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3" r:id="rId3"/>
    <p:sldId id="295" r:id="rId4"/>
    <p:sldId id="296" r:id="rId5"/>
    <p:sldId id="290" r:id="rId6"/>
    <p:sldId id="291" r:id="rId7"/>
    <p:sldId id="292" r:id="rId8"/>
    <p:sldId id="293" r:id="rId9"/>
    <p:sldId id="284" r:id="rId10"/>
    <p:sldId id="285" r:id="rId11"/>
    <p:sldId id="286" r:id="rId12"/>
    <p:sldId id="287" r:id="rId13"/>
    <p:sldId id="288" r:id="rId14"/>
    <p:sldId id="294" r:id="rId15"/>
    <p:sldId id="297" r:id="rId16"/>
    <p:sldId id="298" r:id="rId17"/>
    <p:sldId id="300" r:id="rId18"/>
    <p:sldId id="299" r:id="rId19"/>
    <p:sldId id="289"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CC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6" autoAdjust="0"/>
    <p:restoredTop sz="94660"/>
  </p:normalViewPr>
  <p:slideViewPr>
    <p:cSldViewPr>
      <p:cViewPr varScale="1">
        <p:scale>
          <a:sx n="83" d="100"/>
          <a:sy n="83" d="100"/>
        </p:scale>
        <p:origin x="-143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990600"/>
            <a:ext cx="7772400" cy="1371600"/>
          </a:xfrm>
        </p:spPr>
        <p:txBody>
          <a:bodyPr/>
          <a:lstStyle>
            <a:lvl1pPr>
              <a:defRPr sz="4000"/>
            </a:lvl1pPr>
          </a:lstStyle>
          <a:p>
            <a:pPr lvl="0"/>
            <a:r>
              <a:rPr lang="en-US" noProof="0" smtClean="0"/>
              <a:t>Click to edit Master title style</a:t>
            </a:r>
          </a:p>
        </p:txBody>
      </p:sp>
      <p:sp>
        <p:nvSpPr>
          <p:cNvPr id="1024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en-US" noProof="0" smtClean="0"/>
              <a:t>Click to edit Master subtitle style</a:t>
            </a:r>
          </a:p>
        </p:txBody>
      </p:sp>
      <p:sp>
        <p:nvSpPr>
          <p:cNvPr id="10244"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10245"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10246" name="Rectangle 6"/>
          <p:cNvSpPr>
            <a:spLocks noGrp="1" noChangeArrowheads="1"/>
          </p:cNvSpPr>
          <p:nvPr>
            <p:ph type="sldNum" sz="quarter" idx="4"/>
          </p:nvPr>
        </p:nvSpPr>
        <p:spPr>
          <a:xfrm>
            <a:off x="6553200" y="6248400"/>
            <a:ext cx="1905000" cy="457200"/>
          </a:xfrm>
        </p:spPr>
        <p:txBody>
          <a:bodyPr/>
          <a:lstStyle>
            <a:lvl1pPr>
              <a:defRPr/>
            </a:lvl1pPr>
          </a:lstStyle>
          <a:p>
            <a:fld id="{91B43B21-F967-428C-B230-C635665B4A4C}" type="slidenum">
              <a:rPr lang="en-US"/>
              <a:pPr/>
              <a:t>‹#›</a:t>
            </a:fld>
            <a:endParaRPr lang="en-US"/>
          </a:p>
        </p:txBody>
      </p:sp>
      <p:sp>
        <p:nvSpPr>
          <p:cNvPr id="10247"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0BFE13-E448-452E-ABF8-4AB74DAC5BFD}" type="slidenum">
              <a:rPr lang="en-US"/>
              <a:pPr/>
              <a:t>‹#›</a:t>
            </a:fld>
            <a:endParaRPr lang="en-US"/>
          </a:p>
        </p:txBody>
      </p:sp>
    </p:spTree>
    <p:extLst>
      <p:ext uri="{BB962C8B-B14F-4D97-AF65-F5344CB8AC3E}">
        <p14:creationId xmlns:p14="http://schemas.microsoft.com/office/powerpoint/2010/main" val="134222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F0EC7B-EC30-44A6-A843-AA1D20E23C55}" type="slidenum">
              <a:rPr lang="en-US"/>
              <a:pPr/>
              <a:t>‹#›</a:t>
            </a:fld>
            <a:endParaRPr lang="en-US"/>
          </a:p>
        </p:txBody>
      </p:sp>
    </p:spTree>
    <p:extLst>
      <p:ext uri="{BB962C8B-B14F-4D97-AF65-F5344CB8AC3E}">
        <p14:creationId xmlns:p14="http://schemas.microsoft.com/office/powerpoint/2010/main" val="52208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7526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962400"/>
            <a:ext cx="39243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19812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1981200" cy="476250"/>
          </a:xfrm>
        </p:spPr>
        <p:txBody>
          <a:bodyPr/>
          <a:lstStyle>
            <a:lvl1pPr>
              <a:defRPr/>
            </a:lvl1pPr>
          </a:lstStyle>
          <a:p>
            <a:fld id="{428DE2A9-5352-4472-AA11-73CB54B24F8F}" type="slidenum">
              <a:rPr lang="en-US"/>
              <a:pPr/>
              <a:t>‹#›</a:t>
            </a:fld>
            <a:endParaRPr lang="en-US"/>
          </a:p>
        </p:txBody>
      </p:sp>
    </p:spTree>
    <p:extLst>
      <p:ext uri="{BB962C8B-B14F-4D97-AF65-F5344CB8AC3E}">
        <p14:creationId xmlns:p14="http://schemas.microsoft.com/office/powerpoint/2010/main" val="332921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1679E4-3D55-4233-BEB1-450897407239}" type="slidenum">
              <a:rPr lang="en-US"/>
              <a:pPr/>
              <a:t>‹#›</a:t>
            </a:fld>
            <a:endParaRPr lang="en-US"/>
          </a:p>
        </p:txBody>
      </p:sp>
    </p:spTree>
    <p:extLst>
      <p:ext uri="{BB962C8B-B14F-4D97-AF65-F5344CB8AC3E}">
        <p14:creationId xmlns:p14="http://schemas.microsoft.com/office/powerpoint/2010/main" val="376339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58748-A404-4398-A74B-DEB1F2656951}" type="slidenum">
              <a:rPr lang="en-US"/>
              <a:pPr/>
              <a:t>‹#›</a:t>
            </a:fld>
            <a:endParaRPr lang="en-US"/>
          </a:p>
        </p:txBody>
      </p:sp>
    </p:spTree>
    <p:extLst>
      <p:ext uri="{BB962C8B-B14F-4D97-AF65-F5344CB8AC3E}">
        <p14:creationId xmlns:p14="http://schemas.microsoft.com/office/powerpoint/2010/main" val="398681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85AF55-2ED9-4E58-BFF1-05B5C71503A1}" type="slidenum">
              <a:rPr lang="en-US"/>
              <a:pPr/>
              <a:t>‹#›</a:t>
            </a:fld>
            <a:endParaRPr lang="en-US"/>
          </a:p>
        </p:txBody>
      </p:sp>
    </p:spTree>
    <p:extLst>
      <p:ext uri="{BB962C8B-B14F-4D97-AF65-F5344CB8AC3E}">
        <p14:creationId xmlns:p14="http://schemas.microsoft.com/office/powerpoint/2010/main" val="390716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E788081-FD66-4282-94AD-53A4E0DC3126}" type="slidenum">
              <a:rPr lang="en-US"/>
              <a:pPr/>
              <a:t>‹#›</a:t>
            </a:fld>
            <a:endParaRPr lang="en-US"/>
          </a:p>
        </p:txBody>
      </p:sp>
    </p:spTree>
    <p:extLst>
      <p:ext uri="{BB962C8B-B14F-4D97-AF65-F5344CB8AC3E}">
        <p14:creationId xmlns:p14="http://schemas.microsoft.com/office/powerpoint/2010/main" val="290002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59A46A8-14F4-4728-8CA9-FB3077363874}" type="slidenum">
              <a:rPr lang="en-US"/>
              <a:pPr/>
              <a:t>‹#›</a:t>
            </a:fld>
            <a:endParaRPr lang="en-US"/>
          </a:p>
        </p:txBody>
      </p:sp>
    </p:spTree>
    <p:extLst>
      <p:ext uri="{BB962C8B-B14F-4D97-AF65-F5344CB8AC3E}">
        <p14:creationId xmlns:p14="http://schemas.microsoft.com/office/powerpoint/2010/main" val="112615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2FE27AB-A518-4406-84B1-3408859B233F}" type="slidenum">
              <a:rPr lang="en-US"/>
              <a:pPr/>
              <a:t>‹#›</a:t>
            </a:fld>
            <a:endParaRPr lang="en-US"/>
          </a:p>
        </p:txBody>
      </p:sp>
    </p:spTree>
    <p:extLst>
      <p:ext uri="{BB962C8B-B14F-4D97-AF65-F5344CB8AC3E}">
        <p14:creationId xmlns:p14="http://schemas.microsoft.com/office/powerpoint/2010/main" val="358575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E252DCF-D2AD-46C4-8B0B-2EEA1047395C}" type="slidenum">
              <a:rPr lang="en-US"/>
              <a:pPr/>
              <a:t>‹#›</a:t>
            </a:fld>
            <a:endParaRPr lang="en-US"/>
          </a:p>
        </p:txBody>
      </p:sp>
    </p:spTree>
    <p:extLst>
      <p:ext uri="{BB962C8B-B14F-4D97-AF65-F5344CB8AC3E}">
        <p14:creationId xmlns:p14="http://schemas.microsoft.com/office/powerpoint/2010/main" val="59573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0048A2-2AF7-435E-BA58-B9DFE06A690F}" type="slidenum">
              <a:rPr lang="en-US"/>
              <a:pPr/>
              <a:t>‹#›</a:t>
            </a:fld>
            <a:endParaRPr lang="en-US"/>
          </a:p>
        </p:txBody>
      </p:sp>
    </p:spTree>
    <p:extLst>
      <p:ext uri="{BB962C8B-B14F-4D97-AF65-F5344CB8AC3E}">
        <p14:creationId xmlns:p14="http://schemas.microsoft.com/office/powerpoint/2010/main" val="280546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AutoShape 4"/>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endParaRPr lang="en-US" sz="2400">
              <a:latin typeface="Times New Roman" pitchFamily="18" charset="0"/>
            </a:endParaRPr>
          </a:p>
        </p:txBody>
      </p:sp>
      <p:sp>
        <p:nvSpPr>
          <p:cNvPr id="922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9223"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lvl1pPr>
          </a:lstStyle>
          <a:p>
            <a:endParaRPr lang="en-US"/>
          </a:p>
        </p:txBody>
      </p:sp>
      <p:sp>
        <p:nvSpPr>
          <p:cNvPr id="9224"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4F061D1E-E1E7-4C9F-9181-4B1E7952858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defRPr>
      </a:lvl2pPr>
      <a:lvl3pPr algn="l" rtl="0" fontAlgn="base">
        <a:spcBef>
          <a:spcPct val="0"/>
        </a:spcBef>
        <a:spcAft>
          <a:spcPct val="0"/>
        </a:spcAft>
        <a:defRPr sz="3800">
          <a:solidFill>
            <a:schemeClr val="tx2"/>
          </a:solidFill>
          <a:latin typeface="Verdana" pitchFamily="34" charset="0"/>
        </a:defRPr>
      </a:lvl3pPr>
      <a:lvl4pPr algn="l" rtl="0" fontAlgn="base">
        <a:spcBef>
          <a:spcPct val="0"/>
        </a:spcBef>
        <a:spcAft>
          <a:spcPct val="0"/>
        </a:spcAft>
        <a:defRPr sz="3800">
          <a:solidFill>
            <a:schemeClr val="tx2"/>
          </a:solidFill>
          <a:latin typeface="Verdana" pitchFamily="34" charset="0"/>
        </a:defRPr>
      </a:lvl4pPr>
      <a:lvl5pPr algn="l" rtl="0" fontAlgn="base">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12"/>
          <p:cNvSpPr>
            <a:spLocks noGrp="1" noChangeArrowheads="1"/>
          </p:cNvSpPr>
          <p:nvPr>
            <p:ph type="title"/>
          </p:nvPr>
        </p:nvSpPr>
        <p:spPr>
          <a:xfrm>
            <a:off x="533400" y="1295400"/>
            <a:ext cx="8610600" cy="2438400"/>
          </a:xfrm>
        </p:spPr>
        <p:txBody>
          <a:bodyPr/>
          <a:lstStyle/>
          <a:p>
            <a:pPr algn="ctr"/>
            <a:r>
              <a:rPr lang="en-US" sz="6000" dirty="0" smtClean="0">
                <a:solidFill>
                  <a:schemeClr val="accent2"/>
                </a:solidFill>
                <a:latin typeface="Babylon5" pitchFamily="2" charset="0"/>
              </a:rPr>
              <a:t> </a:t>
            </a:r>
            <a:r>
              <a:rPr lang="en-US" sz="6000" u="sng" dirty="0" smtClean="0">
                <a:solidFill>
                  <a:schemeClr val="accent2"/>
                </a:solidFill>
                <a:latin typeface="Babylon5" pitchFamily="2" charset="0"/>
              </a:rPr>
              <a:t>BANKING APPLICATION</a:t>
            </a:r>
            <a:r>
              <a:rPr lang="en-US" sz="6000" u="sng" dirty="0">
                <a:solidFill>
                  <a:schemeClr val="accent2"/>
                </a:solidFill>
                <a:latin typeface="Babylon5" pitchFamily="2" charset="0"/>
              </a:rPr>
              <a:t/>
            </a:r>
            <a:br>
              <a:rPr lang="en-US" sz="6000" u="sng" dirty="0">
                <a:solidFill>
                  <a:schemeClr val="accent2"/>
                </a:solidFill>
                <a:latin typeface="Babylon5" pitchFamily="2" charset="0"/>
              </a:rPr>
            </a:br>
            <a:endParaRPr lang="en-US" sz="6000" u="sng" dirty="0">
              <a:solidFill>
                <a:schemeClr val="accent2"/>
              </a:solidFill>
              <a:latin typeface="Babylon5" pitchFamily="2" charset="0"/>
            </a:endParaRPr>
          </a:p>
        </p:txBody>
      </p:sp>
      <p:sp>
        <p:nvSpPr>
          <p:cNvPr id="2062" name="Text Box 14"/>
          <p:cNvSpPr txBox="1">
            <a:spLocks noChangeArrowheads="1"/>
          </p:cNvSpPr>
          <p:nvPr/>
        </p:nvSpPr>
        <p:spPr bwMode="auto">
          <a:xfrm>
            <a:off x="1219200" y="3505200"/>
            <a:ext cx="6553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500" b="1">
                <a:latin typeface="White Rabbit" pitchFamily="50" charset="0"/>
              </a:rPr>
              <a:t>‘Out of the box solution for the networked Banks’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74675" y="304800"/>
            <a:ext cx="8001000" cy="990600"/>
          </a:xfrm>
        </p:spPr>
        <p:txBody>
          <a:bodyPr/>
          <a:lstStyle/>
          <a:p>
            <a:pPr algn="ctr"/>
            <a:r>
              <a:rPr lang="en-US"/>
              <a:t>Java and Networking</a:t>
            </a:r>
          </a:p>
        </p:txBody>
      </p:sp>
      <p:sp>
        <p:nvSpPr>
          <p:cNvPr id="45059" name="Rectangle 3"/>
          <p:cNvSpPr>
            <a:spLocks noGrp="1" noChangeArrowheads="1"/>
          </p:cNvSpPr>
          <p:nvPr>
            <p:ph type="body" idx="1"/>
          </p:nvPr>
        </p:nvSpPr>
        <p:spPr>
          <a:xfrm>
            <a:off x="1143000" y="2590800"/>
            <a:ext cx="8001000" cy="4267200"/>
          </a:xfrm>
        </p:spPr>
        <p:txBody>
          <a:bodyPr/>
          <a:lstStyle/>
          <a:p>
            <a:r>
              <a:rPr lang="en-US" sz="2400" b="1" u="sng">
                <a:latin typeface="Arial" charset="0"/>
              </a:rPr>
              <a:t>URL :</a:t>
            </a:r>
            <a:r>
              <a:rPr lang="en-US" sz="2400">
                <a:latin typeface="Arial" charset="0"/>
              </a:rPr>
              <a:t> Uniform Resource Locator is Associated with applets and programming for the world wide web.</a:t>
            </a:r>
          </a:p>
          <a:p>
            <a:endParaRPr lang="en-US" sz="2400">
              <a:latin typeface="Arial" charset="0"/>
            </a:endParaRPr>
          </a:p>
          <a:p>
            <a:r>
              <a:rPr lang="en-US" sz="2400" b="1" u="sng">
                <a:latin typeface="Arial" charset="0"/>
              </a:rPr>
              <a:t>Datagram :</a:t>
            </a:r>
            <a:r>
              <a:rPr lang="en-US" sz="2400">
                <a:latin typeface="Arial" charset="0"/>
              </a:rPr>
              <a:t> An independent, self contained message sent over the network whose arrival, arrival time and data are not guaranteed.</a:t>
            </a:r>
            <a:endParaRPr lang="en-US" sz="2400" b="1" u="sng">
              <a:latin typeface="Arial" charset="0"/>
            </a:endParaRPr>
          </a:p>
          <a:p>
            <a:endParaRPr lang="en-US" sz="2400" b="1" u="sng">
              <a:latin typeface="Arial" charset="0"/>
            </a:endParaRPr>
          </a:p>
          <a:p>
            <a:r>
              <a:rPr lang="en-US" sz="2400" b="1" u="sng">
                <a:latin typeface="Arial" charset="0"/>
              </a:rPr>
              <a:t>Sockets:</a:t>
            </a:r>
            <a:r>
              <a:rPr lang="en-US" sz="2400">
                <a:latin typeface="Arial" charset="0"/>
              </a:rPr>
              <a:t> One end point of a two way communication link between two ports on the network.</a:t>
            </a:r>
            <a:endParaRPr lang="en-US" sz="2400" b="1" u="sng">
              <a:latin typeface="Arial" charset="0"/>
            </a:endParaRPr>
          </a:p>
          <a:p>
            <a:endParaRPr lang="en-US" sz="2400">
              <a:latin typeface="Arial" charset="0"/>
            </a:endParaRPr>
          </a:p>
        </p:txBody>
      </p:sp>
      <p:sp>
        <p:nvSpPr>
          <p:cNvPr id="45061" name="Text Box 5"/>
          <p:cNvSpPr txBox="1">
            <a:spLocks noChangeArrowheads="1"/>
          </p:cNvSpPr>
          <p:nvPr/>
        </p:nvSpPr>
        <p:spPr bwMode="auto">
          <a:xfrm>
            <a:off x="1219200" y="1600200"/>
            <a:ext cx="71628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	</a:t>
            </a:r>
            <a:r>
              <a:rPr lang="en-US" sz="2500"/>
              <a:t>Java uses three methodologies to perform network operations.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457200"/>
            <a:ext cx="8001000" cy="762000"/>
          </a:xfrm>
        </p:spPr>
        <p:txBody>
          <a:bodyPr/>
          <a:lstStyle/>
          <a:p>
            <a:pPr algn="ctr"/>
            <a:r>
              <a:rPr lang="en-US" b="1">
                <a:latin typeface="Arial" charset="0"/>
              </a:rPr>
              <a:t>Scope of the Project</a:t>
            </a:r>
          </a:p>
        </p:txBody>
      </p:sp>
      <p:sp>
        <p:nvSpPr>
          <p:cNvPr id="46085" name="Text Box 5"/>
          <p:cNvSpPr txBox="1">
            <a:spLocks noChangeArrowheads="1"/>
          </p:cNvSpPr>
          <p:nvPr/>
        </p:nvSpPr>
        <p:spPr bwMode="auto">
          <a:xfrm>
            <a:off x="914400" y="1981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46086" name="Text Box 6"/>
          <p:cNvSpPr txBox="1">
            <a:spLocks noChangeArrowheads="1"/>
          </p:cNvSpPr>
          <p:nvPr/>
        </p:nvSpPr>
        <p:spPr bwMode="auto">
          <a:xfrm>
            <a:off x="1143000" y="2057400"/>
            <a:ext cx="6400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	</a:t>
            </a:r>
            <a:r>
              <a:rPr lang="en-US" sz="2800"/>
              <a:t>This project aspires to be a simulation of sorts for a Network Bank in the near future. If coupled with appropriate hardware this system can be turned into an ATM software</a:t>
            </a:r>
            <a:r>
              <a:rPr lang="en-US"/>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457200"/>
            <a:ext cx="8001000" cy="762000"/>
          </a:xfrm>
        </p:spPr>
        <p:txBody>
          <a:bodyPr/>
          <a:lstStyle/>
          <a:p>
            <a:pPr algn="ctr"/>
            <a:r>
              <a:rPr lang="en-US" b="1">
                <a:latin typeface="Arial" charset="0"/>
              </a:rPr>
              <a:t>Features</a:t>
            </a:r>
          </a:p>
        </p:txBody>
      </p:sp>
      <p:sp>
        <p:nvSpPr>
          <p:cNvPr id="47107" name="Rectangle 3"/>
          <p:cNvSpPr>
            <a:spLocks noGrp="1" noChangeArrowheads="1"/>
          </p:cNvSpPr>
          <p:nvPr>
            <p:ph type="body" idx="1"/>
          </p:nvPr>
        </p:nvSpPr>
        <p:spPr>
          <a:xfrm>
            <a:off x="533400" y="2133600"/>
            <a:ext cx="8196263" cy="4267200"/>
          </a:xfrm>
        </p:spPr>
        <p:txBody>
          <a:bodyPr/>
          <a:lstStyle/>
          <a:p>
            <a:pPr>
              <a:buFont typeface="Wingdings" pitchFamily="2" charset="2"/>
              <a:buChar char="q"/>
            </a:pPr>
            <a:r>
              <a:rPr lang="en-US" sz="2800"/>
              <a:t>Client-Server Model based on sockets and ports.</a:t>
            </a:r>
          </a:p>
          <a:p>
            <a:pPr>
              <a:buFont typeface="Wingdings" pitchFamily="2" charset="2"/>
              <a:buChar char="q"/>
            </a:pPr>
            <a:r>
              <a:rPr lang="en-US" sz="2800"/>
              <a:t>Multithreaded Server having Microsoft Database.</a:t>
            </a:r>
          </a:p>
          <a:p>
            <a:pPr>
              <a:buFont typeface="Wingdings" pitchFamily="2" charset="2"/>
              <a:buChar char="q"/>
            </a:pPr>
            <a:r>
              <a:rPr lang="en-US" sz="2800"/>
              <a:t>Intermediate Administrator for deposits.</a:t>
            </a:r>
          </a:p>
          <a:p>
            <a:pPr>
              <a:buFont typeface="Wingdings" pitchFamily="2" charset="2"/>
              <a:buChar char="q"/>
            </a:pPr>
            <a:r>
              <a:rPr lang="en-US" sz="2800"/>
              <a:t>Client Side is platform Independent.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a:r>
              <a:rPr lang="en-US" b="1"/>
              <a:t>Server</a:t>
            </a:r>
          </a:p>
        </p:txBody>
      </p:sp>
      <p:sp>
        <p:nvSpPr>
          <p:cNvPr id="66563" name="Rectangle 3"/>
          <p:cNvSpPr>
            <a:spLocks noGrp="1" noChangeArrowheads="1"/>
          </p:cNvSpPr>
          <p:nvPr>
            <p:ph type="body" idx="1"/>
          </p:nvPr>
        </p:nvSpPr>
        <p:spPr/>
        <p:txBody>
          <a:bodyPr/>
          <a:lstStyle/>
          <a:p>
            <a:r>
              <a:rPr lang="en-US"/>
              <a:t>Account Creation, Deletion, Updation.</a:t>
            </a:r>
          </a:p>
          <a:p>
            <a:r>
              <a:rPr lang="en-US"/>
              <a:t>View Account, Reports, Account Logs. </a:t>
            </a:r>
          </a:p>
          <a:p>
            <a:r>
              <a:rPr lang="en-US"/>
              <a:t>Client Authentication.</a:t>
            </a:r>
          </a:p>
          <a:p>
            <a:r>
              <a:rPr lang="en-US"/>
              <a:t>Client Monitoring.</a:t>
            </a:r>
          </a:p>
          <a:p>
            <a:r>
              <a:rPr lang="en-US"/>
              <a:t>Centralised Data Processing.</a:t>
            </a:r>
          </a:p>
          <a:p>
            <a:r>
              <a:rPr lang="en-US"/>
              <a:t>Creation of Account Logs.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ctr"/>
            <a:r>
              <a:rPr lang="en-US"/>
              <a:t>Intermediate Administrator</a:t>
            </a:r>
          </a:p>
        </p:txBody>
      </p:sp>
      <p:sp>
        <p:nvSpPr>
          <p:cNvPr id="74755" name="Rectangle 3"/>
          <p:cNvSpPr>
            <a:spLocks noGrp="1" noChangeArrowheads="1"/>
          </p:cNvSpPr>
          <p:nvPr>
            <p:ph type="body" idx="1"/>
          </p:nvPr>
        </p:nvSpPr>
        <p:spPr/>
        <p:txBody>
          <a:bodyPr/>
          <a:lstStyle/>
          <a:p>
            <a:endParaRPr lang="en-US"/>
          </a:p>
          <a:p>
            <a:r>
              <a:rPr lang="en-US"/>
              <a:t>Privilege to Deposit.</a:t>
            </a:r>
          </a:p>
          <a:p>
            <a:endParaRPr lang="en-US"/>
          </a:p>
          <a:p>
            <a:r>
              <a:rPr lang="en-US"/>
              <a:t>Can check Account Status.</a:t>
            </a:r>
          </a:p>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ctr"/>
            <a:r>
              <a:rPr lang="en-US" b="1"/>
              <a:t>Client</a:t>
            </a:r>
          </a:p>
        </p:txBody>
      </p:sp>
      <p:sp>
        <p:nvSpPr>
          <p:cNvPr id="77827" name="Rectangle 3"/>
          <p:cNvSpPr>
            <a:spLocks noGrp="1" noChangeArrowheads="1"/>
          </p:cNvSpPr>
          <p:nvPr>
            <p:ph type="body" idx="1"/>
          </p:nvPr>
        </p:nvSpPr>
        <p:spPr/>
        <p:txBody>
          <a:bodyPr/>
          <a:lstStyle/>
          <a:p>
            <a:endParaRPr lang="en-US"/>
          </a:p>
          <a:p>
            <a:r>
              <a:rPr lang="en-US"/>
              <a:t>Withdraw and Transfer Money.</a:t>
            </a:r>
          </a:p>
          <a:p>
            <a:endParaRPr lang="en-US"/>
          </a:p>
          <a:p>
            <a:r>
              <a:rPr lang="en-US"/>
              <a:t>View Account, Account Logs.</a:t>
            </a:r>
          </a:p>
          <a:p>
            <a:endParaRPr lang="en-US"/>
          </a:p>
          <a:p>
            <a:r>
              <a:rPr lang="en-US"/>
              <a:t>Change PIN, Passwords.</a:t>
            </a:r>
          </a:p>
          <a:p>
            <a:pPr>
              <a:buFont typeface="Wingdings" pitchFamily="2" charset="2"/>
              <a:buNone/>
            </a:pPr>
            <a:endParaRPr lang="en-US"/>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gn="ctr"/>
            <a:r>
              <a:rPr lang="en-US" b="1"/>
              <a:t>Additional Features</a:t>
            </a:r>
          </a:p>
        </p:txBody>
      </p:sp>
      <p:sp>
        <p:nvSpPr>
          <p:cNvPr id="78851" name="Rectangle 3"/>
          <p:cNvSpPr>
            <a:spLocks noGrp="1" noChangeArrowheads="1"/>
          </p:cNvSpPr>
          <p:nvPr>
            <p:ph type="body" idx="1"/>
          </p:nvPr>
        </p:nvSpPr>
        <p:spPr/>
        <p:txBody>
          <a:bodyPr/>
          <a:lstStyle/>
          <a:p>
            <a:r>
              <a:rPr lang="en-US"/>
              <a:t>Double Layered Security.</a:t>
            </a:r>
          </a:p>
          <a:p>
            <a:endParaRPr lang="en-US"/>
          </a:p>
          <a:p>
            <a:r>
              <a:rPr lang="en-US"/>
              <a:t>Server can terminate a client port.</a:t>
            </a:r>
          </a:p>
          <a:p>
            <a:endParaRPr lang="en-US"/>
          </a:p>
          <a:p>
            <a:r>
              <a:rPr lang="en-US"/>
              <a:t>Secure Login.</a:t>
            </a:r>
          </a:p>
          <a:p>
            <a:endParaRPr lang="en-US"/>
          </a:p>
          <a:p>
            <a:r>
              <a:rPr lang="en-US"/>
              <a:t>Logs are stored to detect fraudulence.</a:t>
            </a:r>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ctr"/>
            <a:r>
              <a:rPr lang="en-US" b="1"/>
              <a:t>Future Enhancements</a:t>
            </a:r>
          </a:p>
        </p:txBody>
      </p:sp>
      <p:sp>
        <p:nvSpPr>
          <p:cNvPr id="80899" name="Rectangle 3"/>
          <p:cNvSpPr>
            <a:spLocks noGrp="1" noChangeArrowheads="1"/>
          </p:cNvSpPr>
          <p:nvPr>
            <p:ph type="body" idx="1"/>
          </p:nvPr>
        </p:nvSpPr>
        <p:spPr/>
        <p:txBody>
          <a:bodyPr/>
          <a:lstStyle/>
          <a:p>
            <a:r>
              <a:rPr lang="en-US"/>
              <a:t>Loan Facility.</a:t>
            </a:r>
          </a:p>
          <a:p>
            <a:r>
              <a:rPr lang="en-US"/>
              <a:t>Email and mobile alerts.</a:t>
            </a:r>
          </a:p>
          <a:p>
            <a:r>
              <a:rPr lang="en-US"/>
              <a:t>Active Tracing of Fraudulent activiti</a:t>
            </a:r>
            <a:r>
              <a:rPr lang="en-US" sz="2700"/>
              <a:t>es.</a:t>
            </a:r>
          </a:p>
          <a:p>
            <a:r>
              <a:rPr lang="en-US"/>
              <a:t>Security upgrades like Visual Sensors with burglar alarms, Biometric Identification procedures etc.</a:t>
            </a:r>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ctr"/>
            <a:r>
              <a:rPr lang="en-US" b="1" u="sng"/>
              <a:t>CONCLUSION</a:t>
            </a:r>
          </a:p>
        </p:txBody>
      </p:sp>
      <p:sp>
        <p:nvSpPr>
          <p:cNvPr id="79876" name="Text Box 4"/>
          <p:cNvSpPr txBox="1">
            <a:spLocks noChangeArrowheads="1"/>
          </p:cNvSpPr>
          <p:nvPr/>
        </p:nvSpPr>
        <p:spPr bwMode="auto">
          <a:xfrm>
            <a:off x="990600" y="2133600"/>
            <a:ext cx="6934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	The aim of our project was to explore new avenues in computing</a:t>
            </a:r>
          </a:p>
          <a:p>
            <a:r>
              <a:rPr lang="en-US" sz="2800"/>
              <a:t>Like the distributed systems along with raditional concepts like OOPS </a:t>
            </a:r>
          </a:p>
          <a:p>
            <a:r>
              <a:rPr lang="en-US" sz="2800"/>
              <a:t>and networking.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ctrTitle"/>
          </p:nvPr>
        </p:nvSpPr>
        <p:spPr/>
        <p:txBody>
          <a:bodyPr/>
          <a:lstStyle/>
          <a:p>
            <a:pPr algn="ctr"/>
            <a:r>
              <a:rPr lang="en-US"/>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09600" y="685800"/>
            <a:ext cx="8001000" cy="914400"/>
          </a:xfrm>
        </p:spPr>
        <p:txBody>
          <a:bodyPr/>
          <a:lstStyle/>
          <a:p>
            <a:r>
              <a:rPr lang="en-US"/>
              <a:t>Contents</a:t>
            </a:r>
          </a:p>
        </p:txBody>
      </p:sp>
      <p:sp>
        <p:nvSpPr>
          <p:cNvPr id="43011" name="Rectangle 3"/>
          <p:cNvSpPr>
            <a:spLocks noGrp="1" noChangeArrowheads="1"/>
          </p:cNvSpPr>
          <p:nvPr>
            <p:ph type="body" idx="1"/>
          </p:nvPr>
        </p:nvSpPr>
        <p:spPr>
          <a:xfrm>
            <a:off x="566738" y="1752600"/>
            <a:ext cx="8001000" cy="4114800"/>
          </a:xfrm>
        </p:spPr>
        <p:txBody>
          <a:bodyPr/>
          <a:lstStyle/>
          <a:p>
            <a:pPr>
              <a:lnSpc>
                <a:spcPct val="80000"/>
              </a:lnSpc>
            </a:pPr>
            <a:r>
              <a:rPr lang="en-US" sz="2500"/>
              <a:t>EVOLUTION</a:t>
            </a:r>
          </a:p>
          <a:p>
            <a:pPr>
              <a:lnSpc>
                <a:spcPct val="80000"/>
              </a:lnSpc>
            </a:pPr>
            <a:r>
              <a:rPr lang="en-US" sz="2500"/>
              <a:t>NETWORKS</a:t>
            </a:r>
          </a:p>
          <a:p>
            <a:pPr>
              <a:lnSpc>
                <a:spcPct val="80000"/>
              </a:lnSpc>
            </a:pPr>
            <a:r>
              <a:rPr lang="en-US" sz="2500"/>
              <a:t>TCP/IP</a:t>
            </a:r>
          </a:p>
          <a:p>
            <a:pPr>
              <a:lnSpc>
                <a:spcPct val="80000"/>
              </a:lnSpc>
            </a:pPr>
            <a:r>
              <a:rPr lang="en-US" sz="2500"/>
              <a:t>IP ADDRESS</a:t>
            </a:r>
          </a:p>
          <a:p>
            <a:pPr>
              <a:lnSpc>
                <a:spcPct val="80000"/>
              </a:lnSpc>
            </a:pPr>
            <a:r>
              <a:rPr lang="en-US" sz="2500"/>
              <a:t>WHY JAVA ?</a:t>
            </a:r>
          </a:p>
          <a:p>
            <a:pPr>
              <a:lnSpc>
                <a:spcPct val="80000"/>
              </a:lnSpc>
            </a:pPr>
            <a:r>
              <a:rPr lang="en-US" sz="2500"/>
              <a:t>JAVA AND NETWORKING</a:t>
            </a:r>
          </a:p>
          <a:p>
            <a:pPr>
              <a:lnSpc>
                <a:spcPct val="80000"/>
              </a:lnSpc>
            </a:pPr>
            <a:r>
              <a:rPr lang="en-US" sz="2500"/>
              <a:t>SCOPE OF THE PROJECT</a:t>
            </a:r>
          </a:p>
          <a:p>
            <a:pPr>
              <a:lnSpc>
                <a:spcPct val="80000"/>
              </a:lnSpc>
            </a:pPr>
            <a:r>
              <a:rPr lang="en-US" sz="2500"/>
              <a:t>FEATURES</a:t>
            </a:r>
          </a:p>
          <a:p>
            <a:pPr>
              <a:lnSpc>
                <a:spcPct val="80000"/>
              </a:lnSpc>
            </a:pPr>
            <a:r>
              <a:rPr lang="en-US" sz="2500"/>
              <a:t>FUTURE ENHANCEMENTS</a:t>
            </a:r>
          </a:p>
          <a:p>
            <a:pPr>
              <a:lnSpc>
                <a:spcPct val="80000"/>
              </a:lnSpc>
            </a:pPr>
            <a:r>
              <a:rPr lang="en-US" sz="2500"/>
              <a:t>CONCLUSION</a:t>
            </a:r>
          </a:p>
          <a:p>
            <a:pPr>
              <a:lnSpc>
                <a:spcPct val="80000"/>
              </a:lnSpc>
            </a:pPr>
            <a:endParaRPr lang="en-US" sz="25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EVOLUTION OF BANKING</a:t>
            </a:r>
          </a:p>
        </p:txBody>
      </p:sp>
      <p:sp>
        <p:nvSpPr>
          <p:cNvPr id="75779" name="Rectangle 3"/>
          <p:cNvSpPr>
            <a:spLocks noGrp="1" noChangeArrowheads="1"/>
          </p:cNvSpPr>
          <p:nvPr>
            <p:ph type="body" idx="1"/>
          </p:nvPr>
        </p:nvSpPr>
        <p:spPr/>
        <p:txBody>
          <a:bodyPr/>
          <a:lstStyle/>
          <a:p>
            <a:pPr>
              <a:lnSpc>
                <a:spcPct val="90000"/>
              </a:lnSpc>
            </a:pPr>
            <a:r>
              <a:rPr lang="en-US"/>
              <a:t>Banking started by the Templar Knights in the middle ages for the pilgrims to Jerusalem.</a:t>
            </a:r>
          </a:p>
          <a:p>
            <a:pPr>
              <a:lnSpc>
                <a:spcPct val="90000"/>
              </a:lnSpc>
            </a:pPr>
            <a:r>
              <a:rPr lang="en-US"/>
              <a:t>Banking evolved from coinage to currency in the 20</a:t>
            </a:r>
            <a:r>
              <a:rPr lang="en-US" baseline="30000"/>
              <a:t>th</a:t>
            </a:r>
            <a:r>
              <a:rPr lang="en-US"/>
              <a:t> century with the nationalization of Bank of England.</a:t>
            </a:r>
          </a:p>
          <a:p>
            <a:pPr>
              <a:lnSpc>
                <a:spcPct val="90000"/>
              </a:lnSpc>
            </a:pPr>
            <a:r>
              <a:rPr lang="en-US"/>
              <a:t>Swiss Banks started the process of wire transfer of money between countries.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endParaRPr lang="en-US"/>
          </a:p>
        </p:txBody>
      </p:sp>
      <p:sp>
        <p:nvSpPr>
          <p:cNvPr id="76803" name="Rectangle 3"/>
          <p:cNvSpPr>
            <a:spLocks noGrp="1" noChangeArrowheads="1"/>
          </p:cNvSpPr>
          <p:nvPr>
            <p:ph type="body" idx="1"/>
          </p:nvPr>
        </p:nvSpPr>
        <p:spPr/>
        <p:txBody>
          <a:bodyPr/>
          <a:lstStyle/>
          <a:p>
            <a:r>
              <a:rPr lang="en-US"/>
              <a:t>Rising popularity of Banks induced new developments such as credit cards, ATM’s, mobile alerts etc…</a:t>
            </a:r>
          </a:p>
          <a:p>
            <a:endParaRPr lang="en-US"/>
          </a:p>
          <a:p>
            <a:r>
              <a:rPr lang="en-US"/>
              <a:t>The latest phase in the evolution is the advent of </a:t>
            </a:r>
            <a:r>
              <a:rPr lang="en-US" b="1" i="1"/>
              <a:t>Network Banking...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a:r>
              <a:rPr lang="en-US"/>
              <a:t>NETWORKS</a:t>
            </a:r>
          </a:p>
        </p:txBody>
      </p:sp>
      <p:sp>
        <p:nvSpPr>
          <p:cNvPr id="70659" name="Rectangle 3"/>
          <p:cNvSpPr>
            <a:spLocks noGrp="1" noChangeArrowheads="1"/>
          </p:cNvSpPr>
          <p:nvPr>
            <p:ph type="body" idx="1"/>
          </p:nvPr>
        </p:nvSpPr>
        <p:spPr>
          <a:xfrm>
            <a:off x="566738" y="1752600"/>
            <a:ext cx="8001000" cy="5105400"/>
          </a:xfrm>
        </p:spPr>
        <p:txBody>
          <a:bodyPr/>
          <a:lstStyle/>
          <a:p>
            <a:pPr>
              <a:lnSpc>
                <a:spcPct val="80000"/>
              </a:lnSpc>
            </a:pPr>
            <a:r>
              <a:rPr lang="en-US" sz="2500" b="1"/>
              <a:t>PEER TO PEER</a:t>
            </a:r>
            <a:r>
              <a:rPr lang="en-US" sz="2500"/>
              <a:t/>
            </a:r>
            <a:br>
              <a:rPr lang="en-US" sz="2500"/>
            </a:br>
            <a:r>
              <a:rPr lang="en-US" sz="1500"/>
              <a:t>	</a:t>
            </a:r>
            <a:r>
              <a:rPr lang="en-US" sz="1900"/>
              <a:t>A peer to peer network is one in which lacks a dedicated server and every computer acts as both a client and a server. </a:t>
            </a:r>
          </a:p>
          <a:p>
            <a:pPr>
              <a:lnSpc>
                <a:spcPct val="80000"/>
              </a:lnSpc>
            </a:pPr>
            <a:endParaRPr lang="en-US" sz="1900"/>
          </a:p>
          <a:p>
            <a:pPr>
              <a:lnSpc>
                <a:spcPct val="80000"/>
              </a:lnSpc>
            </a:pPr>
            <a:r>
              <a:rPr lang="en-US" sz="2500" b="1"/>
              <a:t>CLIENT/SERVER</a:t>
            </a:r>
            <a:r>
              <a:rPr lang="en-US" sz="2500"/>
              <a:t/>
            </a:r>
            <a:br>
              <a:rPr lang="en-US" sz="2500"/>
            </a:br>
            <a:r>
              <a:rPr lang="en-US" sz="1900"/>
              <a:t>This type of network is designed to support a large number of users and uses dedicated server to accomplish this. Clients log on to the server in order to run applications or obtain files. Security and permissions can be managed by 1 or more administrator.</a:t>
            </a:r>
          </a:p>
          <a:p>
            <a:pPr>
              <a:lnSpc>
                <a:spcPct val="80000"/>
              </a:lnSpc>
            </a:pPr>
            <a:endParaRPr lang="en-US" sz="1900"/>
          </a:p>
          <a:p>
            <a:pPr>
              <a:lnSpc>
                <a:spcPct val="80000"/>
              </a:lnSpc>
            </a:pPr>
            <a:r>
              <a:rPr lang="en-US" sz="2500" b="1"/>
              <a:t>CENTRALIZED</a:t>
            </a:r>
            <a:r>
              <a:rPr lang="en-US" sz="1900"/>
              <a:t/>
            </a:r>
            <a:br>
              <a:rPr lang="en-US" sz="1900"/>
            </a:br>
            <a:r>
              <a:rPr lang="en-US" sz="1800"/>
              <a:t>This is also a client/server based model in which the clients are "dumb terminals". This means that the client may not have a storage device and all applications and processing occur on the server. Security is very high on this type of network.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ctr"/>
            <a:r>
              <a:rPr lang="en-US"/>
              <a:t>TCP/IP NETWORKS</a:t>
            </a:r>
          </a:p>
        </p:txBody>
      </p:sp>
      <p:sp>
        <p:nvSpPr>
          <p:cNvPr id="71683" name="Rectangle 3"/>
          <p:cNvSpPr>
            <a:spLocks noGrp="1" noChangeArrowheads="1"/>
          </p:cNvSpPr>
          <p:nvPr>
            <p:ph type="body" idx="1"/>
          </p:nvPr>
        </p:nvSpPr>
        <p:spPr/>
        <p:txBody>
          <a:bodyPr/>
          <a:lstStyle/>
          <a:p>
            <a:pPr>
              <a:lnSpc>
                <a:spcPct val="90000"/>
              </a:lnSpc>
            </a:pPr>
            <a:r>
              <a:rPr lang="en-US" sz="2600"/>
              <a:t>TCP and IP were developed by a Department of Defense (DOD) research project </a:t>
            </a:r>
          </a:p>
          <a:p>
            <a:pPr>
              <a:lnSpc>
                <a:spcPct val="90000"/>
              </a:lnSpc>
            </a:pPr>
            <a:r>
              <a:rPr lang="en-US" sz="2600"/>
              <a:t>It was initially successful because it delivered a few basic services that everyone needs (file transfer, electronic mail, remote logon) across a very large number of client and server systems.</a:t>
            </a:r>
          </a:p>
          <a:p>
            <a:pPr>
              <a:lnSpc>
                <a:spcPct val="90000"/>
              </a:lnSpc>
            </a:pPr>
            <a:r>
              <a:rPr lang="en-US" sz="2600"/>
              <a:t> Several computers in a small department can use TCP/IP (along with other protocols) on a single LAN.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lgn="ctr"/>
            <a:r>
              <a:rPr lang="en-US"/>
              <a:t>IP Address</a:t>
            </a:r>
          </a:p>
        </p:txBody>
      </p:sp>
      <p:sp>
        <p:nvSpPr>
          <p:cNvPr id="72707" name="Rectangle 3"/>
          <p:cNvSpPr>
            <a:spLocks noGrp="1" noChangeArrowheads="1"/>
          </p:cNvSpPr>
          <p:nvPr>
            <p:ph type="body" idx="1"/>
          </p:nvPr>
        </p:nvSpPr>
        <p:spPr/>
        <p:txBody>
          <a:bodyPr/>
          <a:lstStyle/>
          <a:p>
            <a:r>
              <a:rPr lang="en-US"/>
              <a:t>An IP address is used for Network Layer identification of hosts and routers on a TCP/IP network. The address consists of a 32-bit binary number of 4 octets and is usually displayed in the decimal format 100.100.100.100, which is called dotted decimal notation.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5"/>
          <p:cNvSpPr>
            <a:spLocks noGrp="1" noChangeArrowheads="1"/>
          </p:cNvSpPr>
          <p:nvPr>
            <p:ph type="title"/>
          </p:nvPr>
        </p:nvSpPr>
        <p:spPr/>
        <p:txBody>
          <a:bodyPr/>
          <a:lstStyle/>
          <a:p>
            <a:pPr algn="ctr"/>
            <a:r>
              <a:rPr lang="en-US"/>
              <a:t>Why Client/Server ?</a:t>
            </a:r>
          </a:p>
        </p:txBody>
      </p:sp>
      <p:sp>
        <p:nvSpPr>
          <p:cNvPr id="73735" name="Text Box 7"/>
          <p:cNvSpPr txBox="1">
            <a:spLocks noChangeArrowheads="1"/>
          </p:cNvSpPr>
          <p:nvPr/>
        </p:nvSpPr>
        <p:spPr bwMode="auto">
          <a:xfrm>
            <a:off x="762000" y="2286000"/>
            <a:ext cx="71628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chemeClr val="accent2"/>
              </a:buClr>
              <a:buFont typeface="Wingdings" pitchFamily="2" charset="2"/>
              <a:buNone/>
            </a:pPr>
            <a:r>
              <a:rPr lang="en-US" sz="3000"/>
              <a:t>	The network chosen for this application is Client/Server model as it provides adequate security and resources required for a critical application like Banking.</a:t>
            </a:r>
          </a:p>
          <a:p>
            <a:endParaRPr lang="en-US" sz="3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304800"/>
            <a:ext cx="8001000" cy="914400"/>
          </a:xfrm>
        </p:spPr>
        <p:txBody>
          <a:bodyPr/>
          <a:lstStyle/>
          <a:p>
            <a:pPr algn="ctr"/>
            <a:r>
              <a:rPr lang="en-US"/>
              <a:t>WHY JAVA?</a:t>
            </a:r>
          </a:p>
        </p:txBody>
      </p:sp>
      <p:sp>
        <p:nvSpPr>
          <p:cNvPr id="44035" name="Rectangle 3"/>
          <p:cNvSpPr>
            <a:spLocks noGrp="1" noChangeArrowheads="1"/>
          </p:cNvSpPr>
          <p:nvPr>
            <p:ph type="body" idx="1"/>
          </p:nvPr>
        </p:nvSpPr>
        <p:spPr>
          <a:xfrm>
            <a:off x="566738" y="1752600"/>
            <a:ext cx="8001000" cy="5105400"/>
          </a:xfrm>
        </p:spPr>
        <p:txBody>
          <a:bodyPr/>
          <a:lstStyle/>
          <a:p>
            <a:pPr>
              <a:lnSpc>
                <a:spcPct val="80000"/>
              </a:lnSpc>
            </a:pPr>
            <a:r>
              <a:rPr lang="en-US" sz="2400">
                <a:latin typeface="Arial" charset="0"/>
              </a:rPr>
              <a:t>Object Oriented.</a:t>
            </a:r>
          </a:p>
          <a:p>
            <a:pPr>
              <a:lnSpc>
                <a:spcPct val="80000"/>
              </a:lnSpc>
            </a:pPr>
            <a:endParaRPr lang="en-US" sz="2400">
              <a:latin typeface="Arial" charset="0"/>
            </a:endParaRPr>
          </a:p>
          <a:p>
            <a:pPr>
              <a:lnSpc>
                <a:spcPct val="80000"/>
              </a:lnSpc>
            </a:pPr>
            <a:r>
              <a:rPr lang="en-US" sz="2400">
                <a:latin typeface="Arial" charset="0"/>
              </a:rPr>
              <a:t>Simple and Architecturally Neutral</a:t>
            </a:r>
          </a:p>
          <a:p>
            <a:pPr>
              <a:lnSpc>
                <a:spcPct val="80000"/>
              </a:lnSpc>
            </a:pPr>
            <a:endParaRPr lang="en-US" sz="2400">
              <a:latin typeface="Arial" charset="0"/>
            </a:endParaRPr>
          </a:p>
          <a:p>
            <a:pPr>
              <a:lnSpc>
                <a:spcPct val="80000"/>
              </a:lnSpc>
            </a:pPr>
            <a:r>
              <a:rPr lang="en-US" sz="2400">
                <a:latin typeface="Arial" charset="0"/>
              </a:rPr>
              <a:t>Portable and Distributed.</a:t>
            </a:r>
          </a:p>
          <a:p>
            <a:pPr>
              <a:lnSpc>
                <a:spcPct val="80000"/>
              </a:lnSpc>
            </a:pPr>
            <a:endParaRPr lang="en-US" sz="2400">
              <a:latin typeface="Arial" charset="0"/>
            </a:endParaRPr>
          </a:p>
          <a:p>
            <a:pPr>
              <a:lnSpc>
                <a:spcPct val="80000"/>
              </a:lnSpc>
            </a:pPr>
            <a:r>
              <a:rPr lang="en-US" sz="2400">
                <a:latin typeface="Arial" charset="0"/>
              </a:rPr>
              <a:t>High Performance and Secure.</a:t>
            </a:r>
          </a:p>
          <a:p>
            <a:pPr>
              <a:lnSpc>
                <a:spcPct val="80000"/>
              </a:lnSpc>
            </a:pPr>
            <a:endParaRPr lang="en-US" sz="2400">
              <a:latin typeface="Arial" charset="0"/>
            </a:endParaRPr>
          </a:p>
          <a:p>
            <a:pPr>
              <a:lnSpc>
                <a:spcPct val="80000"/>
              </a:lnSpc>
            </a:pPr>
            <a:r>
              <a:rPr lang="en-US" sz="2400">
                <a:latin typeface="Arial" charset="0"/>
              </a:rPr>
              <a:t>Interpreted and Dynamic.</a:t>
            </a:r>
          </a:p>
          <a:p>
            <a:pPr>
              <a:lnSpc>
                <a:spcPct val="80000"/>
              </a:lnSpc>
            </a:pPr>
            <a:endParaRPr lang="en-US" sz="2400">
              <a:latin typeface="Arial" charset="0"/>
            </a:endParaRPr>
          </a:p>
          <a:p>
            <a:pPr>
              <a:lnSpc>
                <a:spcPct val="80000"/>
              </a:lnSpc>
            </a:pPr>
            <a:r>
              <a:rPr lang="en-US" sz="2400">
                <a:latin typeface="Arial" charset="0"/>
              </a:rPr>
              <a:t>Multithreaded and Robust.</a:t>
            </a:r>
          </a:p>
          <a:p>
            <a:pPr>
              <a:lnSpc>
                <a:spcPct val="80000"/>
              </a:lnSpc>
            </a:pPr>
            <a:endParaRPr lang="en-US" sz="2400">
              <a:latin typeface="Arial" charset="0"/>
            </a:endParaRPr>
          </a:p>
          <a:p>
            <a:pPr>
              <a:lnSpc>
                <a:spcPct val="80000"/>
              </a:lnSpc>
            </a:pPr>
            <a:endParaRPr lang="en-US" sz="2400">
              <a:latin typeface="Arial" charset="0"/>
            </a:endParaRPr>
          </a:p>
          <a:p>
            <a:pPr>
              <a:lnSpc>
                <a:spcPct val="80000"/>
              </a:lnSpc>
            </a:pPr>
            <a:endParaRPr lang="en-US" sz="240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878</TotalTime>
  <Words>476</Words>
  <Application>Microsoft Office PowerPoint</Application>
  <PresentationFormat>On-screen Show (4:3)</PresentationFormat>
  <Paragraphs>98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Verdana</vt:lpstr>
      <vt:lpstr>Times New Roman</vt:lpstr>
      <vt:lpstr>Wingdings</vt:lpstr>
      <vt:lpstr>Babylon5</vt:lpstr>
      <vt:lpstr>White Rabbit</vt:lpstr>
      <vt:lpstr>HellasCour</vt:lpstr>
      <vt:lpstr>Profile</vt:lpstr>
      <vt:lpstr> BANKING APPLICATION </vt:lpstr>
      <vt:lpstr>Contents</vt:lpstr>
      <vt:lpstr>EVOLUTION OF BANKING</vt:lpstr>
      <vt:lpstr>PowerPoint Presentation</vt:lpstr>
      <vt:lpstr>NETWORKS</vt:lpstr>
      <vt:lpstr>TCP/IP NETWORKS</vt:lpstr>
      <vt:lpstr>IP Address</vt:lpstr>
      <vt:lpstr>Why Client/Server ?</vt:lpstr>
      <vt:lpstr>WHY JAVA?</vt:lpstr>
      <vt:lpstr>Java and Networking</vt:lpstr>
      <vt:lpstr>Scope of the Project</vt:lpstr>
      <vt:lpstr>Features</vt:lpstr>
      <vt:lpstr>Server</vt:lpstr>
      <vt:lpstr>Intermediate Administrator</vt:lpstr>
      <vt:lpstr>Client</vt:lpstr>
      <vt:lpstr>Additional Features</vt:lpstr>
      <vt:lpstr>Future Enhancements</vt:lpstr>
      <vt:lpstr>CONCLUSION</vt:lpstr>
      <vt:lpstr>THANK YOU</vt:lpstr>
    </vt:vector>
  </TitlesOfParts>
  <Company>UMBC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Packet Radio Service GPRS</dc:title>
  <dc:creator>UMBC</dc:creator>
  <cp:lastModifiedBy>mangesh</cp:lastModifiedBy>
  <cp:revision>125</cp:revision>
  <dcterms:created xsi:type="dcterms:W3CDTF">2002-12-02T17:11:13Z</dcterms:created>
  <dcterms:modified xsi:type="dcterms:W3CDTF">2022-06-20T04:49:04Z</dcterms:modified>
</cp:coreProperties>
</file>