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F3193-2F26-4C2E-9888-AD7425C62525}" type="datetimeFigureOut">
              <a:rPr lang="en-IN" smtClean="0"/>
              <a:t>15-04-2023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1175E-9D02-4124-BD0D-5EB13A5D571E}" type="slidenum">
              <a:rPr lang="en-IN" smtClean="0"/>
              <a:t>‹#›</a:t>
            </a:fld>
            <a:endParaRPr lang="en-IN"/>
          </a:p>
        </p:txBody>
      </p:sp>
    </p:spTree>
    <p:extLst>
      <p:ext uri="{BB962C8B-B14F-4D97-AF65-F5344CB8AC3E}">
        <p14:creationId xmlns:p14="http://schemas.microsoft.com/office/powerpoint/2010/main" val="4230950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D1175E-9D02-4124-BD0D-5EB13A5D571E}" type="slidenum">
              <a:rPr lang="en-IN" smtClean="0"/>
              <a:t>1</a:t>
            </a:fld>
            <a:endParaRPr lang="en-IN"/>
          </a:p>
        </p:txBody>
      </p:sp>
    </p:spTree>
    <p:extLst>
      <p:ext uri="{BB962C8B-B14F-4D97-AF65-F5344CB8AC3E}">
        <p14:creationId xmlns:p14="http://schemas.microsoft.com/office/powerpoint/2010/main" val="4056022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EF35AFE-810C-4A9F-B7EB-25052F829CB7}" type="datetimeFigureOut">
              <a:rPr lang="en-IN" smtClean="0"/>
              <a:t>15-04-2023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12613034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35AFE-810C-4A9F-B7EB-25052F829CB7}"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6864587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35AFE-810C-4A9F-B7EB-25052F829CB7}"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15731163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35AFE-810C-4A9F-B7EB-25052F829CB7}"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DF3C68-11C8-4378-BA22-9D1C82118F1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760915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35AFE-810C-4A9F-B7EB-25052F829CB7}"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545788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F35AFE-810C-4A9F-B7EB-25052F829CB7}" type="datetimeFigureOut">
              <a:rPr lang="en-IN" smtClean="0"/>
              <a:t>15-04-2023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30670518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F35AFE-810C-4A9F-B7EB-25052F829CB7}" type="datetimeFigureOut">
              <a:rPr lang="en-IN" smtClean="0"/>
              <a:t>15-04-2023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36283609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35AFE-810C-4A9F-B7EB-25052F829CB7}"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1234519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35AFE-810C-4A9F-B7EB-25052F829CB7}"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20232993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35AFE-810C-4A9F-B7EB-25052F829CB7}"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23551649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35AFE-810C-4A9F-B7EB-25052F829CB7}" type="datetimeFigureOut">
              <a:rPr lang="en-IN" smtClean="0"/>
              <a:t>15-04-2023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12142684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F35AFE-810C-4A9F-B7EB-25052F829CB7}"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648330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F35AFE-810C-4A9F-B7EB-25052F829CB7}" type="datetimeFigureOut">
              <a:rPr lang="en-IN" smtClean="0"/>
              <a:t>15-04-2023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20280583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F35AFE-810C-4A9F-B7EB-25052F829CB7}" type="datetimeFigureOut">
              <a:rPr lang="en-IN" smtClean="0"/>
              <a:t>15-04-2023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34548705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35AFE-810C-4A9F-B7EB-25052F829CB7}" type="datetimeFigureOut">
              <a:rPr lang="en-IN" smtClean="0"/>
              <a:t>15-04-2023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3694441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35AFE-810C-4A9F-B7EB-25052F829CB7}"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24886326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35AFE-810C-4A9F-B7EB-25052F829CB7}" type="datetimeFigureOut">
              <a:rPr lang="en-IN" smtClean="0"/>
              <a:t>15-04-2023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DF3C68-11C8-4378-BA22-9D1C82118F17}" type="slidenum">
              <a:rPr lang="en-IN" smtClean="0"/>
              <a:t>‹#›</a:t>
            </a:fld>
            <a:endParaRPr lang="en-IN"/>
          </a:p>
        </p:txBody>
      </p:sp>
    </p:spTree>
    <p:extLst>
      <p:ext uri="{BB962C8B-B14F-4D97-AF65-F5344CB8AC3E}">
        <p14:creationId xmlns:p14="http://schemas.microsoft.com/office/powerpoint/2010/main" val="23605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F35AFE-810C-4A9F-B7EB-25052F829CB7}" type="datetimeFigureOut">
              <a:rPr lang="en-IN" smtClean="0"/>
              <a:t>15-04-2023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DF3C68-11C8-4378-BA22-9D1C82118F17}" type="slidenum">
              <a:rPr lang="en-IN" smtClean="0"/>
              <a:t>‹#›</a:t>
            </a:fld>
            <a:endParaRPr lang="en-IN"/>
          </a:p>
        </p:txBody>
      </p:sp>
    </p:spTree>
    <p:extLst>
      <p:ext uri="{BB962C8B-B14F-4D97-AF65-F5344CB8AC3E}">
        <p14:creationId xmlns:p14="http://schemas.microsoft.com/office/powerpoint/2010/main" val="233643688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C28382-BA3F-431B-932A-CFDB3DB8059E}"/>
              </a:ext>
            </a:extLst>
          </p:cNvPr>
          <p:cNvSpPr txBox="1"/>
          <p:nvPr/>
        </p:nvSpPr>
        <p:spPr>
          <a:xfrm>
            <a:off x="2098375" y="1420823"/>
            <a:ext cx="8753655" cy="4960332"/>
          </a:xfrm>
          <a:prstGeom prst="rect">
            <a:avLst/>
          </a:prstGeom>
          <a:noFill/>
        </p:spPr>
        <p:txBody>
          <a:bodyPr wrap="square">
            <a:spAutoFit/>
          </a:bodyPr>
          <a:lstStyle/>
          <a:p>
            <a:pPr marL="495935" marR="1130935" algn="ctr">
              <a:spcBef>
                <a:spcPts val="1035"/>
              </a:spcBef>
              <a:spcAft>
                <a:spcPts val="0"/>
              </a:spcAft>
            </a:pPr>
            <a:r>
              <a:rPr lang="en-US" sz="4800" b="1" dirty="0">
                <a:solidFill>
                  <a:schemeClr val="bg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Heart</a:t>
            </a:r>
            <a:r>
              <a:rPr lang="en-US" sz="4800" b="1" spc="-90" dirty="0">
                <a:solidFill>
                  <a:schemeClr val="bg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4800" b="1" dirty="0">
                <a:solidFill>
                  <a:schemeClr val="bg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Disease</a:t>
            </a:r>
            <a:r>
              <a:rPr lang="en-US" sz="4800" b="1" spc="-90" dirty="0">
                <a:solidFill>
                  <a:schemeClr val="bg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4800" b="1" dirty="0">
                <a:solidFill>
                  <a:schemeClr val="bg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Diagnostic</a:t>
            </a:r>
            <a:r>
              <a:rPr lang="en-US" sz="4800" b="1" spc="-55" dirty="0">
                <a:solidFill>
                  <a:schemeClr val="bg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4800" b="1" spc="-10" dirty="0">
                <a:solidFill>
                  <a:schemeClr val="bg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Analysis</a:t>
            </a:r>
          </a:p>
          <a:p>
            <a:pPr marL="495935" marR="1130935" algn="ctr">
              <a:spcBef>
                <a:spcPts val="1035"/>
              </a:spcBef>
              <a:spcAft>
                <a:spcPts val="0"/>
              </a:spcAft>
            </a:pPr>
            <a:r>
              <a:rPr lang="en-US" sz="2000" b="1" spc="-10" dirty="0">
                <a:solidFill>
                  <a:schemeClr val="bg2">
                    <a:lumMod val="50000"/>
                  </a:schemeClr>
                </a:solidFill>
                <a:latin typeface="Times New Roman" panose="02020603050405020304" pitchFamily="18" charset="0"/>
                <a:ea typeface="Arial" panose="020B0604020202020204" pitchFamily="34" charset="0"/>
                <a:cs typeface="Times New Roman" panose="02020603050405020304" pitchFamily="18" charset="0"/>
              </a:rPr>
              <a:t>Detailed Project Report</a:t>
            </a:r>
            <a:endParaRPr lang="en-IN" sz="2000" b="1" dirty="0">
              <a:solidFill>
                <a:schemeClr val="bg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r>
              <a:rPr lang="en-US" sz="4800" b="1" dirty="0">
                <a:solidFill>
                  <a:schemeClr val="bg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 </a:t>
            </a:r>
          </a:p>
          <a:p>
            <a:pPr algn="ctr"/>
            <a:endParaRPr lang="en-US" sz="4800" b="1" dirty="0">
              <a:solidFill>
                <a:schemeClr val="bg2">
                  <a:lumMod val="50000"/>
                </a:schemeClr>
              </a:solidFill>
              <a:latin typeface="Times New Roman" panose="02020603050405020304" pitchFamily="18" charset="0"/>
              <a:ea typeface="Arial" panose="020B0604020202020204" pitchFamily="34" charset="0"/>
              <a:cs typeface="Times New Roman" panose="02020603050405020304" pitchFamily="18" charset="0"/>
            </a:endParaRPr>
          </a:p>
          <a:p>
            <a:r>
              <a:rPr lang="en-US" sz="4800" b="1" dirty="0">
                <a:solidFill>
                  <a:schemeClr val="bg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800" b="1" dirty="0">
                <a:solidFill>
                  <a:schemeClr val="bg2">
                    <a:lumMod val="50000"/>
                  </a:schemeClr>
                </a:solidFill>
                <a:effectLst/>
                <a:latin typeface="Times New Roman" panose="02020603050405020304" pitchFamily="18" charset="0"/>
                <a:ea typeface="Arial" panose="020B0604020202020204" pitchFamily="34" charset="0"/>
                <a:cs typeface="Times New Roman" panose="02020603050405020304" pitchFamily="18" charset="0"/>
              </a:rPr>
              <a:t>Mangesh Shinde </a:t>
            </a:r>
          </a:p>
          <a:p>
            <a:pPr algn="ctr"/>
            <a:r>
              <a:rPr lang="en-US" sz="2400" b="1" dirty="0">
                <a:solidFill>
                  <a:schemeClr val="tx1">
                    <a:lumMod val="50000"/>
                  </a:schemeClr>
                </a:solidFill>
                <a:latin typeface="Times New Roman" panose="02020603050405020304" pitchFamily="18" charset="0"/>
                <a:ea typeface="Arial" panose="020B0604020202020204" pitchFamily="34" charset="0"/>
                <a:cs typeface="Times New Roman" panose="02020603050405020304" pitchFamily="18" charset="0"/>
              </a:rPr>
              <a:t>																																		</a:t>
            </a:r>
            <a:endParaRPr lang="en-IN" sz="2400" dirty="0">
              <a:solidFill>
                <a:schemeClr val="tx1">
                  <a:lumMod val="50000"/>
                </a:schemeClr>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579801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6D060-5133-43D0-80E1-0F4FA9AB2D84}"/>
              </a:ext>
            </a:extLst>
          </p:cNvPr>
          <p:cNvSpPr>
            <a:spLocks noGrp="1"/>
          </p:cNvSpPr>
          <p:nvPr>
            <p:ph idx="1"/>
          </p:nvPr>
        </p:nvSpPr>
        <p:spPr>
          <a:xfrm>
            <a:off x="1141412" y="396815"/>
            <a:ext cx="9905999" cy="5943600"/>
          </a:xfrm>
        </p:spPr>
        <p:txBody>
          <a:bodyPr>
            <a:normAutofit lnSpcReduction="10000"/>
          </a:bodyPr>
          <a:lstStyle/>
          <a:p>
            <a:pPr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Fasting Blood Sugar</a:t>
            </a:r>
            <a:r>
              <a:rPr lang="en-US" dirty="0">
                <a:latin typeface="Times New Roman" panose="02020603050405020304" pitchFamily="18" charset="0"/>
                <a:cs typeface="Times New Roman" panose="02020603050405020304" pitchFamily="18" charset="0"/>
              </a:rPr>
              <a:t>: Not producing enough of a hormone secreted by your pancreas (insulin) or not responding to insulin properly causes your body's blood sugar levels to rise, increasing your risk of heart attack. </a:t>
            </a:r>
          </a:p>
          <a:p>
            <a:pPr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Cholesterol</a:t>
            </a:r>
            <a:r>
              <a:rPr lang="en-US" dirty="0">
                <a:latin typeface="Times New Roman" panose="02020603050405020304" pitchFamily="18" charset="0"/>
                <a:cs typeface="Times New Roman" panose="02020603050405020304" pitchFamily="18" charset="0"/>
              </a:rPr>
              <a:t>: A high level of low-density lipoprotein (LDL) cholesterol (the "bad" cholesterol) is most likely to narrow arteries. A high level of triglycerides, a type of blood fat related to your diet, also ups your risk of heart attack. However, a high level of high-density lipoprotein (HDL) cholesterol (the "good" cholesterol) lowers your risk of heart attack.</a:t>
            </a:r>
          </a:p>
          <a:p>
            <a:pPr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Resting ECG</a:t>
            </a:r>
            <a:r>
              <a:rPr lang="en-US" dirty="0">
                <a:latin typeface="Times New Roman" panose="02020603050405020304" pitchFamily="18" charset="0"/>
                <a:cs typeface="Times New Roman" panose="02020603050405020304" pitchFamily="18" charset="0"/>
              </a:rPr>
              <a:t>: 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598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2DF832-4F9C-47F3-AA59-0DDA6A222CA4}"/>
              </a:ext>
            </a:extLst>
          </p:cNvPr>
          <p:cNvSpPr>
            <a:spLocks noGrp="1"/>
          </p:cNvSpPr>
          <p:nvPr>
            <p:ph idx="1"/>
          </p:nvPr>
        </p:nvSpPr>
        <p:spPr>
          <a:xfrm>
            <a:off x="1037896" y="612475"/>
            <a:ext cx="9905999" cy="5555411"/>
          </a:xfrm>
        </p:spPr>
        <p:txBody>
          <a:bodyPr/>
          <a:lstStyle/>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Max heart rate achieved</a:t>
            </a:r>
            <a:r>
              <a:rPr lang="en-US" dirty="0">
                <a:latin typeface="Times New Roman" panose="02020603050405020304" pitchFamily="18" charset="0"/>
                <a:cs typeface="Times New Roman" panose="02020603050405020304" pitchFamily="18" charset="0"/>
              </a:rPr>
              <a:t>: The increase in the cardiovascular risk, associated with the acceleration of heart rate, was comparable to the increase in risk observed with high blood pressure. It has been shown that an increase in heart rate Why These Parameters are Important? by 10 beats per minute was associated with an increase in the risk of cardiac death by at least 20%, and this increase in the risk is similar to the one observed with an increase in systolic blood pressure by 10 mm Hg. </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ST Depression</a:t>
            </a:r>
            <a:r>
              <a:rPr lang="en-US" dirty="0">
                <a:latin typeface="Times New Roman" panose="02020603050405020304" pitchFamily="18" charset="0"/>
                <a:cs typeface="Times New Roman" panose="02020603050405020304" pitchFamily="18" charset="0"/>
              </a:rPr>
              <a:t>: 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3368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2748-AED5-4A0B-B590-F3F021920763}"/>
              </a:ext>
            </a:extLst>
          </p:cNvPr>
          <p:cNvSpPr>
            <a:spLocks noGrp="1"/>
          </p:cNvSpPr>
          <p:nvPr>
            <p:ph type="title"/>
          </p:nvPr>
        </p:nvSpPr>
        <p:spPr>
          <a:xfrm>
            <a:off x="1141413" y="126813"/>
            <a:ext cx="9905998" cy="1478570"/>
          </a:xfrm>
        </p:spPr>
        <p:txBody>
          <a:bodyPr/>
          <a:lstStyle/>
          <a:p>
            <a:r>
              <a:rPr lang="en-US" dirty="0"/>
              <a:t>INSIGHTS :</a:t>
            </a:r>
            <a:endParaRPr lang="en-IN" dirty="0"/>
          </a:p>
        </p:txBody>
      </p:sp>
      <p:sp>
        <p:nvSpPr>
          <p:cNvPr id="3" name="Content Placeholder 2">
            <a:extLst>
              <a:ext uri="{FF2B5EF4-FFF2-40B4-BE49-F238E27FC236}">
                <a16:creationId xmlns:a16="http://schemas.microsoft.com/office/drawing/2014/main" id="{DA019B3B-674C-46D7-B978-6ED896FD5F35}"/>
              </a:ext>
            </a:extLst>
          </p:cNvPr>
          <p:cNvSpPr>
            <a:spLocks noGrp="1"/>
          </p:cNvSpPr>
          <p:nvPr>
            <p:ph idx="1"/>
          </p:nvPr>
        </p:nvSpPr>
        <p:spPr>
          <a:xfrm>
            <a:off x="1141412" y="1328467"/>
            <a:ext cx="9905999" cy="5493807"/>
          </a:xfrm>
        </p:spPr>
        <p:txBody>
          <a:bodyPr/>
          <a:lstStyle/>
          <a:p>
            <a:r>
              <a:rPr lang="en-US" dirty="0">
                <a:latin typeface="Times New Roman" panose="02020603050405020304" pitchFamily="18" charset="0"/>
                <a:cs typeface="Times New Roman" panose="02020603050405020304" pitchFamily="18" charset="0"/>
              </a:rPr>
              <a:t>What Kind Of Population Do We Have ?</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921810E-6F7C-4881-AEAF-789914857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137" y="1929327"/>
            <a:ext cx="3720342" cy="2999345"/>
          </a:xfrm>
          <a:prstGeom prst="rect">
            <a:avLst/>
          </a:prstGeom>
        </p:spPr>
      </p:pic>
      <p:pic>
        <p:nvPicPr>
          <p:cNvPr id="12" name="Picture 11">
            <a:extLst>
              <a:ext uri="{FF2B5EF4-FFF2-40B4-BE49-F238E27FC236}">
                <a16:creationId xmlns:a16="http://schemas.microsoft.com/office/drawing/2014/main" id="{3091190F-AD97-4D29-825B-493A327C8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162" y="1929327"/>
            <a:ext cx="3786996" cy="2999344"/>
          </a:xfrm>
          <a:prstGeom prst="rect">
            <a:avLst/>
          </a:prstGeom>
        </p:spPr>
      </p:pic>
      <p:sp>
        <p:nvSpPr>
          <p:cNvPr id="13" name="TextBox 12">
            <a:extLst>
              <a:ext uri="{FF2B5EF4-FFF2-40B4-BE49-F238E27FC236}">
                <a16:creationId xmlns:a16="http://schemas.microsoft.com/office/drawing/2014/main" id="{A404C415-99DC-48EE-98F4-F575CEFACFBC}"/>
              </a:ext>
            </a:extLst>
          </p:cNvPr>
          <p:cNvSpPr txBox="1"/>
          <p:nvPr/>
        </p:nvSpPr>
        <p:spPr>
          <a:xfrm>
            <a:off x="1725283" y="5240134"/>
            <a:ext cx="4244196" cy="830997"/>
          </a:xfrm>
          <a:prstGeom prst="rect">
            <a:avLst/>
          </a:prstGeom>
          <a:noFill/>
        </p:spPr>
        <p:txBody>
          <a:bodyPr wrap="square" rtlCol="0">
            <a:spAutoFit/>
          </a:bodyPr>
          <a:lstStyle/>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49% People suffering from heart disease</a:t>
            </a:r>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5CDA48E-FE3E-42CE-99A4-CDAE4EF1F731}"/>
              </a:ext>
            </a:extLst>
          </p:cNvPr>
          <p:cNvSpPr txBox="1"/>
          <p:nvPr/>
        </p:nvSpPr>
        <p:spPr>
          <a:xfrm>
            <a:off x="6419779" y="5252615"/>
            <a:ext cx="4627632" cy="1569660"/>
          </a:xfrm>
          <a:prstGeom prst="rect">
            <a:avLst/>
          </a:prstGeom>
          <a:noFill/>
        </p:spPr>
        <p:txBody>
          <a:bodyPr wrap="square" rtlCol="0">
            <a:spAutoFit/>
          </a:bodyPr>
          <a:lstStyle/>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More men are from age category &gt;50 and females are from category &gt;55 Who Suffers from Heart Disease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7449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A8BB-2D0C-4D54-98E4-3C092A163BF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Who Suffers from Heart Disease? </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06F9918-40B8-449A-AD83-A9793F1FDD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611" y="1915761"/>
            <a:ext cx="4252823" cy="3682781"/>
          </a:xfrm>
        </p:spPr>
      </p:pic>
      <p:sp>
        <p:nvSpPr>
          <p:cNvPr id="6" name="TextBox 5">
            <a:extLst>
              <a:ext uri="{FF2B5EF4-FFF2-40B4-BE49-F238E27FC236}">
                <a16:creationId xmlns:a16="http://schemas.microsoft.com/office/drawing/2014/main" id="{30B488DB-4E00-4A38-96DE-C4798698BAF5}"/>
              </a:ext>
            </a:extLst>
          </p:cNvPr>
          <p:cNvSpPr txBox="1"/>
          <p:nvPr/>
        </p:nvSpPr>
        <p:spPr>
          <a:xfrm>
            <a:off x="6858000" y="2432649"/>
            <a:ext cx="4899804" cy="2677656"/>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Males are more prone to  heart disease</a:t>
            </a:r>
          </a:p>
          <a:p>
            <a:pPr marL="457200" indent="-457200" algn="just">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It can be observed that the incidence of heart disease is higher among males compared to females.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481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F153E5-AC91-4D04-B3EB-8FFDD09743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293" y="111626"/>
            <a:ext cx="4908529" cy="2840178"/>
          </a:xfrm>
        </p:spPr>
      </p:pic>
      <p:sp>
        <p:nvSpPr>
          <p:cNvPr id="6" name="TextBox 5">
            <a:extLst>
              <a:ext uri="{FF2B5EF4-FFF2-40B4-BE49-F238E27FC236}">
                <a16:creationId xmlns:a16="http://schemas.microsoft.com/office/drawing/2014/main" id="{191AFA67-7CC4-4459-A302-CE94027BCE96}"/>
              </a:ext>
            </a:extLst>
          </p:cNvPr>
          <p:cNvSpPr txBox="1"/>
          <p:nvPr/>
        </p:nvSpPr>
        <p:spPr>
          <a:xfrm>
            <a:off x="7220308" y="638355"/>
            <a:ext cx="3588589" cy="1200329"/>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Elderly Aged People (&gt;55) are more in our population</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CA5FFC2-BCB9-4D53-9E2A-530B8B1B4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293" y="3347048"/>
            <a:ext cx="4908529" cy="2958861"/>
          </a:xfrm>
          <a:prstGeom prst="rect">
            <a:avLst/>
          </a:prstGeom>
        </p:spPr>
      </p:pic>
      <p:sp>
        <p:nvSpPr>
          <p:cNvPr id="9" name="TextBox 8">
            <a:extLst>
              <a:ext uri="{FF2B5EF4-FFF2-40B4-BE49-F238E27FC236}">
                <a16:creationId xmlns:a16="http://schemas.microsoft.com/office/drawing/2014/main" id="{8FA152EB-7A30-489D-8362-94EE53C4E57B}"/>
              </a:ext>
            </a:extLst>
          </p:cNvPr>
          <p:cNvSpPr txBox="1"/>
          <p:nvPr/>
        </p:nvSpPr>
        <p:spPr>
          <a:xfrm>
            <a:off x="7220308" y="3735237"/>
            <a:ext cx="3950897" cy="1200329"/>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Elderly Aged People (&gt;55) are more prone to heart disease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20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A526-73D3-4139-ACFE-9E5C0BD4AC3D}"/>
              </a:ext>
            </a:extLst>
          </p:cNvPr>
          <p:cNvSpPr>
            <a:spLocks noGrp="1"/>
          </p:cNvSpPr>
          <p:nvPr>
            <p:ph type="title"/>
          </p:nvPr>
        </p:nvSpPr>
        <p:spPr/>
        <p:txBody>
          <a:bodyPr/>
          <a:lstStyle/>
          <a:p>
            <a:r>
              <a:rPr lang="en-US" dirty="0"/>
              <a:t>Chest Pain Experienced By Patients :</a:t>
            </a:r>
            <a:endParaRPr lang="en-IN" dirty="0"/>
          </a:p>
        </p:txBody>
      </p:sp>
      <p:pic>
        <p:nvPicPr>
          <p:cNvPr id="5" name="Content Placeholder 4">
            <a:extLst>
              <a:ext uri="{FF2B5EF4-FFF2-40B4-BE49-F238E27FC236}">
                <a16:creationId xmlns:a16="http://schemas.microsoft.com/office/drawing/2014/main" id="{811F28BC-130A-4BF7-8369-17CD0D9E59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208" y="1734779"/>
            <a:ext cx="4809791" cy="2548447"/>
          </a:xfrm>
        </p:spPr>
      </p:pic>
      <p:sp>
        <p:nvSpPr>
          <p:cNvPr id="6" name="TextBox 5">
            <a:extLst>
              <a:ext uri="{FF2B5EF4-FFF2-40B4-BE49-F238E27FC236}">
                <a16:creationId xmlns:a16="http://schemas.microsoft.com/office/drawing/2014/main" id="{0571D825-6778-4A4A-8AA6-6513FDA5A36C}"/>
              </a:ext>
            </a:extLst>
          </p:cNvPr>
          <p:cNvSpPr txBox="1"/>
          <p:nvPr/>
        </p:nvSpPr>
        <p:spPr>
          <a:xfrm flipH="1">
            <a:off x="6564702" y="2097088"/>
            <a:ext cx="5236234" cy="3447098"/>
          </a:xfrm>
          <a:prstGeom prst="rect">
            <a:avLst/>
          </a:prstGeom>
          <a:noFill/>
        </p:spPr>
        <p:txBody>
          <a:bodyPr wrap="square" rtlCol="0">
            <a:spAutoFit/>
          </a:bodyPr>
          <a:lstStyle/>
          <a:p>
            <a:pPr marL="342900" indent="-342900" algn="just">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IT SEEMS PEOPLE HAVING TYPICAL ANGINA CHEAST PAIN HAVE A HIGHER CHANCE OF HEART DISEASE</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endParaRPr lang="en-US" sz="20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TYPICAL ANGINA CHEAST PAIN MEANS OFTEN TRIGGERED BY PHYSICAL OR EMOTIONAL STRESS.</a:t>
            </a:r>
          </a:p>
          <a:p>
            <a:endParaRPr lang="en-IN" dirty="0"/>
          </a:p>
        </p:txBody>
      </p:sp>
      <p:pic>
        <p:nvPicPr>
          <p:cNvPr id="8" name="Picture 7">
            <a:extLst>
              <a:ext uri="{FF2B5EF4-FFF2-40B4-BE49-F238E27FC236}">
                <a16:creationId xmlns:a16="http://schemas.microsoft.com/office/drawing/2014/main" id="{4F5C00DB-80BF-4CA0-8048-BB57AB4F2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208" y="4369333"/>
            <a:ext cx="4809791" cy="2411030"/>
          </a:xfrm>
          <a:prstGeom prst="rect">
            <a:avLst/>
          </a:prstGeom>
        </p:spPr>
      </p:pic>
    </p:spTree>
    <p:extLst>
      <p:ext uri="{BB962C8B-B14F-4D97-AF65-F5344CB8AC3E}">
        <p14:creationId xmlns:p14="http://schemas.microsoft.com/office/powerpoint/2010/main" val="1535877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026AD2-0EB2-40BD-88DF-5E84F7C583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403" y="453074"/>
            <a:ext cx="4191363" cy="2682472"/>
          </a:xfrm>
        </p:spPr>
      </p:pic>
      <p:pic>
        <p:nvPicPr>
          <p:cNvPr id="7" name="Picture 6">
            <a:extLst>
              <a:ext uri="{FF2B5EF4-FFF2-40B4-BE49-F238E27FC236}">
                <a16:creationId xmlns:a16="http://schemas.microsoft.com/office/drawing/2014/main" id="{9F1A45E8-4666-419F-984F-3F7669428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403" y="3676730"/>
            <a:ext cx="4191363" cy="2728196"/>
          </a:xfrm>
          <a:prstGeom prst="rect">
            <a:avLst/>
          </a:prstGeom>
        </p:spPr>
      </p:pic>
      <p:sp>
        <p:nvSpPr>
          <p:cNvPr id="8" name="TextBox 7">
            <a:extLst>
              <a:ext uri="{FF2B5EF4-FFF2-40B4-BE49-F238E27FC236}">
                <a16:creationId xmlns:a16="http://schemas.microsoft.com/office/drawing/2014/main" id="{65264921-12D6-4841-83F9-7C548CE76150}"/>
              </a:ext>
            </a:extLst>
          </p:cNvPr>
          <p:cNvSpPr txBox="1"/>
          <p:nvPr/>
        </p:nvSpPr>
        <p:spPr>
          <a:xfrm>
            <a:off x="6530196" y="1009291"/>
            <a:ext cx="4451230" cy="1200329"/>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can see that a higher number of men are suffering from.</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9B41F5B-DB9B-44D7-84FC-13D0454F4BC1}"/>
              </a:ext>
            </a:extLst>
          </p:cNvPr>
          <p:cNvSpPr txBox="1"/>
          <p:nvPr/>
        </p:nvSpPr>
        <p:spPr>
          <a:xfrm>
            <a:off x="6530196" y="4106173"/>
            <a:ext cx="4313208" cy="1569660"/>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incidence of typical angina pain is considerably higher among individuals in the elderly age group.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1614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4C1B-E643-44E2-B9E9-CEFA1A270F3B}"/>
              </a:ext>
            </a:extLst>
          </p:cNvPr>
          <p:cNvSpPr>
            <a:spLocks noGrp="1"/>
          </p:cNvSpPr>
          <p:nvPr>
            <p:ph type="title"/>
          </p:nvPr>
        </p:nvSpPr>
        <p:spPr/>
        <p:txBody>
          <a:bodyPr/>
          <a:lstStyle/>
          <a:p>
            <a:r>
              <a:rPr lang="en-IN" dirty="0"/>
              <a:t>Other symptoms people experience :</a:t>
            </a:r>
            <a:br>
              <a:rPr lang="en-IN" dirty="0"/>
            </a:br>
            <a:endParaRPr lang="en-IN" dirty="0"/>
          </a:p>
        </p:txBody>
      </p:sp>
      <p:pic>
        <p:nvPicPr>
          <p:cNvPr id="5" name="Content Placeholder 4">
            <a:extLst>
              <a:ext uri="{FF2B5EF4-FFF2-40B4-BE49-F238E27FC236}">
                <a16:creationId xmlns:a16="http://schemas.microsoft.com/office/drawing/2014/main" id="{49EFC5CA-A8B4-411A-AA1E-2D35C089AE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616" y="1920108"/>
            <a:ext cx="5412746" cy="3816457"/>
          </a:xfrm>
        </p:spPr>
      </p:pic>
      <p:sp>
        <p:nvSpPr>
          <p:cNvPr id="6" name="TextBox 5">
            <a:extLst>
              <a:ext uri="{FF2B5EF4-FFF2-40B4-BE49-F238E27FC236}">
                <a16:creationId xmlns:a16="http://schemas.microsoft.com/office/drawing/2014/main" id="{16BD0FEB-2792-40C4-A080-B35CB7AB9277}"/>
              </a:ext>
            </a:extLst>
          </p:cNvPr>
          <p:cNvSpPr txBox="1"/>
          <p:nvPr/>
        </p:nvSpPr>
        <p:spPr>
          <a:xfrm>
            <a:off x="7006565" y="1727756"/>
            <a:ext cx="4975526" cy="3970318"/>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HERE WE CAN SEE THAT BLOOD PRESSURE INCREASES BETWEEN AGE OF 50 TO 60 AND SOME CONTINUE THE PATTERN TILL 70</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CHOLESTROL INCREASING IN THE AGE GROUP OF 50 TO 60.</a:t>
            </a:r>
          </a:p>
          <a:p>
            <a:pPr algn="just"/>
            <a:endParaRPr lang="en-US" sz="2400" b="0" i="0" dirty="0">
              <a:effectLst/>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4573113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3332C1-632E-4F77-8354-76B88BA33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466" y="365238"/>
            <a:ext cx="3985605" cy="2987299"/>
          </a:xfrm>
        </p:spPr>
      </p:pic>
      <p:pic>
        <p:nvPicPr>
          <p:cNvPr id="7" name="Picture 6">
            <a:extLst>
              <a:ext uri="{FF2B5EF4-FFF2-40B4-BE49-F238E27FC236}">
                <a16:creationId xmlns:a16="http://schemas.microsoft.com/office/drawing/2014/main" id="{53A21B73-9917-43F1-A37B-BC7BDB279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466" y="3597387"/>
            <a:ext cx="3977985" cy="2682472"/>
          </a:xfrm>
          <a:prstGeom prst="rect">
            <a:avLst/>
          </a:prstGeom>
        </p:spPr>
      </p:pic>
      <p:sp>
        <p:nvSpPr>
          <p:cNvPr id="8" name="TextBox 7">
            <a:extLst>
              <a:ext uri="{FF2B5EF4-FFF2-40B4-BE49-F238E27FC236}">
                <a16:creationId xmlns:a16="http://schemas.microsoft.com/office/drawing/2014/main" id="{F6A9421F-F54F-43D9-9256-3354C89F5C58}"/>
              </a:ext>
            </a:extLst>
          </p:cNvPr>
          <p:cNvSpPr txBox="1"/>
          <p:nvPr/>
        </p:nvSpPr>
        <p:spPr>
          <a:xfrm>
            <a:off x="5949351" y="483079"/>
            <a:ext cx="5256563" cy="6001643"/>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 depression refers to a finding on an electrocardiogram, wherein the trace in the ST segment is abnormally low below the baseline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STRESS DEPRESSION MOSTLY INCREASES THE AGE GROUP OF 30 TO 40.</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STRESS DEPRESSION REFERS TO A FINDING ON AN ELECTROCARDIOGRAM</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WHERIN THE TRACE IN THE ST SEGMENT IS ABNOMALLY LOW BELOW THE BASELINE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8428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C080-941F-4EC1-887D-4B81F66C7E53}"/>
              </a:ext>
            </a:extLst>
          </p:cNvPr>
          <p:cNvSpPr>
            <a:spLocks noGrp="1"/>
          </p:cNvSpPr>
          <p:nvPr>
            <p:ph type="title"/>
          </p:nvPr>
        </p:nvSpPr>
        <p:spPr/>
        <p:txBody>
          <a:bodyPr/>
          <a:lstStyle/>
          <a:p>
            <a:r>
              <a:rPr lang="en-IN" dirty="0"/>
              <a:t>KEY PERFORMANCE INDICATOR (KPI) :</a:t>
            </a:r>
          </a:p>
        </p:txBody>
      </p:sp>
      <p:sp>
        <p:nvSpPr>
          <p:cNvPr id="3" name="Content Placeholder 2">
            <a:extLst>
              <a:ext uri="{FF2B5EF4-FFF2-40B4-BE49-F238E27FC236}">
                <a16:creationId xmlns:a16="http://schemas.microsoft.com/office/drawing/2014/main" id="{FD80AD78-6FF4-4AF2-8BBC-33003F26F5C2}"/>
              </a:ext>
            </a:extLst>
          </p:cNvPr>
          <p:cNvSpPr>
            <a:spLocks noGrp="1"/>
          </p:cNvSpPr>
          <p:nvPr>
            <p:ph idx="1"/>
          </p:nvPr>
        </p:nvSpPr>
        <p:spPr>
          <a:xfrm>
            <a:off x="1055148" y="1861297"/>
            <a:ext cx="9905999" cy="4608513"/>
          </a:xfrm>
        </p:spPr>
        <p:txBody>
          <a:bodyPr>
            <a:no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Percentage of People Having Heart Disease.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Age Distribution including Gender.</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Gender Distribution Based on Heart Disease.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Chest Pain Experienced by People Suffering from Heart Disease.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Blood Pressure, Cholesterol Level and Maximum Heart Rate of People According to their Age and Heart Disease Patients.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 Depression Experienced by People According to their age and heart disease.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8043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F84A6C-426A-49C1-9B6A-3104A0D6D744}"/>
              </a:ext>
            </a:extLst>
          </p:cNvPr>
          <p:cNvSpPr txBox="1"/>
          <p:nvPr/>
        </p:nvSpPr>
        <p:spPr>
          <a:xfrm>
            <a:off x="1828799" y="931652"/>
            <a:ext cx="3226279"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Project Detail :</a:t>
            </a:r>
            <a:endParaRPr lang="en-IN" sz="32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BB9E10DC-7B92-46C2-931F-088F1605F389}"/>
              </a:ext>
            </a:extLst>
          </p:cNvPr>
          <p:cNvGraphicFramePr>
            <a:graphicFrameLocks noGrp="1"/>
          </p:cNvGraphicFramePr>
          <p:nvPr>
            <p:extLst>
              <p:ext uri="{D42A27DB-BD31-4B8C-83A1-F6EECF244321}">
                <p14:modId xmlns:p14="http://schemas.microsoft.com/office/powerpoint/2010/main" val="1048384067"/>
              </p:ext>
            </p:extLst>
          </p:nvPr>
        </p:nvGraphicFramePr>
        <p:xfrm>
          <a:off x="1919856" y="2255168"/>
          <a:ext cx="8768272" cy="2225040"/>
        </p:xfrm>
        <a:graphic>
          <a:graphicData uri="http://schemas.openxmlformats.org/drawingml/2006/table">
            <a:tbl>
              <a:tblPr firstRow="1" bandRow="1">
                <a:tableStyleId>{5C22544A-7EE6-4342-B048-85BDC9FD1C3A}</a:tableStyleId>
              </a:tblPr>
              <a:tblGrid>
                <a:gridCol w="4384136">
                  <a:extLst>
                    <a:ext uri="{9D8B030D-6E8A-4147-A177-3AD203B41FA5}">
                      <a16:colId xmlns:a16="http://schemas.microsoft.com/office/drawing/2014/main" val="2329549274"/>
                    </a:ext>
                  </a:extLst>
                </a:gridCol>
                <a:gridCol w="4384136">
                  <a:extLst>
                    <a:ext uri="{9D8B030D-6E8A-4147-A177-3AD203B41FA5}">
                      <a16:colId xmlns:a16="http://schemas.microsoft.com/office/drawing/2014/main" val="3470885983"/>
                    </a:ext>
                  </a:extLst>
                </a:gridCol>
              </a:tblGrid>
              <a:tr h="370840">
                <a:tc>
                  <a:txBody>
                    <a:bodyPr/>
                    <a:lstStyle/>
                    <a:p>
                      <a:r>
                        <a:rPr lang="en-US" dirty="0">
                          <a:latin typeface="Times New Roman" panose="02020603050405020304" pitchFamily="18" charset="0"/>
                          <a:cs typeface="Times New Roman" panose="02020603050405020304" pitchFamily="18" charset="0"/>
                        </a:rPr>
                        <a:t>Project Title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Heart Disease Diagnostic Analysis</a:t>
                      </a:r>
                    </a:p>
                  </a:txBody>
                  <a:tcPr/>
                </a:tc>
                <a:extLst>
                  <a:ext uri="{0D108BD9-81ED-4DB2-BD59-A6C34878D82A}">
                    <a16:rowId xmlns:a16="http://schemas.microsoft.com/office/drawing/2014/main" val="4253887274"/>
                  </a:ext>
                </a:extLst>
              </a:tr>
              <a:tr h="370840">
                <a:tc>
                  <a:txBody>
                    <a:bodyPr/>
                    <a:lstStyle/>
                    <a:p>
                      <a:r>
                        <a:rPr lang="en-US" dirty="0">
                          <a:latin typeface="Times New Roman" panose="02020603050405020304" pitchFamily="18" charset="0"/>
                          <a:cs typeface="Times New Roman" panose="02020603050405020304" pitchFamily="18" charset="0"/>
                        </a:rPr>
                        <a:t>Technology</a:t>
                      </a:r>
                    </a:p>
                  </a:txBody>
                  <a:tcPr/>
                </a:tc>
                <a:tc>
                  <a:txBody>
                    <a:bodyPr/>
                    <a:lstStyle/>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Heart Disease Diagnostic Analysis</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985737231"/>
                  </a:ext>
                </a:extLst>
              </a:tr>
              <a:tr h="370840">
                <a:tc>
                  <a:txBody>
                    <a:bodyPr/>
                    <a:lstStyle/>
                    <a:p>
                      <a:r>
                        <a:rPr lang="en-US" dirty="0">
                          <a:latin typeface="Times New Roman" panose="02020603050405020304" pitchFamily="18" charset="0"/>
                          <a:cs typeface="Times New Roman" panose="02020603050405020304" pitchFamily="18" charset="0"/>
                        </a:rPr>
                        <a:t>Domain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Business Intelligence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59890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Project Difficulty Level</a:t>
                      </a:r>
                      <a:endParaRPr lang="en-IN" dirty="0">
                        <a:effectLst/>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Advanced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61160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Programming Language Used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Python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6402956"/>
                  </a:ext>
                </a:extLst>
              </a:tr>
              <a:tr h="370840">
                <a:tc>
                  <a:txBody>
                    <a:bodyPr/>
                    <a:lstStyle/>
                    <a:p>
                      <a:r>
                        <a:rPr lang="en-US" dirty="0">
                          <a:latin typeface="Times New Roman" panose="02020603050405020304" pitchFamily="18" charset="0"/>
                          <a:cs typeface="Times New Roman" panose="02020603050405020304" pitchFamily="18" charset="0"/>
                        </a:rPr>
                        <a:t>Tool Used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-Excel,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-Power BI</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8325807"/>
                  </a:ext>
                </a:extLst>
              </a:tr>
            </a:tbl>
          </a:graphicData>
        </a:graphic>
      </p:graphicFrame>
    </p:spTree>
    <p:extLst>
      <p:ext uri="{BB962C8B-B14F-4D97-AF65-F5344CB8AC3E}">
        <p14:creationId xmlns:p14="http://schemas.microsoft.com/office/powerpoint/2010/main" val="9519450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F3AF-6681-48CA-864E-7C497CBD167C}"/>
              </a:ext>
            </a:extLst>
          </p:cNvPr>
          <p:cNvSpPr>
            <a:spLocks noGrp="1"/>
          </p:cNvSpPr>
          <p:nvPr>
            <p:ph type="title"/>
          </p:nvPr>
        </p:nvSpPr>
        <p:spPr>
          <a:xfrm>
            <a:off x="1141412" y="230330"/>
            <a:ext cx="9905998" cy="1046379"/>
          </a:xfrm>
        </p:spPr>
        <p:txBody>
          <a:bodyPr/>
          <a:lstStyle/>
          <a:p>
            <a:r>
              <a:rPr lang="en-IN" dirty="0"/>
              <a:t>CONCLUSION :</a:t>
            </a:r>
          </a:p>
        </p:txBody>
      </p:sp>
      <p:sp>
        <p:nvSpPr>
          <p:cNvPr id="3" name="Content Placeholder 2">
            <a:extLst>
              <a:ext uri="{FF2B5EF4-FFF2-40B4-BE49-F238E27FC236}">
                <a16:creationId xmlns:a16="http://schemas.microsoft.com/office/drawing/2014/main" id="{5387DC98-9042-4309-841F-B54E2E19B3F2}"/>
              </a:ext>
            </a:extLst>
          </p:cNvPr>
          <p:cNvSpPr>
            <a:spLocks noGrp="1"/>
          </p:cNvSpPr>
          <p:nvPr>
            <p:ph idx="1"/>
          </p:nvPr>
        </p:nvSpPr>
        <p:spPr>
          <a:xfrm>
            <a:off x="1141412" y="1388853"/>
            <a:ext cx="9905999" cy="5313872"/>
          </a:xfrm>
        </p:spPr>
        <p:txBody>
          <a:bodyPr>
            <a:normAutofit fontScale="925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49% People suffering from heart disease.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Elderly Aged Men are more (50 to 60 Years) and Females are more in 55 to 65 Years Category.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Males are more prone to heart disease.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Elderly Aged People are more prone to heart disease.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People having asymptomatic chest pain have a higher chance of heart disease.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 number of cholesterol level in people having heart disease.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Blood Pressure increases between age of 50 to 60 and somehow continue till 70.</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Cholesterol and maximum heart rate Increasing in the age group of 50-60.</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 depression mostly increases between the age group of 30-40.</a:t>
            </a:r>
          </a:p>
          <a:p>
            <a:endParaRPr lang="en-IN" dirty="0"/>
          </a:p>
        </p:txBody>
      </p:sp>
    </p:spTree>
    <p:extLst>
      <p:ext uri="{BB962C8B-B14F-4D97-AF65-F5344CB8AC3E}">
        <p14:creationId xmlns:p14="http://schemas.microsoft.com/office/powerpoint/2010/main" val="16032821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EE24-8E8F-446C-AE01-DB2B8A5646AE}"/>
              </a:ext>
            </a:extLst>
          </p:cNvPr>
          <p:cNvSpPr>
            <a:spLocks noGrp="1"/>
          </p:cNvSpPr>
          <p:nvPr>
            <p:ph type="title"/>
          </p:nvPr>
        </p:nvSpPr>
        <p:spPr>
          <a:xfrm>
            <a:off x="1141412" y="256208"/>
            <a:ext cx="9905998" cy="1305173"/>
          </a:xfrm>
        </p:spPr>
        <p:txBody>
          <a:bodyPr/>
          <a:lstStyle/>
          <a:p>
            <a:r>
              <a:rPr lang="en-US" dirty="0"/>
              <a:t>QUESTIONS &amp; Answers :</a:t>
            </a:r>
            <a:endParaRPr lang="en-IN" dirty="0"/>
          </a:p>
        </p:txBody>
      </p:sp>
      <p:sp>
        <p:nvSpPr>
          <p:cNvPr id="3" name="Content Placeholder 2">
            <a:extLst>
              <a:ext uri="{FF2B5EF4-FFF2-40B4-BE49-F238E27FC236}">
                <a16:creationId xmlns:a16="http://schemas.microsoft.com/office/drawing/2014/main" id="{4E93A0AB-A8F1-4B27-90E4-9321CD88355D}"/>
              </a:ext>
            </a:extLst>
          </p:cNvPr>
          <p:cNvSpPr>
            <a:spLocks noGrp="1"/>
          </p:cNvSpPr>
          <p:nvPr>
            <p:ph idx="1"/>
          </p:nvPr>
        </p:nvSpPr>
        <p:spPr>
          <a:xfrm>
            <a:off x="1141412" y="1466490"/>
            <a:ext cx="9905999" cy="5063705"/>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What’s the source of data? </a:t>
            </a:r>
          </a:p>
          <a:p>
            <a:pPr marL="0" indent="0">
              <a:buNone/>
            </a:pPr>
            <a:r>
              <a:rPr lang="en-US" dirty="0">
                <a:latin typeface="Times New Roman" panose="02020603050405020304" pitchFamily="18" charset="0"/>
                <a:cs typeface="Times New Roman" panose="02020603050405020304" pitchFamily="18" charset="0"/>
              </a:rPr>
              <a:t>Ans: The Dataset was taken from </a:t>
            </a:r>
            <a:r>
              <a:rPr lang="en-US" dirty="0" err="1">
                <a:latin typeface="Times New Roman" panose="02020603050405020304" pitchFamily="18" charset="0"/>
                <a:cs typeface="Times New Roman" panose="02020603050405020304" pitchFamily="18" charset="0"/>
              </a:rPr>
              <a:t>iNeuron’s</a:t>
            </a:r>
            <a:r>
              <a:rPr lang="en-US" dirty="0">
                <a:latin typeface="Times New Roman" panose="02020603050405020304" pitchFamily="18" charset="0"/>
                <a:cs typeface="Times New Roman" panose="02020603050405020304" pitchFamily="18" charset="0"/>
              </a:rPr>
              <a:t> Provided Project Description Document. https://drive.google.com/drive/folders/165Pjmfb9W9PGy0rZjHEA22LW0Lt3Y-Q8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Q2) What was the type of data? </a:t>
            </a:r>
          </a:p>
          <a:p>
            <a:pPr marL="0" indent="0">
              <a:buNone/>
            </a:pPr>
            <a:r>
              <a:rPr lang="en-US" dirty="0">
                <a:latin typeface="Times New Roman" panose="02020603050405020304" pitchFamily="18" charset="0"/>
                <a:cs typeface="Times New Roman" panose="02020603050405020304" pitchFamily="18" charset="0"/>
              </a:rPr>
              <a:t>Ans: The data was the combination of numerical and Categorical values.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Q 3) What’s the complete flow you followed in this Project? </a:t>
            </a:r>
          </a:p>
          <a:p>
            <a:pPr marL="0" indent="0">
              <a:buNone/>
            </a:pPr>
            <a:r>
              <a:rPr lang="en-US" dirty="0">
                <a:latin typeface="Times New Roman" panose="02020603050405020304" pitchFamily="18" charset="0"/>
                <a:cs typeface="Times New Roman" panose="02020603050405020304" pitchFamily="18" charset="0"/>
              </a:rPr>
              <a:t>Ans: Refer slide 5th for better Understanding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1612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57DFC-900D-4412-B8FE-806C38871F0D}"/>
              </a:ext>
            </a:extLst>
          </p:cNvPr>
          <p:cNvSpPr>
            <a:spLocks noGrp="1"/>
          </p:cNvSpPr>
          <p:nvPr>
            <p:ph idx="1"/>
          </p:nvPr>
        </p:nvSpPr>
        <p:spPr>
          <a:xfrm>
            <a:off x="1141412" y="388188"/>
            <a:ext cx="9905999" cy="6098875"/>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What techniques were you using for data?</a:t>
            </a:r>
          </a:p>
          <a:p>
            <a:pPr marL="0" indent="0" algn="just">
              <a:buNone/>
            </a:pPr>
            <a:r>
              <a:rPr lang="en-US" dirty="0">
                <a:latin typeface="Times New Roman" panose="02020603050405020304" pitchFamily="18" charset="0"/>
                <a:cs typeface="Times New Roman" panose="02020603050405020304" pitchFamily="18" charset="0"/>
              </a:rPr>
              <a:t>Ans: -Removing unwanted attributes</a:t>
            </a:r>
          </a:p>
          <a:p>
            <a:pPr marL="0" indent="0" algn="just">
              <a:buNone/>
            </a:pPr>
            <a:r>
              <a:rPr lang="en-US" dirty="0">
                <a:latin typeface="Times New Roman" panose="02020603050405020304" pitchFamily="18" charset="0"/>
                <a:cs typeface="Times New Roman" panose="02020603050405020304" pitchFamily="18" charset="0"/>
              </a:rPr>
              <a:t>         -Visualizing relation of independent variables with each other and output        	variables</a:t>
            </a:r>
          </a:p>
          <a:p>
            <a:pPr marL="0" indent="0" algn="just">
              <a:buNone/>
            </a:pPr>
            <a:r>
              <a:rPr lang="en-US" dirty="0">
                <a:latin typeface="Times New Roman" panose="02020603050405020304" pitchFamily="18" charset="0"/>
                <a:cs typeface="Times New Roman" panose="02020603050405020304" pitchFamily="18" charset="0"/>
              </a:rPr>
              <a:t>         -Removing outliers</a:t>
            </a:r>
          </a:p>
          <a:p>
            <a:pPr marL="0" indent="0" algn="just">
              <a:buNone/>
            </a:pPr>
            <a:r>
              <a:rPr lang="en-US" dirty="0">
                <a:latin typeface="Times New Roman" panose="02020603050405020304" pitchFamily="18" charset="0"/>
                <a:cs typeface="Times New Roman" panose="02020603050405020304" pitchFamily="18" charset="0"/>
              </a:rPr>
              <a:t>         -Cleaning data and imputing if null values are present.</a:t>
            </a:r>
          </a:p>
          <a:p>
            <a:pPr marL="0" indent="0" algn="just">
              <a:buNone/>
            </a:pPr>
            <a:r>
              <a:rPr lang="en-US" dirty="0">
                <a:latin typeface="Times New Roman" panose="02020603050405020304" pitchFamily="18" charset="0"/>
                <a:cs typeface="Times New Roman" panose="02020603050405020304" pitchFamily="18" charset="0"/>
              </a:rPr>
              <a:t>         -Converting Numerical data into Categorical values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What were the libraries that you used in Python?</a:t>
            </a:r>
          </a:p>
          <a:p>
            <a:pPr marL="0" indent="0" algn="just">
              <a:buNone/>
            </a:pPr>
            <a:r>
              <a:rPr lang="en-US" dirty="0">
                <a:latin typeface="Times New Roman" panose="02020603050405020304" pitchFamily="18" charset="0"/>
                <a:cs typeface="Times New Roman" panose="02020603050405020304" pitchFamily="18" charset="0"/>
              </a:rPr>
              <a:t>Ans:  I have utilized the Pandas, NumPy, Matplotlib, and Seaborn Python                                                     	libraries for data manipulation, numerical computing, and data 	visualization tasks within the Pandas framework.</a:t>
            </a:r>
          </a:p>
          <a:p>
            <a:pPr marL="0" indent="0" algn="just">
              <a:buNone/>
            </a:pPr>
            <a:endParaRPr lang="en-IN" dirty="0"/>
          </a:p>
        </p:txBody>
      </p:sp>
    </p:spTree>
    <p:extLst>
      <p:ext uri="{BB962C8B-B14F-4D97-AF65-F5344CB8AC3E}">
        <p14:creationId xmlns:p14="http://schemas.microsoft.com/office/powerpoint/2010/main" val="1410211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0943DC4-056A-4057-A876-78937540D947}"/>
              </a:ext>
            </a:extLst>
          </p:cNvPr>
          <p:cNvSpPr/>
          <p:nvPr/>
        </p:nvSpPr>
        <p:spPr>
          <a:xfrm>
            <a:off x="3153435" y="1449586"/>
            <a:ext cx="5162429" cy="1569660"/>
          </a:xfrm>
          <a:prstGeom prst="rect">
            <a:avLst/>
          </a:prstGeom>
          <a:noFill/>
        </p:spPr>
        <p:txBody>
          <a:bodyPr wrap="square" lIns="91440" tIns="45720" rIns="91440" bIns="45720">
            <a:spAutoFit/>
          </a:bodyPr>
          <a:lstStyle/>
          <a:p>
            <a:pPr algn="ctr"/>
            <a:r>
              <a:rPr lang="en-US" sz="9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a:t>
            </a:r>
            <a:endParaRPr lang="en-US" sz="9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FC33314F-1918-440A-B941-E06ED17AEE50}"/>
              </a:ext>
            </a:extLst>
          </p:cNvPr>
          <p:cNvSpPr/>
          <p:nvPr/>
        </p:nvSpPr>
        <p:spPr>
          <a:xfrm>
            <a:off x="4307816" y="3278037"/>
            <a:ext cx="2853666" cy="1569660"/>
          </a:xfrm>
          <a:prstGeom prst="rect">
            <a:avLst/>
          </a:prstGeom>
          <a:noFill/>
        </p:spPr>
        <p:txBody>
          <a:bodyPr wrap="none" lIns="91440" tIns="45720" rIns="91440" bIns="45720">
            <a:spAutoFit/>
          </a:bodyPr>
          <a:lstStyle/>
          <a:p>
            <a:pPr algn="ctr"/>
            <a:r>
              <a:rPr lang="en-US" sz="9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14546820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6D66-2E1E-41FA-9A50-58F7621AA56A}"/>
              </a:ext>
            </a:extLst>
          </p:cNvPr>
          <p:cNvSpPr>
            <a:spLocks noGrp="1"/>
          </p:cNvSpPr>
          <p:nvPr>
            <p:ph type="title"/>
          </p:nvPr>
        </p:nvSpPr>
        <p:spPr/>
        <p:txBody>
          <a:bodyPr/>
          <a:lstStyle/>
          <a:p>
            <a:r>
              <a:rPr lang="en-US" dirty="0"/>
              <a:t>Objective :</a:t>
            </a:r>
            <a:endParaRPr lang="en-IN" dirty="0"/>
          </a:p>
        </p:txBody>
      </p:sp>
      <p:sp>
        <p:nvSpPr>
          <p:cNvPr id="3" name="Content Placeholder 2">
            <a:extLst>
              <a:ext uri="{FF2B5EF4-FFF2-40B4-BE49-F238E27FC236}">
                <a16:creationId xmlns:a16="http://schemas.microsoft.com/office/drawing/2014/main" id="{100D4B69-9C17-49C3-9E89-283D3E1EC994}"/>
              </a:ext>
            </a:extLst>
          </p:cNvPr>
          <p:cNvSpPr>
            <a:spLocks noGrp="1"/>
          </p:cNvSpPr>
          <p:nvPr>
            <p:ph idx="1"/>
          </p:nvPr>
        </p:nvSpPr>
        <p:spPr/>
        <p:txBody>
          <a:bodyPr>
            <a:norm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goal of this project is to analyze the heart disease occurrence, based on a combination of features that describes the heart disease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9420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915E-7BBD-4205-98B3-B334AC6DC867}"/>
              </a:ext>
            </a:extLst>
          </p:cNvPr>
          <p:cNvSpPr>
            <a:spLocks noGrp="1"/>
          </p:cNvSpPr>
          <p:nvPr>
            <p:ph type="title"/>
          </p:nvPr>
        </p:nvSpPr>
        <p:spPr/>
        <p:txBody>
          <a:bodyPr/>
          <a:lstStyle/>
          <a:p>
            <a:r>
              <a:rPr lang="en-US" dirty="0"/>
              <a:t>Problem statement :</a:t>
            </a:r>
            <a:br>
              <a:rPr lang="en-US" dirty="0"/>
            </a:br>
            <a:endParaRPr lang="en-IN" dirty="0"/>
          </a:p>
        </p:txBody>
      </p:sp>
      <p:sp>
        <p:nvSpPr>
          <p:cNvPr id="3" name="Content Placeholder 2">
            <a:extLst>
              <a:ext uri="{FF2B5EF4-FFF2-40B4-BE49-F238E27FC236}">
                <a16:creationId xmlns:a16="http://schemas.microsoft.com/office/drawing/2014/main" id="{CF2D3CFE-0DEA-448C-AD0E-FD112B21AA49}"/>
              </a:ext>
            </a:extLst>
          </p:cNvPr>
          <p:cNvSpPr>
            <a:spLocks noGrp="1"/>
          </p:cNvSpPr>
          <p:nvPr>
            <p:ph idx="1"/>
          </p:nvPr>
        </p:nvSpPr>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Health is real wealth in the pandemic time we all realized the brute effects of covid-19 on all irrespective of any status. You are required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this health and medical data for better future preparation.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dataset is formed by taking into consideration some of the information of 303 individuals.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6266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D70F-8365-4F7A-9589-BDCFC0CA50E2}"/>
              </a:ext>
            </a:extLst>
          </p:cNvPr>
          <p:cNvSpPr>
            <a:spLocks noGrp="1"/>
          </p:cNvSpPr>
          <p:nvPr>
            <p:ph type="title"/>
          </p:nvPr>
        </p:nvSpPr>
        <p:spPr/>
        <p:txBody>
          <a:bodyPr/>
          <a:lstStyle/>
          <a:p>
            <a:r>
              <a:rPr lang="en-US" dirty="0"/>
              <a:t>Architecture :</a:t>
            </a:r>
            <a:endParaRPr lang="en-IN" dirty="0"/>
          </a:p>
        </p:txBody>
      </p:sp>
      <p:pic>
        <p:nvPicPr>
          <p:cNvPr id="5" name="Content Placeholder 4">
            <a:extLst>
              <a:ext uri="{FF2B5EF4-FFF2-40B4-BE49-F238E27FC236}">
                <a16:creationId xmlns:a16="http://schemas.microsoft.com/office/drawing/2014/main" id="{F133CA0B-55A0-4224-89B1-38067440D4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210" y="2097089"/>
            <a:ext cx="9905998" cy="4364096"/>
          </a:xfrm>
        </p:spPr>
      </p:pic>
    </p:spTree>
    <p:extLst>
      <p:ext uri="{BB962C8B-B14F-4D97-AF65-F5344CB8AC3E}">
        <p14:creationId xmlns:p14="http://schemas.microsoft.com/office/powerpoint/2010/main" val="36300769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AD7DA-091E-493A-ACA2-B2F333A9D78E}"/>
              </a:ext>
            </a:extLst>
          </p:cNvPr>
          <p:cNvSpPr>
            <a:spLocks noGrp="1"/>
          </p:cNvSpPr>
          <p:nvPr>
            <p:ph type="title"/>
          </p:nvPr>
        </p:nvSpPr>
        <p:spPr/>
        <p:txBody>
          <a:bodyPr/>
          <a:lstStyle/>
          <a:p>
            <a:r>
              <a:rPr lang="en-US" dirty="0"/>
              <a:t>Dataset information :</a:t>
            </a:r>
            <a:endParaRPr lang="en-IN" dirty="0"/>
          </a:p>
        </p:txBody>
      </p:sp>
      <p:sp>
        <p:nvSpPr>
          <p:cNvPr id="3" name="Content Placeholder 2">
            <a:extLst>
              <a:ext uri="{FF2B5EF4-FFF2-40B4-BE49-F238E27FC236}">
                <a16:creationId xmlns:a16="http://schemas.microsoft.com/office/drawing/2014/main" id="{4046E9EE-B5AB-4C5F-A68A-A5E2E9BF0763}"/>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solidFill>
                  <a:schemeClr val="bg1"/>
                </a:solidFill>
              </a:rPr>
              <a:t>age</a:t>
            </a:r>
            <a:r>
              <a:rPr lang="en-US" dirty="0"/>
              <a:t>: The person's age in years sex: The person's sex (1 = male, 0 = female)</a:t>
            </a:r>
          </a:p>
          <a:p>
            <a:pPr>
              <a:buFont typeface="Wingdings" panose="05000000000000000000" pitchFamily="2" charset="2"/>
              <a:buChar char="Ø"/>
            </a:pPr>
            <a:r>
              <a:rPr lang="en-US" dirty="0">
                <a:solidFill>
                  <a:schemeClr val="bg1"/>
                </a:solidFill>
              </a:rPr>
              <a:t>cp</a:t>
            </a:r>
            <a:r>
              <a:rPr lang="en-US" dirty="0"/>
              <a:t>: The chest pain experienced (Value 1: typical angina, Value 2: atypical angina, Value 3: non-anginal pain, Value 4: asymptomatic) </a:t>
            </a:r>
          </a:p>
          <a:p>
            <a:pPr>
              <a:buFont typeface="Wingdings" panose="05000000000000000000" pitchFamily="2" charset="2"/>
              <a:buChar char="Ø"/>
            </a:pPr>
            <a:r>
              <a:rPr lang="en-US" dirty="0" err="1">
                <a:solidFill>
                  <a:schemeClr val="bg1"/>
                </a:solidFill>
              </a:rPr>
              <a:t>trestbps</a:t>
            </a:r>
            <a:r>
              <a:rPr lang="en-US" dirty="0"/>
              <a:t>: The person's resting blood pressure (mm Hg on admission to the hospital) </a:t>
            </a:r>
          </a:p>
          <a:p>
            <a:pPr>
              <a:buFont typeface="Wingdings" panose="05000000000000000000" pitchFamily="2" charset="2"/>
              <a:buChar char="Ø"/>
            </a:pPr>
            <a:r>
              <a:rPr lang="en-US" dirty="0" err="1">
                <a:solidFill>
                  <a:schemeClr val="bg1"/>
                </a:solidFill>
              </a:rPr>
              <a:t>chol</a:t>
            </a:r>
            <a:r>
              <a:rPr lang="en-US" dirty="0"/>
              <a:t>: The person's cholesterol measurement in mg/dl </a:t>
            </a:r>
          </a:p>
          <a:p>
            <a:pPr>
              <a:buFont typeface="Wingdings" panose="05000000000000000000" pitchFamily="2" charset="2"/>
              <a:buChar char="Ø"/>
            </a:pPr>
            <a:r>
              <a:rPr lang="en-US" dirty="0" err="1">
                <a:solidFill>
                  <a:schemeClr val="bg1"/>
                </a:solidFill>
              </a:rPr>
              <a:t>fbs</a:t>
            </a:r>
            <a:r>
              <a:rPr lang="en-US" dirty="0"/>
              <a:t>: The person's fasting blood sugar (&gt; 120 mg/dl, 1 = true; 0 = false)</a:t>
            </a:r>
            <a:endParaRPr lang="en-IN" dirty="0"/>
          </a:p>
        </p:txBody>
      </p:sp>
    </p:spTree>
    <p:extLst>
      <p:ext uri="{BB962C8B-B14F-4D97-AF65-F5344CB8AC3E}">
        <p14:creationId xmlns:p14="http://schemas.microsoft.com/office/powerpoint/2010/main" val="15625525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3A708-E83B-4B48-BE11-9068DCF44121}"/>
              </a:ext>
            </a:extLst>
          </p:cNvPr>
          <p:cNvSpPr>
            <a:spLocks noGrp="1"/>
          </p:cNvSpPr>
          <p:nvPr>
            <p:ph idx="1"/>
          </p:nvPr>
        </p:nvSpPr>
        <p:spPr>
          <a:xfrm>
            <a:off x="1141412" y="448574"/>
            <a:ext cx="9905999" cy="5874588"/>
          </a:xfrm>
        </p:spPr>
        <p:txBody>
          <a:bodyPr>
            <a:normAutofit fontScale="92500" lnSpcReduction="10000"/>
          </a:bodyPr>
          <a:lstStyle/>
          <a:p>
            <a:pPr>
              <a:buFont typeface="Wingdings" panose="05000000000000000000" pitchFamily="2" charset="2"/>
              <a:buChar char="Ø"/>
            </a:pPr>
            <a:r>
              <a:rPr lang="en-US" dirty="0">
                <a:solidFill>
                  <a:schemeClr val="bg1"/>
                </a:solidFill>
              </a:rPr>
              <a:t>RESTECG</a:t>
            </a:r>
            <a:r>
              <a:rPr lang="en-US" dirty="0"/>
              <a:t> : RESTING ELECTROCARDIOGRAPHIC MEASUREMENT (0 = NORMAL, 1 = HAVING ST-T WAVE ABNORMALLY, 2 = SHOWING PROBABLE OR                   DEFINITE LEFT VENTRICULAR HYPERNTROPHY BY ESTES`CRITERIA)</a:t>
            </a:r>
          </a:p>
          <a:p>
            <a:endParaRPr lang="en-US" dirty="0"/>
          </a:p>
          <a:p>
            <a:pPr>
              <a:buFont typeface="Wingdings" panose="05000000000000000000" pitchFamily="2" charset="2"/>
              <a:buChar char="Ø"/>
            </a:pPr>
            <a:r>
              <a:rPr lang="en-US" dirty="0">
                <a:solidFill>
                  <a:schemeClr val="bg1"/>
                </a:solidFill>
              </a:rPr>
              <a:t>THALACH</a:t>
            </a:r>
            <a:r>
              <a:rPr lang="en-US" dirty="0"/>
              <a:t> : THE PERSONS MAXIMUM HEART RATE ACHIEVED</a:t>
            </a:r>
          </a:p>
          <a:p>
            <a:endParaRPr lang="en-US" dirty="0"/>
          </a:p>
          <a:p>
            <a:pPr>
              <a:buFont typeface="Wingdings" panose="05000000000000000000" pitchFamily="2" charset="2"/>
              <a:buChar char="Ø"/>
            </a:pPr>
            <a:r>
              <a:rPr lang="en-US" dirty="0">
                <a:solidFill>
                  <a:schemeClr val="bg1"/>
                </a:solidFill>
              </a:rPr>
              <a:t>EXANG</a:t>
            </a:r>
            <a:r>
              <a:rPr lang="en-US" dirty="0"/>
              <a:t> : EXERCISE INDUCED ANGINA( 1= YES, 0= NO )</a:t>
            </a:r>
          </a:p>
          <a:p>
            <a:endParaRPr lang="en-US" dirty="0"/>
          </a:p>
          <a:p>
            <a:pPr>
              <a:buFont typeface="Wingdings" panose="05000000000000000000" pitchFamily="2" charset="2"/>
              <a:buChar char="Ø"/>
            </a:pPr>
            <a:r>
              <a:rPr lang="en-US" dirty="0">
                <a:solidFill>
                  <a:schemeClr val="bg1"/>
                </a:solidFill>
              </a:rPr>
              <a:t>OLDPEAK</a:t>
            </a:r>
            <a:r>
              <a:rPr lang="en-US" dirty="0"/>
              <a:t> : ST DEPRESSION INDUCED BY EXCERCISE RELATIVE TO REST</a:t>
            </a:r>
          </a:p>
          <a:p>
            <a:endParaRPr lang="en-US" dirty="0"/>
          </a:p>
          <a:p>
            <a:pPr>
              <a:buFont typeface="Wingdings" panose="05000000000000000000" pitchFamily="2" charset="2"/>
              <a:buChar char="Ø"/>
            </a:pPr>
            <a:r>
              <a:rPr lang="en-US" dirty="0">
                <a:solidFill>
                  <a:schemeClr val="bg1"/>
                </a:solidFill>
              </a:rPr>
              <a:t>SLOPE</a:t>
            </a:r>
            <a:r>
              <a:rPr lang="en-US" dirty="0"/>
              <a:t> : THE SLOPE OF THE PEAK EXERCISE ST SEGMENT ( VALUE 1: UPSTOPING, VALUE 2: FLAT, VALUE3: DOWNSLOPING )</a:t>
            </a:r>
          </a:p>
          <a:p>
            <a:endParaRPr lang="en-IN" dirty="0"/>
          </a:p>
        </p:txBody>
      </p:sp>
    </p:spTree>
    <p:extLst>
      <p:ext uri="{BB962C8B-B14F-4D97-AF65-F5344CB8AC3E}">
        <p14:creationId xmlns:p14="http://schemas.microsoft.com/office/powerpoint/2010/main" val="543693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63609-A6A6-4C0E-AEC7-8B41069DA66F}"/>
              </a:ext>
            </a:extLst>
          </p:cNvPr>
          <p:cNvSpPr>
            <a:spLocks noGrp="1"/>
          </p:cNvSpPr>
          <p:nvPr>
            <p:ph idx="1"/>
          </p:nvPr>
        </p:nvSpPr>
        <p:spPr>
          <a:xfrm>
            <a:off x="1141412" y="370936"/>
            <a:ext cx="9905999" cy="5822830"/>
          </a:xfrm>
        </p:spPr>
        <p:txBody>
          <a:bodyPr/>
          <a:lstStyle/>
          <a:p>
            <a:pPr>
              <a:buFont typeface="Wingdings" panose="05000000000000000000" pitchFamily="2" charset="2"/>
              <a:buChar char="Ø"/>
            </a:pPr>
            <a:r>
              <a:rPr lang="en-US" dirty="0">
                <a:solidFill>
                  <a:schemeClr val="bg1"/>
                </a:solidFill>
              </a:rPr>
              <a:t>CA</a:t>
            </a:r>
            <a:r>
              <a:rPr lang="en-US" dirty="0"/>
              <a:t> : THE NUMBER OF MAJOR VESSELS (0.3)</a:t>
            </a:r>
          </a:p>
          <a:p>
            <a:endParaRPr lang="en-US" dirty="0"/>
          </a:p>
          <a:p>
            <a:pPr algn="just">
              <a:buFont typeface="Wingdings" panose="05000000000000000000" pitchFamily="2" charset="2"/>
              <a:buChar char="Ø"/>
            </a:pPr>
            <a:r>
              <a:rPr lang="en-US" dirty="0"/>
              <a:t> </a:t>
            </a:r>
            <a:r>
              <a:rPr lang="en-US" dirty="0">
                <a:solidFill>
                  <a:schemeClr val="bg1"/>
                </a:solidFill>
              </a:rPr>
              <a:t>THAL</a:t>
            </a:r>
            <a:r>
              <a:rPr lang="en-US" dirty="0"/>
              <a:t> : A BLOOD DISORDER CALLED THALSSEMIA (3 =NORMAL, 6 = FIXED     DEFECT, 7 = REVERSABLE DEFECT)</a:t>
            </a:r>
          </a:p>
          <a:p>
            <a:endParaRPr lang="en-US" dirty="0"/>
          </a:p>
          <a:p>
            <a:pPr>
              <a:buFont typeface="Wingdings" panose="05000000000000000000" pitchFamily="2" charset="2"/>
              <a:buChar char="Ø"/>
            </a:pPr>
            <a:r>
              <a:rPr lang="en-US" dirty="0">
                <a:solidFill>
                  <a:schemeClr val="bg1"/>
                </a:solidFill>
              </a:rPr>
              <a:t>TARGET</a:t>
            </a:r>
            <a:r>
              <a:rPr lang="en-US" dirty="0"/>
              <a:t> : HEART DISEASE(0=NO, 1=YES)</a:t>
            </a:r>
          </a:p>
          <a:p>
            <a:endParaRPr lang="en-IN" dirty="0"/>
          </a:p>
        </p:txBody>
      </p:sp>
    </p:spTree>
    <p:extLst>
      <p:ext uri="{BB962C8B-B14F-4D97-AF65-F5344CB8AC3E}">
        <p14:creationId xmlns:p14="http://schemas.microsoft.com/office/powerpoint/2010/main" val="17417503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31BF2-5D35-48E1-876F-B7E922E5D679}"/>
              </a:ext>
            </a:extLst>
          </p:cNvPr>
          <p:cNvSpPr>
            <a:spLocks noGrp="1"/>
          </p:cNvSpPr>
          <p:nvPr>
            <p:ph idx="1"/>
          </p:nvPr>
        </p:nvSpPr>
        <p:spPr>
          <a:xfrm>
            <a:off x="1141412" y="396815"/>
            <a:ext cx="9905999" cy="6064369"/>
          </a:xfrm>
        </p:spPr>
        <p:txBody>
          <a:bodyPr/>
          <a:lstStyle/>
          <a:p>
            <a:pPr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Age</a:t>
            </a:r>
            <a:r>
              <a:rPr lang="en-US" dirty="0">
                <a:latin typeface="Times New Roman" panose="02020603050405020304" pitchFamily="18" charset="0"/>
                <a:cs typeface="Times New Roman" panose="02020603050405020304" pitchFamily="18" charset="0"/>
              </a:rPr>
              <a:t>: Age is the most important risk factor in developing cardiovascular or heart diseases, with approximately a tripling of risk with each decade of life. Coronary fatty streaks can begin to form in adolescence. It is estimated that 82 percent of people who die of coronary heart disease are 65 and older. Simultaneously, the risk of stroke doubles every decade after age 55. </a:t>
            </a:r>
          </a:p>
          <a:p>
            <a:pPr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Sex</a:t>
            </a:r>
            <a:r>
              <a:rPr lang="en-US" dirty="0">
                <a:latin typeface="Times New Roman" panose="02020603050405020304" pitchFamily="18" charset="0"/>
                <a:cs typeface="Times New Roman" panose="02020603050405020304" pitchFamily="18" charset="0"/>
              </a:rPr>
              <a:t>: Men are at greater risk of heart disease than pre-menopausal women. Once past menopause, it has been argued that a woman's risk is similar to a man’s although more recent data from the WHO and UN disputes this. If a female has diabetes, she is more likely to develop heart disease than a male with diabetes. </a:t>
            </a:r>
          </a:p>
          <a:p>
            <a:pPr algn="jus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Resting Blood Pressure</a:t>
            </a:r>
            <a:r>
              <a:rPr lang="en-US" dirty="0">
                <a:latin typeface="Times New Roman" panose="02020603050405020304" pitchFamily="18" charset="0"/>
                <a:cs typeface="Times New Roman" panose="02020603050405020304" pitchFamily="18" charset="0"/>
              </a:rPr>
              <a:t>: Over time, high blood pressure can damage arteries that feed your heart. High blood pressure that occurs with other conditions, such as obesity, high cholesterol or diabetes, increases your risk even more.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4206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229</TotalTime>
  <Words>1504</Words>
  <Application>Microsoft Office PowerPoint</Application>
  <PresentationFormat>Widescreen</PresentationFormat>
  <Paragraphs>118</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Times New Roman</vt:lpstr>
      <vt:lpstr>Tw Cen MT</vt:lpstr>
      <vt:lpstr>Wingdings</vt:lpstr>
      <vt:lpstr>Circuit</vt:lpstr>
      <vt:lpstr>PowerPoint Presentation</vt:lpstr>
      <vt:lpstr>PowerPoint Presentation</vt:lpstr>
      <vt:lpstr>Objective :</vt:lpstr>
      <vt:lpstr>Problem statement : </vt:lpstr>
      <vt:lpstr>Architecture :</vt:lpstr>
      <vt:lpstr>Dataset information :</vt:lpstr>
      <vt:lpstr>PowerPoint Presentation</vt:lpstr>
      <vt:lpstr>PowerPoint Presentation</vt:lpstr>
      <vt:lpstr>PowerPoint Presentation</vt:lpstr>
      <vt:lpstr>PowerPoint Presentation</vt:lpstr>
      <vt:lpstr>PowerPoint Presentation</vt:lpstr>
      <vt:lpstr>INSIGHTS :</vt:lpstr>
      <vt:lpstr>Who Suffers from Heart Disease? </vt:lpstr>
      <vt:lpstr>PowerPoint Presentation</vt:lpstr>
      <vt:lpstr>Chest Pain Experienced By Patients :</vt:lpstr>
      <vt:lpstr>PowerPoint Presentation</vt:lpstr>
      <vt:lpstr>Other symptoms people experience : </vt:lpstr>
      <vt:lpstr>PowerPoint Presentation</vt:lpstr>
      <vt:lpstr>KEY PERFORMANCE INDICATOR (KPI) :</vt:lpstr>
      <vt:lpstr>CONCLUSION :</vt:lpstr>
      <vt:lpstr>QUESTIONS &amp; Answers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Mangesh Shinde</dc:creator>
  <cp:lastModifiedBy>Mangesh Shinde</cp:lastModifiedBy>
  <cp:revision>4</cp:revision>
  <dcterms:created xsi:type="dcterms:W3CDTF">2023-03-16T13:07:19Z</dcterms:created>
  <dcterms:modified xsi:type="dcterms:W3CDTF">2023-04-15T11:17:36Z</dcterms:modified>
</cp:coreProperties>
</file>