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8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75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3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8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4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89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7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3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3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9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1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0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145CE0-E6F2-4D27-B18C-BC74AEAA947B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C823B9-2B03-4C0C-BD40-2DB1B173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B053-CC0F-EB84-E552-A86E9AE5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 Analytics Presentation	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Mangesh Thakare(P-33/G-01)</a:t>
            </a:r>
          </a:p>
        </p:txBody>
      </p:sp>
    </p:spTree>
    <p:extLst>
      <p:ext uri="{BB962C8B-B14F-4D97-AF65-F5344CB8AC3E}">
        <p14:creationId xmlns:p14="http://schemas.microsoft.com/office/powerpoint/2010/main" val="25841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A1A9-A364-7571-1978-706104A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j-lt"/>
              </a:rPr>
              <a:t>Conclusion </a:t>
            </a:r>
            <a:br>
              <a:rPr lang="en-IN" sz="3600" b="1" dirty="0">
                <a:solidFill>
                  <a:schemeClr val="bg1"/>
                </a:solidFill>
                <a:latin typeface="+mj-lt"/>
              </a:rPr>
            </a:br>
            <a:r>
              <a:rPr lang="en-IN" sz="3600" b="1" dirty="0">
                <a:solidFill>
                  <a:schemeClr val="bg1"/>
                </a:solidFill>
                <a:latin typeface="+mj-lt"/>
              </a:rPr>
              <a:t>Department wise Total working years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BBF92-7BC7-D36C-C3FB-06BDE24C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47" y="2286073"/>
            <a:ext cx="6990486" cy="4571927"/>
          </a:xfrm>
        </p:spPr>
      </p:pic>
    </p:spTree>
    <p:extLst>
      <p:ext uri="{BB962C8B-B14F-4D97-AF65-F5344CB8AC3E}">
        <p14:creationId xmlns:p14="http://schemas.microsoft.com/office/powerpoint/2010/main" val="247578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E19C-DDB3-CD33-67E0-25A1EE8C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j-lt"/>
              </a:rPr>
              <a:t>Job Role Vs Work life balance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180E8-17DB-C789-9399-7D2E074B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88" y="2635194"/>
            <a:ext cx="5758336" cy="3484950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88AFBF-4319-9F89-16F4-8D14690B9E56}"/>
              </a:ext>
            </a:extLst>
          </p:cNvPr>
          <p:cNvSpPr txBox="1">
            <a:spLocks/>
          </p:cNvSpPr>
          <p:nvPr/>
        </p:nvSpPr>
        <p:spPr>
          <a:xfrm>
            <a:off x="325229" y="3574310"/>
            <a:ext cx="5210431" cy="138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Job role vs Work life Balance is lowest in </a:t>
            </a:r>
            <a:r>
              <a:rPr lang="en-IN" b="1" dirty="0" err="1"/>
              <a:t>labtorary</a:t>
            </a:r>
            <a:r>
              <a:rPr lang="en-IN" b="1" dirty="0"/>
              <a:t> </a:t>
            </a:r>
            <a:r>
              <a:rPr lang="en-IN" b="1" dirty="0" err="1"/>
              <a:t>Technicans</a:t>
            </a:r>
            <a:r>
              <a:rPr lang="en-IN" b="1" dirty="0"/>
              <a:t> is lowest </a:t>
            </a:r>
          </a:p>
          <a:p>
            <a:r>
              <a:rPr lang="en-IN" b="1" dirty="0"/>
              <a:t>As well as their Performance is also lowest compared to other department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9737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37BF-A863-CA3A-FBD5-625ED57C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j-lt"/>
              </a:rPr>
              <a:t>Conclusion </a:t>
            </a:r>
            <a:br>
              <a:rPr lang="en-IN" sz="3600" b="1" dirty="0">
                <a:solidFill>
                  <a:schemeClr val="bg1"/>
                </a:solidFill>
                <a:latin typeface="+mj-lt"/>
              </a:rPr>
            </a:br>
            <a:r>
              <a:rPr lang="en-IN" sz="3600" b="1" dirty="0">
                <a:solidFill>
                  <a:schemeClr val="bg1"/>
                </a:solidFill>
                <a:latin typeface="+mj-lt"/>
              </a:rPr>
              <a:t>Job Role Vs Work life balance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51C02A-855E-DBB0-1FC1-FBC6424B7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97" y="2247348"/>
            <a:ext cx="8001070" cy="4561206"/>
          </a:xfrm>
        </p:spPr>
      </p:pic>
    </p:spTree>
    <p:extLst>
      <p:ext uri="{BB962C8B-B14F-4D97-AF65-F5344CB8AC3E}">
        <p14:creationId xmlns:p14="http://schemas.microsoft.com/office/powerpoint/2010/main" val="3919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97AE-6116-4D5C-2D58-444A92B3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j-lt"/>
              </a:rPr>
              <a:t>Attrition rate Vs Year since last promotion 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600899-5A30-4603-D0AC-4E0221FA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82" y="2257510"/>
            <a:ext cx="7143323" cy="4600490"/>
          </a:xfr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15F7CF-C5CE-B842-9A5C-EC8F172C52FA}"/>
              </a:ext>
            </a:extLst>
          </p:cNvPr>
          <p:cNvSpPr txBox="1">
            <a:spLocks/>
          </p:cNvSpPr>
          <p:nvPr/>
        </p:nvSpPr>
        <p:spPr>
          <a:xfrm>
            <a:off x="325229" y="2483708"/>
            <a:ext cx="3752501" cy="342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Attrition late is highest in the first 10 years as the bar graphs shows </a:t>
            </a:r>
          </a:p>
          <a:p>
            <a:r>
              <a:rPr lang="en-IN" b="1" dirty="0"/>
              <a:t>Most of the attrition rate since the last promotion is in research and development </a:t>
            </a:r>
          </a:p>
          <a:p>
            <a:r>
              <a:rPr lang="en-IN" b="1" dirty="0"/>
              <a:t>Because the work life balance is poor and job </a:t>
            </a:r>
            <a:r>
              <a:rPr lang="en-IN" b="1" dirty="0" err="1"/>
              <a:t>statisfaction</a:t>
            </a:r>
            <a:r>
              <a:rPr lang="en-IN" b="1" dirty="0"/>
              <a:t> is also poor as per the data 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351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633-D8D3-98A8-CD47-0921E7E3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FB2B-56A2-828D-E929-2CAB81D5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260" y="2405062"/>
            <a:ext cx="3079474" cy="1140243"/>
          </a:xfrm>
        </p:spPr>
        <p:txBody>
          <a:bodyPr/>
          <a:lstStyle/>
          <a:p>
            <a:pPr algn="ctr"/>
            <a:r>
              <a:rPr lang="en-IN" b="1" dirty="0"/>
              <a:t>1)Average attrition rate for all department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D6381-07CC-781F-64EA-5C48751599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83989" y="4651862"/>
            <a:ext cx="3020745" cy="1140243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+mj-lt"/>
              </a:rPr>
              <a:t>4) Department wise Total working years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70F5C8-2744-B01D-8E9C-A04C5492B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2946" y="2455087"/>
            <a:ext cx="3050438" cy="1140243"/>
          </a:xfrm>
        </p:spPr>
        <p:txBody>
          <a:bodyPr/>
          <a:lstStyle/>
          <a:p>
            <a:pPr algn="ctr"/>
            <a:r>
              <a:rPr lang="en-IN" b="1" dirty="0"/>
              <a:t>2)Average hourly rate of male research scientist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4E2BC-5576-6274-DB77-466C2AA89F0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8865" y="4648402"/>
            <a:ext cx="3020745" cy="96633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5) </a:t>
            </a:r>
            <a:r>
              <a:rPr lang="en-IN" sz="3200" b="1" dirty="0">
                <a:solidFill>
                  <a:schemeClr val="accent1"/>
                </a:solidFill>
                <a:latin typeface="+mj-lt"/>
              </a:rPr>
              <a:t>Job Role Vs Work life balance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2494EE-7839-316A-E28D-A2AB213E7E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1139" y="2455087"/>
            <a:ext cx="3050438" cy="1140243"/>
          </a:xfrm>
        </p:spPr>
        <p:txBody>
          <a:bodyPr/>
          <a:lstStyle/>
          <a:p>
            <a:pPr algn="ctr"/>
            <a:r>
              <a:rPr lang="en-IN" b="1" dirty="0"/>
              <a:t>3)Attrition rate vs Monthly income Stats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D0742-3678-5C63-7E84-418043CE75A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3435" y="4673470"/>
            <a:ext cx="3050438" cy="114024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3800" b="1" dirty="0">
                <a:solidFill>
                  <a:schemeClr val="accent1"/>
                </a:solidFill>
              </a:rPr>
              <a:t>6) </a:t>
            </a:r>
            <a:r>
              <a:rPr lang="en-IN" sz="3400" b="1" dirty="0">
                <a:solidFill>
                  <a:schemeClr val="accent1"/>
                </a:solidFill>
                <a:latin typeface="+mj-lt"/>
              </a:rPr>
              <a:t>Attrition rate Vs Year since last promotion relation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D36-FC87-FB14-2EBB-244E0782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1A84-96A7-232B-1844-61773B9F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71746" cy="2095500"/>
          </a:xfrm>
        </p:spPr>
        <p:txBody>
          <a:bodyPr>
            <a:normAutofit/>
          </a:bodyPr>
          <a:lstStyle/>
          <a:p>
            <a:r>
              <a:rPr lang="en-IN" sz="2400" b="1" dirty="0"/>
              <a:t>Microsoft Excel</a:t>
            </a:r>
          </a:p>
          <a:p>
            <a:r>
              <a:rPr lang="en-IN" sz="2400" b="1" dirty="0"/>
              <a:t>SQL</a:t>
            </a:r>
          </a:p>
          <a:p>
            <a:r>
              <a:rPr lang="en-IN" sz="2400" b="1" dirty="0"/>
              <a:t>POWER-BI</a:t>
            </a:r>
          </a:p>
          <a:p>
            <a:r>
              <a:rPr lang="en-IN" sz="2400" b="1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02164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6C01-665A-3082-B937-A5210732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using Excel	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9DE6DD-9FDA-CB1C-98CD-37158315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98" y="2677884"/>
            <a:ext cx="7080604" cy="4180116"/>
          </a:xfrm>
        </p:spPr>
      </p:pic>
    </p:spTree>
    <p:extLst>
      <p:ext uri="{BB962C8B-B14F-4D97-AF65-F5344CB8AC3E}">
        <p14:creationId xmlns:p14="http://schemas.microsoft.com/office/powerpoint/2010/main" val="276896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D17D-4365-D43B-1944-69FC3EC2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Attrition Rate for all departments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EA60-2B87-F382-BD75-7E05AE5F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264569"/>
            <a:ext cx="8761413" cy="576262"/>
          </a:xfrm>
        </p:spPr>
        <p:txBody>
          <a:bodyPr/>
          <a:lstStyle/>
          <a:p>
            <a:pPr algn="ctr"/>
            <a:r>
              <a:rPr lang="en-IN" b="1" dirty="0"/>
              <a:t>Implementation using SQL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1A79633-C656-1FDE-7EAF-66DCE98D1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2" y="2971799"/>
            <a:ext cx="5909798" cy="366304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EFFF22-8640-8EED-B6C9-533A9F69A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42" y="2949067"/>
            <a:ext cx="5226657" cy="35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BB1D-6B81-F70F-DE01-4D70B609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of KPI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0AA9-B632-2D47-BCAC-A316BF91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3112245" cy="1079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Salary Hike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Relationship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81487-4ACE-12F4-BFA8-9C746007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08" y="3213100"/>
            <a:ext cx="5903138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2EF-1746-83C4-6C43-68A9BA95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838200"/>
            <a:ext cx="10045700" cy="1854200"/>
          </a:xfrm>
        </p:spPr>
        <p:txBody>
          <a:bodyPr/>
          <a:lstStyle/>
          <a:p>
            <a:r>
              <a:rPr lang="en-IN" dirty="0">
                <a:latin typeface="+mj-lt"/>
              </a:rPr>
              <a:t>Average Hourly rate of Male Research Scientist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4E747-9B91-DC0C-6C96-31DDCE33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954" y="3543300"/>
            <a:ext cx="8825659" cy="3136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E86B9-4E91-8A9D-6A0D-7F93543A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3" y="2974922"/>
            <a:ext cx="1194583" cy="86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74A92-0EA2-D1A7-6C33-19856B2DC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4" y="3607179"/>
            <a:ext cx="6614078" cy="3073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1DEAA-4C61-CD1C-8777-2D98B07E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22" y="3607179"/>
            <a:ext cx="4876489" cy="29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1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0B7F-F9C7-7BBE-E335-290D41CD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Attrition rate vs Monthly income Stats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A445A6-A3CA-7AEC-B293-37D783158362}"/>
              </a:ext>
            </a:extLst>
          </p:cNvPr>
          <p:cNvSpPr txBox="1">
            <a:spLocks/>
          </p:cNvSpPr>
          <p:nvPr/>
        </p:nvSpPr>
        <p:spPr>
          <a:xfrm>
            <a:off x="481915" y="2730844"/>
            <a:ext cx="5708820" cy="254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Attrition rate in highest in Research &amp; Development, sales and Monthly Rate is inversely proportional to Attrition rate </a:t>
            </a:r>
          </a:p>
          <a:p>
            <a:r>
              <a:rPr lang="en-IN" b="1" dirty="0"/>
              <a:t>Because the salary Hike is low in research and development </a:t>
            </a:r>
          </a:p>
          <a:p>
            <a:r>
              <a:rPr lang="en-IN" b="1" dirty="0"/>
              <a:t>Work life balance is also not so good in both this departments </a:t>
            </a:r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69F8BE-B677-4ACC-60DC-70933D36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64" y="2276533"/>
            <a:ext cx="5708821" cy="4578577"/>
          </a:xfrm>
        </p:spPr>
      </p:pic>
    </p:spTree>
    <p:extLst>
      <p:ext uri="{BB962C8B-B14F-4D97-AF65-F5344CB8AC3E}">
        <p14:creationId xmlns:p14="http://schemas.microsoft.com/office/powerpoint/2010/main" val="144328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450C-1248-E9C8-ECB8-53A1DC4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j-lt"/>
              </a:rPr>
              <a:t>Department wise Total working years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FD205-8802-DA8B-DDF3-3016FACF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53" y="2471349"/>
            <a:ext cx="5177481" cy="3620532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5D8DF-DD34-E1D6-7BB9-A3A8D71F01D7}"/>
              </a:ext>
            </a:extLst>
          </p:cNvPr>
          <p:cNvSpPr txBox="1">
            <a:spLocks/>
          </p:cNvSpPr>
          <p:nvPr/>
        </p:nvSpPr>
        <p:spPr>
          <a:xfrm>
            <a:off x="514866" y="3175687"/>
            <a:ext cx="5708820" cy="254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Total working Years Lowest in Hardware Department</a:t>
            </a:r>
          </a:p>
          <a:p>
            <a:r>
              <a:rPr lang="en-IN" b="1" dirty="0"/>
              <a:t>Job </a:t>
            </a:r>
            <a:r>
              <a:rPr lang="en-IN" b="1" dirty="0" err="1"/>
              <a:t>Statisfaction</a:t>
            </a:r>
            <a:r>
              <a:rPr lang="en-IN" b="1" dirty="0"/>
              <a:t>  &amp; Environment </a:t>
            </a:r>
            <a:r>
              <a:rPr lang="en-IN" b="1" dirty="0" err="1"/>
              <a:t>Statisfaction</a:t>
            </a:r>
            <a:r>
              <a:rPr lang="en-IN" b="1" dirty="0"/>
              <a:t> lowest in Hardware Department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793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266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HR Analytics Presentation by Mangesh Thakare(P-33/G-01)</vt:lpstr>
      <vt:lpstr>KPIs</vt:lpstr>
      <vt:lpstr>Tools Used  </vt:lpstr>
      <vt:lpstr>Implementation using Excel </vt:lpstr>
      <vt:lpstr>Attrition Rate for all departments</vt:lpstr>
      <vt:lpstr>Conclusion of KPI </vt:lpstr>
      <vt:lpstr>Average Hourly rate of Male Research Scientist </vt:lpstr>
      <vt:lpstr>Attrition rate vs Monthly income Stats </vt:lpstr>
      <vt:lpstr>Department wise Total working years</vt:lpstr>
      <vt:lpstr>Conclusion  Department wise Total working years</vt:lpstr>
      <vt:lpstr>Job Role Vs Work life balance</vt:lpstr>
      <vt:lpstr>Conclusion  Job Role Vs Work life balance</vt:lpstr>
      <vt:lpstr>Attrition rate Vs Year since last promotion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Presentation </dc:title>
  <dc:creator>Mangesh Thakare</dc:creator>
  <cp:lastModifiedBy>Mangesh Thakare</cp:lastModifiedBy>
  <cp:revision>7</cp:revision>
  <dcterms:created xsi:type="dcterms:W3CDTF">2022-05-15T12:35:32Z</dcterms:created>
  <dcterms:modified xsi:type="dcterms:W3CDTF">2022-05-17T14:13:42Z</dcterms:modified>
</cp:coreProperties>
</file>