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45" r:id="rId4"/>
  </p:sldMasterIdLst>
  <p:notesMasterIdLst>
    <p:notesMasterId r:id="rId15"/>
  </p:notesMasterIdLst>
  <p:sldIdLst>
    <p:sldId id="1282" r:id="rId5"/>
    <p:sldId id="352" r:id="rId6"/>
    <p:sldId id="1283" r:id="rId7"/>
    <p:sldId id="1284" r:id="rId8"/>
    <p:sldId id="1285" r:id="rId9"/>
    <p:sldId id="1286" r:id="rId10"/>
    <p:sldId id="1287" r:id="rId11"/>
    <p:sldId id="1289" r:id="rId12"/>
    <p:sldId id="1288" r:id="rId13"/>
    <p:sldId id="1249"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D8C"/>
    <a:srgbClr val="0000FF"/>
    <a:srgbClr val="9F5900"/>
    <a:srgbClr val="FF3300"/>
    <a:srgbClr val="FFFFFF"/>
    <a:srgbClr val="C00000"/>
    <a:srgbClr val="F8FFB3"/>
    <a:srgbClr val="BAF8FF"/>
    <a:srgbClr val="92A000"/>
    <a:srgbClr val="00F4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7CF7F1-7CAA-4DC0-9048-B64EAE86934F}" v="7" dt="2023-12-04T12:32:08.900"/>
    <p1510:client id="{697BBB05-EA49-5974-803B-3432B049DCD8}" v="6" dt="2023-12-08T04:07:58.937"/>
    <p1510:client id="{6F97CF94-EB01-4273-B9A1-ED7F320C5B7B}" v="24" dt="2023-12-04T11:22:22.945"/>
    <p1510:client id="{7094B356-6A63-4C5D-8B0D-8F4A4AC3300D}" v="433" dt="2023-12-04T12:29:14.268"/>
    <p1510:client id="{EBCF8880-FAE4-FC29-0501-2FD7CBFB08AD}" v="152" dt="2023-12-04T12:50:50.4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438" y="9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68019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577850"/>
            <a:ext cx="8086725" cy="2514600"/>
          </a:xfrm>
        </p:spPr>
        <p:txBody>
          <a:bodyPr anchor="b">
            <a:noAutofit/>
          </a:bodyPr>
          <a:lstStyle>
            <a:lvl1pPr algn="l">
              <a:lnSpc>
                <a:spcPct val="80000"/>
              </a:lnSpc>
              <a:defRPr sz="6600" spc="-9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3155157"/>
            <a:ext cx="6921151" cy="1234440"/>
          </a:xfrm>
        </p:spPr>
        <p:txBody>
          <a:bodyPr>
            <a:normAutofit/>
          </a:bodyPr>
          <a:lstStyle>
            <a:lvl1pPr marL="0" indent="0" algn="l">
              <a:buNone/>
              <a:defRPr sz="2400">
                <a:solidFill>
                  <a:schemeClr val="bg1"/>
                </a:solidFill>
                <a:latin typeface="+mj-lt"/>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6275EE38-1560-4543-B65C-40BD61BB92F2}" type="datetimeFigureOut">
              <a:rPr lang="en-US" smtClean="0"/>
              <a:t>8/7/2025</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5F533B4F-60C7-445E-9813-BC2C392C2510}" type="slidenum">
              <a:rPr lang="en-US" smtClean="0"/>
              <a:t>‹#›</a:t>
            </a:fld>
            <a:endParaRPr lang="en-US"/>
          </a:p>
        </p:txBody>
      </p:sp>
    </p:spTree>
    <p:extLst>
      <p:ext uri="{BB962C8B-B14F-4D97-AF65-F5344CB8AC3E}">
        <p14:creationId xmlns:p14="http://schemas.microsoft.com/office/powerpoint/2010/main" val="12843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7407843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521494"/>
            <a:ext cx="1971675" cy="3600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535782"/>
            <a:ext cx="5800725" cy="40505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9771470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90328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D61DA6-D9C3-4FDE-8A87-022315D71125}" type="datetime1">
              <a:rPr lang="en-US" smtClean="0"/>
              <a:t>8/7/2025</a:t>
            </a:fld>
            <a:endParaRPr lang="en-US"/>
          </a:p>
        </p:txBody>
      </p:sp>
      <p:sp>
        <p:nvSpPr>
          <p:cNvPr id="5" name="Footer Placeholder 4"/>
          <p:cNvSpPr>
            <a:spLocks noGrp="1"/>
          </p:cNvSpPr>
          <p:nvPr>
            <p:ph type="ftr" sz="quarter" idx="11"/>
          </p:nvPr>
        </p:nvSpPr>
        <p:spPr/>
        <p:txBody>
          <a:bodyPr/>
          <a:lstStyle/>
          <a:p>
            <a:pPr marL="12700">
              <a:lnSpc>
                <a:spcPct val="100000"/>
              </a:lnSpc>
              <a:spcBef>
                <a:spcPts val="25"/>
              </a:spcBef>
            </a:pPr>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96083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575564"/>
            <a:ext cx="8085582" cy="2516886"/>
          </a:xfrm>
        </p:spPr>
        <p:txBody>
          <a:bodyPr anchor="b">
            <a:normAutofit/>
          </a:bodyPr>
          <a:lstStyle>
            <a:lvl1pPr>
              <a:lnSpc>
                <a:spcPct val="80000"/>
              </a:lnSpc>
              <a:defRPr sz="66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3153157"/>
            <a:ext cx="6919722" cy="1234440"/>
          </a:xfrm>
        </p:spPr>
        <p:txBody>
          <a:bodyPr anchor="t">
            <a:normAutofit/>
          </a:bodyPr>
          <a:lstStyle>
            <a:lvl1pPr marL="0" indent="0">
              <a:buNone/>
              <a:defRPr sz="2400">
                <a:solidFill>
                  <a:schemeClr val="tx1"/>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8/7/2025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1210353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498601"/>
            <a:ext cx="3497580" cy="282549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08498" y="1498601"/>
            <a:ext cx="3497580" cy="282549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8/7/2025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21460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1530350"/>
            <a:ext cx="3497580" cy="542550"/>
          </a:xfrm>
        </p:spPr>
        <p:txBody>
          <a:bodyPr anchor="ctr">
            <a:normAutofit/>
          </a:bodyPr>
          <a:lstStyle>
            <a:lvl1pPr marL="0" indent="0">
              <a:buNone/>
              <a:defRPr sz="1650" b="0" cap="all" baseline="0">
                <a:solidFill>
                  <a:schemeClr val="tx1">
                    <a:lumMod val="85000"/>
                    <a:lumOff val="15000"/>
                  </a:schemeClr>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7492" y="2064813"/>
            <a:ext cx="3497580" cy="240030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05706" y="1528826"/>
            <a:ext cx="3497580" cy="541782"/>
          </a:xfrm>
        </p:spPr>
        <p:txBody>
          <a:bodyPr anchor="ctr">
            <a:normAutofit/>
          </a:bodyPr>
          <a:lstStyle>
            <a:lvl1pPr marL="0" indent="0">
              <a:buNone/>
              <a:defRPr sz="1650" b="0" cap="all" baseline="0">
                <a:solidFill>
                  <a:schemeClr val="tx1">
                    <a:lumMod val="85000"/>
                    <a:lumOff val="15000"/>
                  </a:schemeClr>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505706" y="2063243"/>
            <a:ext cx="3497580" cy="240030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8/7/2025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4048314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8/7/2025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3965884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8/7/2025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38900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406712"/>
            <a:ext cx="2537460" cy="1440180"/>
          </a:xfrm>
        </p:spPr>
        <p:txBody>
          <a:bodyPr anchor="b">
            <a:noAutofit/>
          </a:bodyPr>
          <a:lstStyle>
            <a:lvl1pPr>
              <a:lnSpc>
                <a:spcPct val="85000"/>
              </a:lnSpc>
              <a:defRPr sz="3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571500"/>
            <a:ext cx="4572000" cy="34290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1883860"/>
            <a:ext cx="2548890" cy="2345240"/>
          </a:xfrm>
        </p:spPr>
        <p:txBody>
          <a:bodyPr>
            <a:normAutofit/>
          </a:bodyPr>
          <a:lstStyle>
            <a:lvl1pPr marL="0" marR="0" indent="0" algn="l" defTabSz="685800" rtl="0" eaLnBrk="1" fontAlgn="auto" latinLnBrk="0" hangingPunct="1">
              <a:lnSpc>
                <a:spcPct val="100000"/>
              </a:lnSpc>
              <a:spcBef>
                <a:spcPts val="900"/>
              </a:spcBef>
              <a:spcAft>
                <a:spcPts val="0"/>
              </a:spcAft>
              <a:buClrTx/>
              <a:buSzTx/>
              <a:buFontTx/>
              <a:buNone/>
              <a:tabLst/>
              <a:defRPr sz="1350">
                <a:solidFill>
                  <a:srgbClr val="26262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marR="0" lvl="0" indent="0" algn="l" defTabSz="685800" rtl="0" eaLnBrk="1" fontAlgn="auto" latinLnBrk="0" hangingPunct="1">
              <a:lnSpc>
                <a:spcPct val="100000"/>
              </a:lnSpc>
              <a:spcBef>
                <a:spcPts val="105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8/7/2025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64282810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4064001"/>
            <a:ext cx="8085582" cy="459962"/>
          </a:xfrm>
        </p:spPr>
        <p:txBody>
          <a:bodyPr anchor="b">
            <a:normAutofit/>
          </a:bodyPr>
          <a:lstStyle>
            <a:lvl1pPr>
              <a:defRPr sz="2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3998214"/>
          </a:xfrm>
          <a:solidFill>
            <a:schemeClr val="accent1">
              <a:lumMod val="40000"/>
              <a:lumOff val="60000"/>
            </a:schemeClr>
          </a:solidFill>
        </p:spPr>
        <p:txBody>
          <a:bodyPr anchor="t"/>
          <a:lstStyle>
            <a:lvl1pPr marL="0" indent="0" algn="ctr">
              <a:spcBef>
                <a:spcPts val="600"/>
              </a:spcBef>
              <a:buNone/>
              <a:defRPr sz="2400">
                <a:solidFill>
                  <a:schemeClr val="tx1">
                    <a:lumMod val="75000"/>
                    <a:lumOff val="2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07492" y="4432301"/>
            <a:ext cx="6922008" cy="400050"/>
          </a:xfrm>
        </p:spPr>
        <p:txBody>
          <a:bodyPr>
            <a:normAutofit/>
          </a:bodyPr>
          <a:lstStyle>
            <a:lvl1pPr marL="0" indent="0">
              <a:lnSpc>
                <a:spcPct val="90000"/>
              </a:lnSpc>
              <a:buNone/>
              <a:defRPr sz="1050">
                <a:solidFill>
                  <a:srgbClr val="26262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509A250-FF31-4206-8172-F9D3106AACB1}" type="datetimeFigureOut">
              <a:rPr lang="en-US" smtClean="0"/>
              <a:t>8/7/2025</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935714852"/>
      </p:ext>
    </p:extLst>
  </p:cSld>
  <p:clrMapOvr>
    <a:overrideClrMapping bg1="lt1" tx1="dk1" bg2="lt2" tx2="dk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374650"/>
            <a:ext cx="8079581" cy="124364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492" y="1508760"/>
            <a:ext cx="8065294" cy="28246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4809335"/>
            <a:ext cx="3086100" cy="171450"/>
          </a:xfrm>
          <a:prstGeom prst="rect">
            <a:avLst/>
          </a:prstGeom>
        </p:spPr>
        <p:txBody>
          <a:bodyPr vert="horz" lIns="91440" tIns="45720" rIns="91440" bIns="45720" rtlCol="0" anchor="ctr"/>
          <a:lstStyle>
            <a:lvl1pPr algn="l">
              <a:defRPr sz="713">
                <a:solidFill>
                  <a:schemeClr val="tx1">
                    <a:alpha val="80000"/>
                  </a:schemeClr>
                </a:solidFill>
              </a:defRPr>
            </a:lvl1pPr>
          </a:lstStyle>
          <a:p>
            <a:fld id="{4AAD347D-5ACD-4C99-B74B-A9C85AD731AF}" type="datetimeFigureOut">
              <a:rPr lang="en-US" smtClean="0"/>
              <a:t>8/7/2025</a:t>
            </a:fld>
            <a:endParaRPr lang="en-US" dirty="0"/>
          </a:p>
        </p:txBody>
      </p:sp>
      <p:sp>
        <p:nvSpPr>
          <p:cNvPr id="5" name="Footer Placeholder 4"/>
          <p:cNvSpPr>
            <a:spLocks noGrp="1"/>
          </p:cNvSpPr>
          <p:nvPr>
            <p:ph type="ftr" sz="quarter" idx="3"/>
          </p:nvPr>
        </p:nvSpPr>
        <p:spPr>
          <a:xfrm>
            <a:off x="514350" y="4916023"/>
            <a:ext cx="3771900" cy="171450"/>
          </a:xfrm>
          <a:prstGeom prst="rect">
            <a:avLst/>
          </a:prstGeom>
        </p:spPr>
        <p:txBody>
          <a:bodyPr vert="horz" lIns="91440" tIns="45720" rIns="91440" bIns="45720" rtlCol="0" anchor="ctr"/>
          <a:lstStyle>
            <a:lvl1pPr algn="l">
              <a:defRPr sz="713"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6572945" y="4407310"/>
            <a:ext cx="2194560" cy="1047779"/>
          </a:xfrm>
          <a:prstGeom prst="rect">
            <a:avLst/>
          </a:prstGeom>
        </p:spPr>
        <p:txBody>
          <a:bodyPr vert="horz" lIns="91440" tIns="45720" rIns="91440" bIns="45720" rtlCol="0" anchor="b"/>
          <a:lstStyle>
            <a:lvl1pPr algn="r">
              <a:defRPr sz="7725" b="0">
                <a:ln>
                  <a:noFill/>
                </a:ln>
                <a:solidFill>
                  <a:schemeClr val="accent1">
                    <a:alpha val="25000"/>
                  </a:schemeClr>
                </a:solidFill>
                <a:latin typeface="+mj-lt"/>
              </a:defRPr>
            </a:lvl1pPr>
          </a:lstStyle>
          <a:p>
            <a:fld id="{D57F1E4F-1CFF-5643-939E-02111984F565}" type="slidenum">
              <a:rPr lang="en-US" smtClean="0"/>
              <a:t>‹#›</a:t>
            </a:fld>
            <a:endParaRPr lang="en-US" dirty="0"/>
          </a:p>
        </p:txBody>
      </p:sp>
      <p:sp>
        <p:nvSpPr>
          <p:cNvPr id="7" name="Rectangle 6">
            <a:extLst>
              <a:ext uri="{FF2B5EF4-FFF2-40B4-BE49-F238E27FC236}">
                <a16:creationId xmlns:a16="http://schemas.microsoft.com/office/drawing/2014/main" id="{7265F411-6A11-36B8-ADCA-986E68267BA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515D776-414F-4667-58C2-A30EF6255185}"/>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C298369-4119-7A8F-9520-1181592640C6}"/>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oogle Shape;110;p4" descr="A close up of a sign&#10;&#10;Description automatically generated">
            <a:extLst>
              <a:ext uri="{FF2B5EF4-FFF2-40B4-BE49-F238E27FC236}">
                <a16:creationId xmlns:a16="http://schemas.microsoft.com/office/drawing/2014/main" id="{E6D1B56B-9DA8-81B1-B69A-158668F55A2E}"/>
              </a:ext>
            </a:extLst>
          </p:cNvPr>
          <p:cNvPicPr preferRelativeResize="0"/>
          <p:nvPr userDrawn="1"/>
        </p:nvPicPr>
        <p:blipFill rotWithShape="1">
          <a:blip r:embed="rId14">
            <a:alphaModFix/>
          </a:blip>
          <a:srcRect/>
          <a:stretch/>
        </p:blipFill>
        <p:spPr>
          <a:xfrm>
            <a:off x="7411959" y="234964"/>
            <a:ext cx="852410" cy="284955"/>
          </a:xfrm>
          <a:prstGeom prst="rect">
            <a:avLst/>
          </a:prstGeom>
          <a:noFill/>
          <a:ln>
            <a:noFill/>
          </a:ln>
        </p:spPr>
      </p:pic>
    </p:spTree>
    <p:extLst>
      <p:ext uri="{BB962C8B-B14F-4D97-AF65-F5344CB8AC3E}">
        <p14:creationId xmlns:p14="http://schemas.microsoft.com/office/powerpoint/2010/main" val="3240461790"/>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 id="2147483957" r:id="rId12"/>
  </p:sldLayoutIdLst>
  <p:hf sldNum="0" hdr="0" ftr="0" dt="0"/>
  <p:txStyles>
    <p:titleStyle>
      <a:lvl1pPr algn="l" defTabSz="685800" rtl="0" eaLnBrk="1" latinLnBrk="0" hangingPunct="1">
        <a:lnSpc>
          <a:spcPct val="85000"/>
        </a:lnSpc>
        <a:spcBef>
          <a:spcPct val="0"/>
        </a:spcBef>
        <a:buNone/>
        <a:defRPr sz="4050" kern="1200" spc="-90" baseline="0">
          <a:solidFill>
            <a:schemeClr val="accent1"/>
          </a:solidFill>
          <a:latin typeface="+mj-lt"/>
          <a:ea typeface="+mj-ea"/>
          <a:cs typeface="+mj-cs"/>
        </a:defRPr>
      </a:lvl1pPr>
    </p:titleStyle>
    <p:bodyStyle>
      <a:lvl1pPr marL="68580" indent="-68580" algn="l" defTabSz="685800" rtl="0" eaLnBrk="1" latinLnBrk="0" hangingPunct="1">
        <a:lnSpc>
          <a:spcPct val="85000"/>
        </a:lnSpc>
        <a:spcBef>
          <a:spcPts val="975"/>
        </a:spcBef>
        <a:buFont typeface="Arial" pitchFamily="34" charset="0"/>
        <a:buChar char=" "/>
        <a:defRPr sz="1800" kern="1200">
          <a:solidFill>
            <a:schemeClr val="tx1">
              <a:lumMod val="85000"/>
              <a:lumOff val="15000"/>
            </a:schemeClr>
          </a:solidFill>
          <a:latin typeface="+mn-lt"/>
          <a:ea typeface="+mn-ea"/>
          <a:cs typeface="+mn-cs"/>
        </a:defRPr>
      </a:lvl1pPr>
      <a:lvl2pPr marL="260604" indent="-257175" algn="l" defTabSz="685800" rtl="0" eaLnBrk="1" latinLnBrk="0" hangingPunct="1">
        <a:lnSpc>
          <a:spcPct val="85000"/>
        </a:lnSpc>
        <a:spcBef>
          <a:spcPts val="450"/>
        </a:spcBef>
        <a:buFont typeface="Arial" pitchFamily="34" charset="0"/>
        <a:buChar char=" "/>
        <a:defRPr sz="1800" kern="1200">
          <a:solidFill>
            <a:schemeClr val="tx1">
              <a:lumMod val="85000"/>
              <a:lumOff val="15000"/>
            </a:schemeClr>
          </a:solidFill>
          <a:latin typeface="+mn-lt"/>
          <a:ea typeface="+mn-ea"/>
          <a:cs typeface="+mn-cs"/>
        </a:defRPr>
      </a:lvl2pPr>
      <a:lvl3pPr marL="411480" indent="-411480" algn="l" defTabSz="685800" rtl="0" eaLnBrk="1" latinLnBrk="0" hangingPunct="1">
        <a:lnSpc>
          <a:spcPct val="85000"/>
        </a:lnSpc>
        <a:spcBef>
          <a:spcPts val="450"/>
        </a:spcBef>
        <a:buFont typeface="Arial" pitchFamily="34" charset="0"/>
        <a:buChar char=" "/>
        <a:defRPr sz="1500" i="1" kern="1200">
          <a:solidFill>
            <a:schemeClr val="tx1">
              <a:lumMod val="85000"/>
              <a:lumOff val="15000"/>
            </a:schemeClr>
          </a:solidFill>
          <a:latin typeface="+mn-lt"/>
          <a:ea typeface="+mn-ea"/>
          <a:cs typeface="+mn-cs"/>
        </a:defRPr>
      </a:lvl3pPr>
      <a:lvl4pPr marL="617220" indent="-61722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4pPr>
      <a:lvl5pPr marL="822960" indent="-82296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5pPr>
      <a:lvl6pPr marL="9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6pPr>
      <a:lvl7pPr marL="10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7pPr>
      <a:lvl8pPr marL="12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8pPr>
      <a:lvl9pPr marL="13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hyperlink" Target="https://creativecommons.org/licenses/by-nc-nd/3.0/" TargetMode="External"/><Relationship Id="rId4" Type="http://schemas.openxmlformats.org/officeDocument/2006/relationships/hyperlink" Target="https://jldexcelsp.blogspot.com/2006/07/validacin-de-datos-en-excel-agregar.html?m=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verhour.com/blog/what-is-github/"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everhour.com/blog/what-is-github/"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
              <a:srgbClr val="FFCD8C"/>
            </a:gs>
            <a:gs pos="100000">
              <a:schemeClr val="bg2">
                <a:shade val="96000"/>
                <a:hueMod val="88000"/>
                <a:satMod val="220000"/>
                <a:lumMod val="82000"/>
              </a:schemeClr>
            </a:gs>
          </a:gsLst>
          <a:lin ang="6120000" scaled="1"/>
        </a:gradFill>
        <a:effectLst/>
      </p:bgPr>
    </p:bg>
    <p:spTree>
      <p:nvGrpSpPr>
        <p:cNvPr id="1" name="Shape 60"/>
        <p:cNvGrpSpPr/>
        <p:nvPr/>
      </p:nvGrpSpPr>
      <p:grpSpPr>
        <a:xfrm>
          <a:off x="0" y="0"/>
          <a:ext cx="0" cy="0"/>
          <a:chOff x="0" y="0"/>
          <a:chExt cx="0" cy="0"/>
        </a:xfrm>
      </p:grpSpPr>
      <p:sp>
        <p:nvSpPr>
          <p:cNvPr id="5" name="Rectangle 4">
            <a:extLst>
              <a:ext uri="{FF2B5EF4-FFF2-40B4-BE49-F238E27FC236}">
                <a16:creationId xmlns:a16="http://schemas.microsoft.com/office/drawing/2014/main" id="{32E75419-EBB8-B110-2A58-C75BF33BBB24}"/>
              </a:ext>
            </a:extLst>
          </p:cNvPr>
          <p:cNvSpPr/>
          <p:nvPr/>
        </p:nvSpPr>
        <p:spPr>
          <a:xfrm>
            <a:off x="0" y="594857"/>
            <a:ext cx="9144000" cy="2259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noFill/>
            </a:endParaRPr>
          </a:p>
        </p:txBody>
      </p:sp>
      <p:sp>
        <p:nvSpPr>
          <p:cNvPr id="6" name="TextBox 5">
            <a:extLst>
              <a:ext uri="{FF2B5EF4-FFF2-40B4-BE49-F238E27FC236}">
                <a16:creationId xmlns:a16="http://schemas.microsoft.com/office/drawing/2014/main" id="{B8B2F1D2-B3CD-47D4-C97B-3CE2F64AFC82}"/>
              </a:ext>
            </a:extLst>
          </p:cNvPr>
          <p:cNvSpPr txBox="1"/>
          <p:nvPr/>
        </p:nvSpPr>
        <p:spPr>
          <a:xfrm>
            <a:off x="1309844" y="1389165"/>
            <a:ext cx="6524311" cy="956993"/>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800" b="1" dirty="0">
                <a:highlight>
                  <a:srgbClr val="00FF00"/>
                </a:highlight>
                <a:latin typeface="Arial"/>
                <a:cs typeface="Arial"/>
              </a:rPr>
              <a:t>E-COMMERCE SALES ANALYSIS REPORT</a:t>
            </a:r>
          </a:p>
        </p:txBody>
      </p:sp>
      <p:sp>
        <p:nvSpPr>
          <p:cNvPr id="8" name="TextBox 10">
            <a:extLst>
              <a:ext uri="{FF2B5EF4-FFF2-40B4-BE49-F238E27FC236}">
                <a16:creationId xmlns:a16="http://schemas.microsoft.com/office/drawing/2014/main" id="{D4240D32-9BCC-D793-EF34-3F436C714765}"/>
              </a:ext>
            </a:extLst>
          </p:cNvPr>
          <p:cNvSpPr txBox="1"/>
          <p:nvPr/>
        </p:nvSpPr>
        <p:spPr>
          <a:xfrm>
            <a:off x="-867769" y="3171676"/>
            <a:ext cx="10879535" cy="25160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dirty="0">
                <a:solidFill>
                  <a:srgbClr val="0066A1"/>
                </a:solidFill>
                <a:latin typeface="Poppins"/>
              </a:rPr>
              <a:t>Project Title :</a:t>
            </a:r>
            <a:r>
              <a:rPr lang="en-US" sz="1650" b="1" dirty="0">
                <a:solidFill>
                  <a:srgbClr val="0066A1"/>
                </a:solidFill>
                <a:latin typeface="Poppins"/>
              </a:rPr>
              <a:t> E-Commerce Sales Analysis Using Power BI </a:t>
            </a:r>
            <a:endParaRPr lang="en-US" sz="1650" b="1" dirty="0">
              <a:solidFill>
                <a:srgbClr val="0066A1"/>
              </a:solidFill>
              <a:latin typeface="Poppins"/>
              <a:cs typeface="Poppins"/>
            </a:endParaRPr>
          </a:p>
        </p:txBody>
      </p:sp>
      <p:sp>
        <p:nvSpPr>
          <p:cNvPr id="9" name="TextBox 7">
            <a:extLst>
              <a:ext uri="{FF2B5EF4-FFF2-40B4-BE49-F238E27FC236}">
                <a16:creationId xmlns:a16="http://schemas.microsoft.com/office/drawing/2014/main" id="{9AF297CE-9F11-2600-2058-A27EC2B5D9D4}"/>
              </a:ext>
            </a:extLst>
          </p:cNvPr>
          <p:cNvSpPr txBox="1"/>
          <p:nvPr/>
        </p:nvSpPr>
        <p:spPr>
          <a:xfrm>
            <a:off x="374305" y="4036323"/>
            <a:ext cx="8395386"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dirty="0">
                <a:solidFill>
                  <a:schemeClr val="accent2">
                    <a:lumMod val="75000"/>
                  </a:schemeClr>
                </a:solidFill>
                <a:latin typeface="Poppins"/>
              </a:rPr>
              <a:t>Abstract | Problem Statement | Project Overview |</a:t>
            </a:r>
            <a:r>
              <a:rPr lang="en-US" sz="1650" dirty="0">
                <a:solidFill>
                  <a:schemeClr val="accent2">
                    <a:lumMod val="75000"/>
                  </a:schemeClr>
                </a:solidFill>
                <a:latin typeface="Poppins"/>
                <a:ea typeface="+mn-lt"/>
                <a:cs typeface="Poppins"/>
              </a:rPr>
              <a:t> Proposed </a:t>
            </a:r>
            <a:r>
              <a:rPr lang="en-US" sz="1650" dirty="0">
                <a:solidFill>
                  <a:schemeClr val="accent2">
                    <a:lumMod val="75000"/>
                  </a:schemeClr>
                </a:solidFill>
                <a:latin typeface="Poppins"/>
                <a:ea typeface="+mn-lt"/>
                <a:cs typeface="+mn-lt"/>
              </a:rPr>
              <a:t>Solution </a:t>
            </a:r>
            <a:r>
              <a:rPr lang="en-US" sz="1650" dirty="0">
                <a:solidFill>
                  <a:schemeClr val="accent2">
                    <a:lumMod val="75000"/>
                  </a:schemeClr>
                </a:solidFill>
                <a:latin typeface="Poppins"/>
              </a:rPr>
              <a:t>| </a:t>
            </a:r>
            <a:r>
              <a:rPr lang="en-US" sz="1650" dirty="0">
                <a:solidFill>
                  <a:schemeClr val="accent2">
                    <a:lumMod val="75000"/>
                  </a:schemeClr>
                </a:solidFill>
                <a:latin typeface="Poppins"/>
                <a:ea typeface="+mn-lt"/>
                <a:cs typeface="Poppins"/>
              </a:rPr>
              <a:t>Technology Used</a:t>
            </a:r>
            <a:r>
              <a:rPr lang="en-US" sz="1650" dirty="0">
                <a:solidFill>
                  <a:schemeClr val="accent2">
                    <a:lumMod val="75000"/>
                  </a:schemeClr>
                </a:solidFill>
                <a:latin typeface="Poppins"/>
              </a:rPr>
              <a:t> | Modelling &amp; Results </a:t>
            </a:r>
            <a:r>
              <a:rPr lang="en-US" sz="1650" dirty="0">
                <a:solidFill>
                  <a:schemeClr val="accent2">
                    <a:lumMod val="75000"/>
                  </a:schemeClr>
                </a:solidFill>
                <a:latin typeface="Poppins"/>
                <a:ea typeface="+mn-lt"/>
                <a:cs typeface="+mn-lt"/>
              </a:rPr>
              <a:t>| Conclusion | Q&amp;A</a:t>
            </a:r>
            <a:endParaRPr lang="en-US" dirty="0">
              <a:solidFill>
                <a:schemeClr val="accent2">
                  <a:lumMod val="75000"/>
                </a:schemeClr>
              </a:solidFill>
              <a:latin typeface="Poppins"/>
              <a:cs typeface="Poppins"/>
            </a:endParaRPr>
          </a:p>
        </p:txBody>
      </p:sp>
      <p:sp>
        <p:nvSpPr>
          <p:cNvPr id="2" name="TextBox 1">
            <a:extLst>
              <a:ext uri="{FF2B5EF4-FFF2-40B4-BE49-F238E27FC236}">
                <a16:creationId xmlns:a16="http://schemas.microsoft.com/office/drawing/2014/main" id="{F0C4C521-2C8B-4155-BEAD-5F86BA9BE95A}"/>
              </a:ext>
            </a:extLst>
          </p:cNvPr>
          <p:cNvSpPr txBox="1"/>
          <p:nvPr/>
        </p:nvSpPr>
        <p:spPr>
          <a:xfrm>
            <a:off x="5724525" y="3545137"/>
            <a:ext cx="2519205" cy="369332"/>
          </a:xfrm>
          <a:prstGeom prst="rect">
            <a:avLst/>
          </a:prstGeom>
          <a:noFill/>
        </p:spPr>
        <p:txBody>
          <a:bodyPr wrap="square" rtlCol="0">
            <a:spAutoFit/>
          </a:bodyPr>
          <a:lstStyle/>
          <a:p>
            <a:r>
              <a:rPr lang="en-IN" b="1" i="1" dirty="0">
                <a:solidFill>
                  <a:srgbClr val="FF0000"/>
                </a:solidFill>
              </a:rPr>
              <a:t>BY Mangesh Pawar </a:t>
            </a:r>
          </a:p>
        </p:txBody>
      </p:sp>
    </p:spTree>
    <p:extLst>
      <p:ext uri="{BB962C8B-B14F-4D97-AF65-F5344CB8AC3E}">
        <p14:creationId xmlns:p14="http://schemas.microsoft.com/office/powerpoint/2010/main" val="3232110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0000">
              <a:srgbClr val="FFCD8C"/>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
              <a:srgbClr val="FFCD8C"/>
            </a:gs>
            <a:gs pos="100000">
              <a:schemeClr val="bg2">
                <a:shade val="96000"/>
                <a:hueMod val="88000"/>
                <a:satMod val="220000"/>
                <a:lumMod val="82000"/>
              </a:schemeClr>
            </a:gs>
          </a:gsLst>
          <a:lin ang="6120000" scaled="1"/>
        </a:gradFill>
        <a:effectLst/>
      </p:bgPr>
    </p:bg>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501650"/>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901593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r>
              <a:rPr lang="en-US" dirty="0"/>
              <a:t>This Presentation aims to build Power BI dashboard for analyzing e-commerce sales data . This dashboard will provide visually-driven insights into key performance indicators(KPIs) to help understand sales trends, identify top performing products and customers , and inform data-driven decision-making.</a:t>
            </a:r>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r>
              <a:rPr lang="en-US" dirty="0"/>
              <a:t>We define the Problem statement then Project Overview on what steps we can take ,Then next we Proposed a solution for these steps. After that we will select the Technology we are using for our projects goals .Using this Technology we created  Models and found Results .Based on these we draw our Conclusion.</a:t>
            </a:r>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p:txBody>
      </p:sp>
    </p:spTree>
    <p:extLst>
      <p:ext uri="{BB962C8B-B14F-4D97-AF65-F5344CB8AC3E}">
        <p14:creationId xmlns:p14="http://schemas.microsoft.com/office/powerpoint/2010/main" val="3042168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
              <a:srgbClr val="FFCD8C"/>
            </a:gs>
            <a:gs pos="100000">
              <a:schemeClr val="bg2">
                <a:shade val="96000"/>
                <a:hueMod val="88000"/>
                <a:satMod val="220000"/>
                <a:lumMod val="82000"/>
              </a:schemeClr>
            </a:gs>
          </a:gsLst>
          <a:lin ang="6120000" scaled="1"/>
        </a:gradFill>
        <a:effectLst/>
      </p:bgPr>
    </p:bg>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901593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200"/>
              </a:spcBef>
              <a:buClr>
                <a:srgbClr val="213163"/>
              </a:buClr>
            </a:pPr>
            <a:endParaRPr lang="en-US" dirty="0"/>
          </a:p>
          <a:p>
            <a:pPr>
              <a:spcBef>
                <a:spcPts val="200"/>
              </a:spcBef>
              <a:buClr>
                <a:srgbClr val="213163"/>
              </a:buClr>
            </a:pPr>
            <a:endParaRPr lang="en-US" dirty="0"/>
          </a:p>
          <a:p>
            <a:pPr>
              <a:spcBef>
                <a:spcPts val="200"/>
              </a:spcBef>
              <a:buClr>
                <a:srgbClr val="213163"/>
              </a:buClr>
            </a:pPr>
            <a:r>
              <a:rPr lang="en-US" dirty="0"/>
              <a:t>1. To develop a comprehensive Power BI dashboard for analyzing e-commerce sales data . This dashboard will provide visually-driven insights into key performance indicators(KPIs) to help understand sales trends, identify top performing products and customers , and inform data-driven decision-making.</a:t>
            </a:r>
          </a:p>
          <a:p>
            <a:pPr marL="173355" indent="-173355">
              <a:spcBef>
                <a:spcPts val="200"/>
              </a:spcBef>
              <a:buClr>
                <a:srgbClr val="213163"/>
              </a:buClr>
              <a:buFont typeface="Arial" panose="020B0604020202020204" pitchFamily="34" charset="0"/>
              <a:buChar char="•"/>
            </a:pPr>
            <a:endParaRPr lang="en-US" dirty="0"/>
          </a:p>
          <a:p>
            <a:pPr>
              <a:spcBef>
                <a:spcPts val="200"/>
              </a:spcBef>
              <a:buClr>
                <a:srgbClr val="213163"/>
              </a:buClr>
            </a:pPr>
            <a:endParaRPr lang="en-US" dirty="0"/>
          </a:p>
          <a:p>
            <a:pPr>
              <a:spcBef>
                <a:spcPts val="200"/>
              </a:spcBef>
              <a:buClr>
                <a:srgbClr val="213163"/>
              </a:buClr>
            </a:pPr>
            <a:r>
              <a:rPr lang="en-US" dirty="0"/>
              <a:t>2.To contribute to the success of a business by utilizing data analysis techniques , to provide valuables insights and descriptive analysis.</a:t>
            </a:r>
          </a:p>
        </p:txBody>
      </p:sp>
    </p:spTree>
    <p:extLst>
      <p:ext uri="{BB962C8B-B14F-4D97-AF65-F5344CB8AC3E}">
        <p14:creationId xmlns:p14="http://schemas.microsoft.com/office/powerpoint/2010/main" val="398206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
              <a:srgbClr val="FFCD8C"/>
            </a:gs>
            <a:gs pos="100000">
              <a:schemeClr val="bg2">
                <a:shade val="96000"/>
                <a:hueMod val="88000"/>
                <a:satMod val="220000"/>
                <a:lumMod val="82000"/>
              </a:schemeClr>
            </a:gs>
          </a:gsLst>
          <a:lin ang="6120000" scaled="1"/>
        </a:gradFill>
        <a:effectLst/>
      </p:bgPr>
    </p:bg>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31032" y="1004393"/>
            <a:ext cx="901593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200"/>
              </a:spcBef>
              <a:buClr>
                <a:srgbClr val="213163"/>
              </a:buClr>
            </a:pPr>
            <a:endParaRPr lang="en-US" dirty="0"/>
          </a:p>
          <a:p>
            <a:pPr marL="342900" indent="-342900">
              <a:spcBef>
                <a:spcPts val="200"/>
              </a:spcBef>
              <a:buClr>
                <a:srgbClr val="213163"/>
              </a:buClr>
              <a:buFont typeface="+mj-lt"/>
              <a:buAutoNum type="arabicPeriod"/>
            </a:pPr>
            <a:r>
              <a:rPr lang="en-US" dirty="0"/>
              <a:t>Connect to and import e-commerce sales data from various sources (e.g., payment getaways ,Marketing Platforms)</a:t>
            </a:r>
          </a:p>
          <a:p>
            <a:pPr marL="342900" indent="-342900">
              <a:spcBef>
                <a:spcPts val="200"/>
              </a:spcBef>
              <a:buClr>
                <a:srgbClr val="213163"/>
              </a:buClr>
              <a:buFont typeface="+mj-lt"/>
              <a:buAutoNum type="arabicPeriod"/>
            </a:pPr>
            <a:endParaRPr lang="en-US" dirty="0"/>
          </a:p>
          <a:p>
            <a:pPr marL="342900" indent="-342900">
              <a:spcBef>
                <a:spcPts val="200"/>
              </a:spcBef>
              <a:buClr>
                <a:srgbClr val="213163"/>
              </a:buClr>
              <a:buFont typeface="+mj-lt"/>
              <a:buAutoNum type="arabicPeriod"/>
            </a:pPr>
            <a:r>
              <a:rPr lang="en-US" dirty="0"/>
              <a:t>Clean and prepare data for analysis ,including handling missing values ,inconsistencies ,and formatting errors .</a:t>
            </a:r>
          </a:p>
          <a:p>
            <a:pPr marL="342900" indent="-342900">
              <a:spcBef>
                <a:spcPts val="200"/>
              </a:spcBef>
              <a:buClr>
                <a:srgbClr val="213163"/>
              </a:buClr>
              <a:buFont typeface="+mj-lt"/>
              <a:buAutoNum type="arabicPeriod"/>
            </a:pPr>
            <a:endParaRPr lang="en-US" dirty="0"/>
          </a:p>
          <a:p>
            <a:pPr marL="342900" indent="-342900">
              <a:spcBef>
                <a:spcPts val="200"/>
              </a:spcBef>
              <a:buClr>
                <a:srgbClr val="213163"/>
              </a:buClr>
              <a:buFont typeface="+mj-lt"/>
              <a:buAutoNum type="arabicPeriod"/>
            </a:pPr>
            <a:r>
              <a:rPr lang="en-US" dirty="0"/>
              <a:t>Create calculated measures and dimensions relevant to sales analysis.</a:t>
            </a:r>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p:txBody>
      </p:sp>
    </p:spTree>
    <p:extLst>
      <p:ext uri="{BB962C8B-B14F-4D97-AF65-F5344CB8AC3E}">
        <p14:creationId xmlns:p14="http://schemas.microsoft.com/office/powerpoint/2010/main" val="1284633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
              <a:srgbClr val="FFCD8C"/>
            </a:gs>
            <a:gs pos="100000">
              <a:schemeClr val="bg2">
                <a:shade val="96000"/>
                <a:hueMod val="88000"/>
                <a:satMod val="220000"/>
                <a:lumMod val="82000"/>
              </a:schemeClr>
            </a:gs>
          </a:gsLst>
          <a:lin ang="6120000" scaled="1"/>
        </a:gradFill>
        <a:effectLst/>
      </p:bgPr>
    </p:bg>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534988"/>
            <a:ext cx="2935288" cy="32226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Proposed Solution</a:t>
            </a:r>
            <a:endParaRPr lang="en-IN" sz="18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31948" y="857637"/>
            <a:ext cx="8903048" cy="40843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b="0" i="0" dirty="0">
                <a:solidFill>
                  <a:srgbClr val="222222"/>
                </a:solidFill>
                <a:effectLst/>
                <a:latin typeface="Arial" panose="020B0604020202020204" pitchFamily="34" charset="0"/>
              </a:rPr>
              <a:t>• Develop interactive Power BI dashboards to visualize key metrics like:</a:t>
            </a:r>
          </a:p>
          <a:p>
            <a:pPr algn="l"/>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 Sales trends over time (e.g., daily, monthly, yearly)</a:t>
            </a:r>
          </a:p>
          <a:p>
            <a:pPr algn="l"/>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 Top-selling products and categories</a:t>
            </a:r>
          </a:p>
          <a:p>
            <a:pPr algn="l"/>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 Customer segmentation and behavior analysis</a:t>
            </a:r>
          </a:p>
          <a:p>
            <a:pPr algn="l"/>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 Sales performance by region and channel</a:t>
            </a:r>
          </a:p>
          <a:p>
            <a:pPr algn="l"/>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 Conversion funnels and drop-off points</a:t>
            </a:r>
          </a:p>
          <a:p>
            <a:pPr algn="l"/>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 Profit margin and return on investment (ROI)</a:t>
            </a:r>
          </a:p>
          <a:p>
            <a:pPr algn="l"/>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 Utilize appropriate chart types (e.g., line charts, bar charts, maps, scatter plots) to effectively</a:t>
            </a:r>
          </a:p>
          <a:p>
            <a:pPr algn="l"/>
            <a:r>
              <a:rPr lang="en-US" b="0" i="0" dirty="0">
                <a:solidFill>
                  <a:srgbClr val="222222"/>
                </a:solidFill>
                <a:effectLst/>
                <a:latin typeface="Arial" panose="020B0604020202020204" pitchFamily="34" charset="0"/>
              </a:rPr>
              <a:t>communicate insights.</a:t>
            </a:r>
          </a:p>
          <a:p>
            <a:pPr algn="l"/>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 Implement drill-down capabilities to explore data at different levels of detail.</a:t>
            </a:r>
          </a:p>
          <a:p>
            <a:pPr algn="l"/>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marL="173355" indent="-173355">
              <a:spcBef>
                <a:spcPts val="200"/>
              </a:spcBef>
              <a:buClr>
                <a:srgbClr val="213163"/>
              </a:buClr>
              <a:buFont typeface="Arial" panose="020B0604020202020204" pitchFamily="34" charset="0"/>
              <a:buChar char="•"/>
            </a:pPr>
            <a:endParaRPr lang="en-US" dirty="0"/>
          </a:p>
        </p:txBody>
      </p:sp>
    </p:spTree>
    <p:extLst>
      <p:ext uri="{BB962C8B-B14F-4D97-AF65-F5344CB8AC3E}">
        <p14:creationId xmlns:p14="http://schemas.microsoft.com/office/powerpoint/2010/main" val="1053913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
              <a:srgbClr val="FFCD8C"/>
            </a:gs>
            <a:gs pos="100000">
              <a:schemeClr val="bg2">
                <a:shade val="96000"/>
                <a:hueMod val="88000"/>
                <a:satMod val="220000"/>
                <a:lumMod val="82000"/>
              </a:schemeClr>
            </a:gs>
          </a:gsLst>
          <a:lin ang="6120000" scaled="1"/>
        </a:gradFill>
        <a:effectLst/>
      </p:bgPr>
    </p:bg>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Technology Used</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421778" y="1163521"/>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r>
              <a:rPr lang="en-US" sz="1600" b="1" dirty="0"/>
              <a:t>Microsoft Excel</a:t>
            </a:r>
          </a:p>
          <a:p>
            <a:pPr>
              <a:spcBef>
                <a:spcPts val="200"/>
              </a:spcBef>
              <a:buClr>
                <a:srgbClr val="213163"/>
              </a:buClr>
            </a:pPr>
            <a:r>
              <a:rPr lang="en-US" sz="1600" dirty="0"/>
              <a:t>      For cleaning and preprocessing data</a:t>
            </a:r>
          </a:p>
          <a:p>
            <a:pPr marL="285750" indent="-285750">
              <a:spcBef>
                <a:spcPts val="200"/>
              </a:spcBef>
              <a:buClr>
                <a:srgbClr val="213163"/>
              </a:buClr>
              <a:buFont typeface="Arial" panose="020B0604020202020204" pitchFamily="34" charset="0"/>
              <a:buChar char="•"/>
            </a:pPr>
            <a:endParaRPr lang="en-US" sz="1600" b="1" dirty="0"/>
          </a:p>
          <a:p>
            <a:pPr marL="285750" indent="-285750">
              <a:spcBef>
                <a:spcPts val="200"/>
              </a:spcBef>
              <a:buClr>
                <a:srgbClr val="213163"/>
              </a:buClr>
              <a:buFont typeface="Arial" panose="020B0604020202020204" pitchFamily="34" charset="0"/>
              <a:buChar char="•"/>
            </a:pPr>
            <a:r>
              <a:rPr lang="en-US" sz="1600" b="1" dirty="0"/>
              <a:t>Microsoft Power BI</a:t>
            </a:r>
          </a:p>
          <a:p>
            <a:pPr>
              <a:spcBef>
                <a:spcPts val="200"/>
              </a:spcBef>
              <a:buClr>
                <a:srgbClr val="213163"/>
              </a:buClr>
            </a:pPr>
            <a:r>
              <a:rPr lang="en-US" sz="1600" b="1" dirty="0"/>
              <a:t>        </a:t>
            </a:r>
            <a:r>
              <a:rPr lang="en-US" sz="1600" dirty="0"/>
              <a:t>For creating Visualization and Dashboard</a:t>
            </a:r>
          </a:p>
        </p:txBody>
      </p:sp>
      <p:sp>
        <p:nvSpPr>
          <p:cNvPr id="4" name="TextBox 8">
            <a:extLst>
              <a:ext uri="{FF2B5EF4-FFF2-40B4-BE49-F238E27FC236}">
                <a16:creationId xmlns:a16="http://schemas.microsoft.com/office/drawing/2014/main" id="{66F2BFB1-930D-469C-C48A-9E59A7C1AEE5}"/>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pic>
        <p:nvPicPr>
          <p:cNvPr id="6" name="Picture 5">
            <a:extLst>
              <a:ext uri="{FF2B5EF4-FFF2-40B4-BE49-F238E27FC236}">
                <a16:creationId xmlns:a16="http://schemas.microsoft.com/office/drawing/2014/main" id="{528E4013-F59F-C916-982E-D74DC365BD0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880877" y="682129"/>
            <a:ext cx="3263123" cy="3727153"/>
          </a:xfrm>
          <a:prstGeom prst="rect">
            <a:avLst/>
          </a:prstGeom>
        </p:spPr>
      </p:pic>
      <p:sp>
        <p:nvSpPr>
          <p:cNvPr id="7" name="TextBox 6">
            <a:extLst>
              <a:ext uri="{FF2B5EF4-FFF2-40B4-BE49-F238E27FC236}">
                <a16:creationId xmlns:a16="http://schemas.microsoft.com/office/drawing/2014/main" id="{99508AC7-A787-0770-DD62-A82F6E1A2873}"/>
              </a:ext>
            </a:extLst>
          </p:cNvPr>
          <p:cNvSpPr txBox="1"/>
          <p:nvPr/>
        </p:nvSpPr>
        <p:spPr>
          <a:xfrm>
            <a:off x="7200345" y="5931774"/>
            <a:ext cx="257522" cy="6740307"/>
          </a:xfrm>
          <a:prstGeom prst="rect">
            <a:avLst/>
          </a:prstGeom>
          <a:noFill/>
        </p:spPr>
        <p:txBody>
          <a:bodyPr wrap="square" rtlCol="0">
            <a:spAutoFit/>
          </a:bodyPr>
          <a:lstStyle/>
          <a:p>
            <a:r>
              <a:rPr lang="en-IN" sz="900">
                <a:hlinkClick r:id="rId4" tooltip="https://jldexcelsp.blogspot.com/2006/07/validacin-de-datos-en-excel-agregar.html?m=0"/>
              </a:rPr>
              <a:t>This Photo</a:t>
            </a:r>
            <a:r>
              <a:rPr lang="en-IN" sz="900"/>
              <a:t> by Unknown Author is licensed under </a:t>
            </a:r>
            <a:r>
              <a:rPr lang="en-IN" sz="900">
                <a:hlinkClick r:id="rId5" tooltip="https://creativecommons.org/licenses/by-nc-nd/3.0/"/>
              </a:rPr>
              <a:t>CC BY-NC-ND</a:t>
            </a:r>
            <a:endParaRPr lang="en-IN" sz="900"/>
          </a:p>
        </p:txBody>
      </p:sp>
    </p:spTree>
    <p:extLst>
      <p:ext uri="{BB962C8B-B14F-4D97-AF65-F5344CB8AC3E}">
        <p14:creationId xmlns:p14="http://schemas.microsoft.com/office/powerpoint/2010/main" val="1083245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469900"/>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latin typeface="Times New Roman" panose="02020603050405020304" pitchFamily="18" charset="0"/>
                <a:cs typeface="Times New Roman" panose="02020603050405020304" pitchFamily="18" charset="0"/>
              </a:rPr>
              <a:t>Modelling &amp; Results</a:t>
            </a:r>
            <a:endParaRPr lang="en-IN" sz="1600" dirty="0">
              <a:latin typeface="Times New Roman" panose="02020603050405020304" pitchFamily="18" charset="0"/>
              <a:cs typeface="Times New Roman" panose="02020603050405020304" pitchFamily="18" charset="0"/>
            </a:endParaRPr>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p:txBody>
      </p:sp>
      <p:sp>
        <p:nvSpPr>
          <p:cNvPr id="3" name="Rectangle: Rounded Corners 2">
            <a:extLst>
              <a:ext uri="{FF2B5EF4-FFF2-40B4-BE49-F238E27FC236}">
                <a16:creationId xmlns:a16="http://schemas.microsoft.com/office/drawing/2014/main" id="{C3BFBE8C-2CE4-84FE-72B6-5D01D1AB9D27}"/>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a:solidFill>
                  <a:schemeClr val="bg1"/>
                </a:solidFill>
                <a:hlinkClick r:id="rId3">
                  <a:extLst>
                    <a:ext uri="{A12FA001-AC4F-418D-AE19-62706E023703}">
                      <ahyp:hlinkClr xmlns:ahyp="http://schemas.microsoft.com/office/drawing/2018/hyperlinkcolor" val="tx"/>
                    </a:ext>
                  </a:extLst>
                </a:hlinkClick>
              </a:rPr>
              <a:t>Reference link</a:t>
            </a:r>
            <a:endParaRPr lang="en-IN" sz="1200">
              <a:solidFill>
                <a:schemeClr val="bg1"/>
              </a:solidFill>
            </a:endParaRPr>
          </a:p>
        </p:txBody>
      </p:sp>
      <p:sp>
        <p:nvSpPr>
          <p:cNvPr id="4" name="TextBox 8">
            <a:extLst>
              <a:ext uri="{FF2B5EF4-FFF2-40B4-BE49-F238E27FC236}">
                <a16:creationId xmlns:a16="http://schemas.microsoft.com/office/drawing/2014/main" id="{66F2BFB1-930D-469C-C48A-9E59A7C1AEE5}"/>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pic>
        <p:nvPicPr>
          <p:cNvPr id="8" name="Picture 7">
            <a:extLst>
              <a:ext uri="{FF2B5EF4-FFF2-40B4-BE49-F238E27FC236}">
                <a16:creationId xmlns:a16="http://schemas.microsoft.com/office/drawing/2014/main" id="{FFD75B04-4D1F-A7DD-58B1-29AA4A7DF923}"/>
              </a:ext>
            </a:extLst>
          </p:cNvPr>
          <p:cNvPicPr>
            <a:picLocks noChangeAspect="1"/>
          </p:cNvPicPr>
          <p:nvPr/>
        </p:nvPicPr>
        <p:blipFill>
          <a:blip r:embed="rId4"/>
          <a:stretch>
            <a:fillRect/>
          </a:stretch>
        </p:blipFill>
        <p:spPr>
          <a:xfrm>
            <a:off x="0" y="791651"/>
            <a:ext cx="9144000" cy="4351850"/>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452438"/>
            <a:ext cx="2935288" cy="32226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latin typeface="Times New Roman" panose="02020603050405020304" pitchFamily="18" charset="0"/>
                <a:cs typeface="Times New Roman" panose="02020603050405020304" pitchFamily="18" charset="0"/>
              </a:rPr>
              <a:t>Modelling &amp; Results</a:t>
            </a:r>
            <a:endParaRPr lang="en-IN" sz="1600" dirty="0">
              <a:latin typeface="Times New Roman" panose="02020603050405020304" pitchFamily="18" charset="0"/>
              <a:cs typeface="Times New Roman" panose="02020603050405020304" pitchFamily="18" charset="0"/>
            </a:endParaRPr>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p:txBody>
      </p:sp>
      <p:sp>
        <p:nvSpPr>
          <p:cNvPr id="3" name="Rectangle: Rounded Corners 2">
            <a:extLst>
              <a:ext uri="{FF2B5EF4-FFF2-40B4-BE49-F238E27FC236}">
                <a16:creationId xmlns:a16="http://schemas.microsoft.com/office/drawing/2014/main" id="{C3BFBE8C-2CE4-84FE-72B6-5D01D1AB9D27}"/>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a:solidFill>
                  <a:schemeClr val="bg1"/>
                </a:solidFill>
                <a:hlinkClick r:id="rId3">
                  <a:extLst>
                    <a:ext uri="{A12FA001-AC4F-418D-AE19-62706E023703}">
                      <ahyp:hlinkClr xmlns:ahyp="http://schemas.microsoft.com/office/drawing/2018/hyperlinkcolor" val="tx"/>
                    </a:ext>
                  </a:extLst>
                </a:hlinkClick>
              </a:rPr>
              <a:t>Reference link</a:t>
            </a:r>
            <a:endParaRPr lang="en-IN" sz="1200">
              <a:solidFill>
                <a:schemeClr val="bg1"/>
              </a:solidFill>
            </a:endParaRPr>
          </a:p>
        </p:txBody>
      </p:sp>
      <p:sp>
        <p:nvSpPr>
          <p:cNvPr id="4" name="TextBox 8">
            <a:extLst>
              <a:ext uri="{FF2B5EF4-FFF2-40B4-BE49-F238E27FC236}">
                <a16:creationId xmlns:a16="http://schemas.microsoft.com/office/drawing/2014/main" id="{66F2BFB1-930D-469C-C48A-9E59A7C1AEE5}"/>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pic>
        <p:nvPicPr>
          <p:cNvPr id="6" name="Picture 5">
            <a:extLst>
              <a:ext uri="{FF2B5EF4-FFF2-40B4-BE49-F238E27FC236}">
                <a16:creationId xmlns:a16="http://schemas.microsoft.com/office/drawing/2014/main" id="{73FA05A2-FBF8-8E34-9D4D-4982E5D18C97}"/>
              </a:ext>
            </a:extLst>
          </p:cNvPr>
          <p:cNvPicPr>
            <a:picLocks noChangeAspect="1"/>
          </p:cNvPicPr>
          <p:nvPr/>
        </p:nvPicPr>
        <p:blipFill>
          <a:blip r:embed="rId4"/>
          <a:stretch>
            <a:fillRect/>
          </a:stretch>
        </p:blipFill>
        <p:spPr>
          <a:xfrm>
            <a:off x="0" y="774965"/>
            <a:ext cx="9144000" cy="4465250"/>
          </a:xfrm>
          <a:prstGeom prst="rect">
            <a:avLst/>
          </a:prstGeom>
        </p:spPr>
      </p:pic>
    </p:spTree>
    <p:extLst>
      <p:ext uri="{BB962C8B-B14F-4D97-AF65-F5344CB8AC3E}">
        <p14:creationId xmlns:p14="http://schemas.microsoft.com/office/powerpoint/2010/main" val="3728641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0000">
              <a:srgbClr val="FFCD8C"/>
            </a:gs>
            <a:gs pos="100000">
              <a:schemeClr val="bg2">
                <a:shade val="96000"/>
                <a:hueMod val="88000"/>
                <a:satMod val="220000"/>
                <a:lumMod val="82000"/>
              </a:schemeClr>
            </a:gs>
          </a:gsLst>
          <a:lin ang="6120000" scaled="1"/>
        </a:gradFill>
        <a:effectLst/>
      </p:bgPr>
    </p:bg>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latin typeface="Times New Roman" panose="02020603050405020304" pitchFamily="18" charset="0"/>
                <a:cs typeface="Times New Roman" panose="02020603050405020304" pitchFamily="18" charset="0"/>
              </a:rPr>
              <a:t>Conclusion</a:t>
            </a:r>
            <a:endParaRPr lang="en-IN" sz="1600" dirty="0">
              <a:latin typeface="Times New Roman" panose="02020603050405020304" pitchFamily="18" charset="0"/>
              <a:cs typeface="Times New Roman" panose="02020603050405020304" pitchFamily="18" charset="0"/>
            </a:endParaRPr>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115605"/>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ts val="200"/>
              </a:spcBef>
              <a:buClr>
                <a:srgbClr val="213163"/>
              </a:buClr>
              <a:buFont typeface="+mj-lt"/>
              <a:buAutoNum type="arabicPeriod"/>
            </a:pPr>
            <a:r>
              <a:rPr lang="en-US" dirty="0"/>
              <a:t>Total Number of Orders are 9994.</a:t>
            </a:r>
          </a:p>
          <a:p>
            <a:pPr marL="342900" indent="-342900">
              <a:spcBef>
                <a:spcPts val="200"/>
              </a:spcBef>
              <a:buClr>
                <a:srgbClr val="213163"/>
              </a:buClr>
              <a:buFont typeface="+mj-lt"/>
              <a:buAutoNum type="arabicPeriod"/>
            </a:pPr>
            <a:r>
              <a:rPr lang="en-US" dirty="0"/>
              <a:t>Total Sales amount is  2.3M</a:t>
            </a:r>
          </a:p>
          <a:p>
            <a:pPr marL="342900" indent="-342900">
              <a:spcBef>
                <a:spcPts val="200"/>
              </a:spcBef>
              <a:buClr>
                <a:srgbClr val="213163"/>
              </a:buClr>
              <a:buFont typeface="+mj-lt"/>
              <a:buAutoNum type="arabicPeriod"/>
            </a:pPr>
            <a:r>
              <a:rPr lang="en-US" dirty="0"/>
              <a:t>Total Profit Amount is 286.40K</a:t>
            </a:r>
          </a:p>
          <a:p>
            <a:pPr marL="342900" indent="-342900">
              <a:spcBef>
                <a:spcPts val="200"/>
              </a:spcBef>
              <a:buClr>
                <a:srgbClr val="213163"/>
              </a:buClr>
              <a:buFont typeface="+mj-lt"/>
              <a:buAutoNum type="arabicPeriod"/>
            </a:pPr>
            <a:r>
              <a:rPr lang="en-US" dirty="0"/>
              <a:t>Total Product Quantity Sold is 38K</a:t>
            </a:r>
          </a:p>
          <a:p>
            <a:pPr marL="342900" indent="-342900">
              <a:spcBef>
                <a:spcPts val="200"/>
              </a:spcBef>
              <a:buClr>
                <a:srgbClr val="213163"/>
              </a:buClr>
              <a:buFont typeface="+mj-lt"/>
              <a:buAutoNum type="arabicPeriod"/>
            </a:pPr>
            <a:r>
              <a:rPr lang="en-US" dirty="0"/>
              <a:t>Most sold Category is Technology </a:t>
            </a:r>
          </a:p>
          <a:p>
            <a:pPr marL="342900" indent="-342900">
              <a:spcBef>
                <a:spcPts val="200"/>
              </a:spcBef>
              <a:buClr>
                <a:srgbClr val="213163"/>
              </a:buClr>
              <a:buFont typeface="+mj-lt"/>
              <a:buAutoNum type="arabicPeriod"/>
            </a:pPr>
            <a:r>
              <a:rPr lang="en-US" dirty="0"/>
              <a:t>Most profitable Category is Technology </a:t>
            </a:r>
          </a:p>
          <a:p>
            <a:pPr marL="342900" indent="-342900">
              <a:spcBef>
                <a:spcPts val="200"/>
              </a:spcBef>
              <a:buClr>
                <a:srgbClr val="213163"/>
              </a:buClr>
              <a:buFont typeface="+mj-lt"/>
              <a:buAutoNum type="arabicPeriod"/>
            </a:pPr>
            <a:r>
              <a:rPr lang="en-US" dirty="0"/>
              <a:t>Most Sold Sub-Category is Phones </a:t>
            </a:r>
          </a:p>
          <a:p>
            <a:pPr marL="342900" indent="-342900">
              <a:spcBef>
                <a:spcPts val="200"/>
              </a:spcBef>
              <a:buClr>
                <a:srgbClr val="213163"/>
              </a:buClr>
              <a:buFont typeface="+mj-lt"/>
              <a:buAutoNum type="arabicPeriod"/>
            </a:pPr>
            <a:r>
              <a:rPr lang="en-US" dirty="0"/>
              <a:t>Most Profitable Cities are New York City ,Los Angeles ,and Seattle.</a:t>
            </a:r>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p:txBody>
      </p:sp>
    </p:spTree>
    <p:extLst>
      <p:ext uri="{BB962C8B-B14F-4D97-AF65-F5344CB8AC3E}">
        <p14:creationId xmlns:p14="http://schemas.microsoft.com/office/powerpoint/2010/main" val="2018878409"/>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213</TotalTime>
  <Words>481</Words>
  <Application>Microsoft Office PowerPoint</Application>
  <PresentationFormat>On-screen Show (16:9)</PresentationFormat>
  <Paragraphs>64</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 Light</vt:lpstr>
      <vt:lpstr>Poppins</vt:lpstr>
      <vt:lpstr>Times New Roman</vt:lpstr>
      <vt:lpstr>Metropolitan</vt:lpstr>
      <vt:lpstr>PowerPoint Presentation</vt:lpstr>
      <vt:lpstr>Abstract</vt:lpstr>
      <vt:lpstr>Problem Statement</vt:lpstr>
      <vt:lpstr>Project Overview</vt:lpstr>
      <vt:lpstr>Proposed Solution</vt:lpstr>
      <vt:lpstr>Technology Used</vt:lpstr>
      <vt:lpstr>Modelling &amp; Results</vt:lpstr>
      <vt:lpstr>Modelling &amp; 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 p</cp:lastModifiedBy>
  <cp:revision>18</cp:revision>
  <dcterms:modified xsi:type="dcterms:W3CDTF">2025-08-07T14:39:06Z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