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Lato" panose="020F0502020204030203" pitchFamily="34" charset="0"/>
      <p:regular r:id="rId9"/>
      <p:bold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06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872978"/>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Swastha Sathi: Telemedicine for Rural India</a:t>
            </a:r>
            <a:endParaRPr lang="en-US" sz="4450" dirty="0"/>
          </a:p>
        </p:txBody>
      </p:sp>
      <p:sp>
        <p:nvSpPr>
          <p:cNvPr id="4" name="Text 1"/>
          <p:cNvSpPr/>
          <p:nvPr/>
        </p:nvSpPr>
        <p:spPr>
          <a:xfrm>
            <a:off x="6280190" y="4630698"/>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Bridging the healthcare gap in rural communities. Swastha Sathi delivers accessible, affordable, and convenient telemedicine services.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10904696" cy="708779"/>
          </a:xfrm>
          <a:prstGeom prst="rect">
            <a:avLst/>
          </a:prstGeom>
          <a:noFill/>
          <a:ln/>
        </p:spPr>
        <p:txBody>
          <a:bodyPr wrap="non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Understanding the Challenge &amp; Target User</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82824"/>
                </a:solidFill>
                <a:latin typeface="Lato Bold" pitchFamily="34" charset="0"/>
                <a:ea typeface="Lato Bold" pitchFamily="34" charset="-122"/>
                <a:cs typeface="Lato Bold" pitchFamily="34" charset="-120"/>
              </a:rPr>
              <a:t>The Challenge</a:t>
            </a:r>
            <a:endParaRPr lang="en-US" sz="2200" dirty="0"/>
          </a:p>
        </p:txBody>
      </p:sp>
      <p:sp>
        <p:nvSpPr>
          <p:cNvPr id="4" name="Text 2"/>
          <p:cNvSpPr/>
          <p:nvPr/>
        </p:nvSpPr>
        <p:spPr>
          <a:xfrm>
            <a:off x="793790" y="403395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Limited access to doctors and healthcare facilities in rural areas creates significant disparities in healthcare outcomes. Many rural patients lack convenient access to timely and quality care, leading to delayed diagnoses and treatment.</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82824"/>
                </a:solidFill>
                <a:latin typeface="Lato Bold" pitchFamily="34" charset="0"/>
                <a:ea typeface="Lato Bold" pitchFamily="34" charset="-122"/>
                <a:cs typeface="Lato Bold" pitchFamily="34" charset="-120"/>
              </a:rPr>
              <a:t>Target User</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The primary user is a resident of a rural Indian community, often with limited mobility or financial resources, seeking access to medical advice and basic healthcare services. They also need convenient access to information about nearby pharmacies, diagnostic centers, and available medications.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32711" y="576858"/>
            <a:ext cx="7678579" cy="1308497"/>
          </a:xfrm>
          <a:prstGeom prst="rect">
            <a:avLst/>
          </a:prstGeom>
          <a:noFill/>
          <a:ln/>
        </p:spPr>
        <p:txBody>
          <a:bodyPr wrap="square" lIns="0" tIns="0" rIns="0" bIns="0" rtlCol="0" anchor="t"/>
          <a:lstStyle/>
          <a:p>
            <a:pPr marL="0" indent="0">
              <a:lnSpc>
                <a:spcPts val="5150"/>
              </a:lnSpc>
              <a:buNone/>
            </a:pPr>
            <a:r>
              <a:rPr lang="en-US" sz="4100" b="1" dirty="0">
                <a:solidFill>
                  <a:srgbClr val="282824"/>
                </a:solidFill>
                <a:latin typeface="Lato Bold" pitchFamily="34" charset="0"/>
                <a:ea typeface="Lato Bold" pitchFamily="34" charset="-122"/>
                <a:cs typeface="Lato Bold" pitchFamily="34" charset="-120"/>
              </a:rPr>
              <a:t>Our Solution: Swastha Sathi Features</a:t>
            </a:r>
            <a:endParaRPr lang="en-US" sz="4100" dirty="0"/>
          </a:p>
        </p:txBody>
      </p:sp>
      <p:sp>
        <p:nvSpPr>
          <p:cNvPr id="4" name="Shape 1"/>
          <p:cNvSpPr/>
          <p:nvPr/>
        </p:nvSpPr>
        <p:spPr>
          <a:xfrm>
            <a:off x="732711" y="2199323"/>
            <a:ext cx="7678579" cy="1206341"/>
          </a:xfrm>
          <a:prstGeom prst="roundRect">
            <a:avLst>
              <a:gd name="adj" fmla="val 2603"/>
            </a:avLst>
          </a:prstGeom>
          <a:solidFill>
            <a:srgbClr val="E5DFD2"/>
          </a:solidFill>
          <a:ln/>
        </p:spPr>
      </p:sp>
      <p:sp>
        <p:nvSpPr>
          <p:cNvPr id="5" name="Text 2"/>
          <p:cNvSpPr/>
          <p:nvPr/>
        </p:nvSpPr>
        <p:spPr>
          <a:xfrm>
            <a:off x="942023" y="2408634"/>
            <a:ext cx="2617232" cy="327065"/>
          </a:xfrm>
          <a:prstGeom prst="rect">
            <a:avLst/>
          </a:prstGeom>
          <a:noFill/>
          <a:ln/>
        </p:spPr>
        <p:txBody>
          <a:bodyPr wrap="none" lIns="0" tIns="0" rIns="0" bIns="0" rtlCol="0" anchor="t"/>
          <a:lstStyle/>
          <a:p>
            <a:pPr marL="0" indent="0">
              <a:lnSpc>
                <a:spcPts val="2550"/>
              </a:lnSpc>
              <a:buNone/>
            </a:pPr>
            <a:r>
              <a:rPr lang="en-US" sz="2050" b="1" dirty="0">
                <a:solidFill>
                  <a:srgbClr val="4A4A45"/>
                </a:solidFill>
                <a:latin typeface="Lato Bold" pitchFamily="34" charset="0"/>
                <a:ea typeface="Lato Bold" pitchFamily="34" charset="-122"/>
                <a:cs typeface="Lato Bold" pitchFamily="34" charset="-120"/>
              </a:rPr>
              <a:t>Video Consultation</a:t>
            </a:r>
            <a:endParaRPr lang="en-US" sz="2050" dirty="0"/>
          </a:p>
        </p:txBody>
      </p:sp>
      <p:sp>
        <p:nvSpPr>
          <p:cNvPr id="6" name="Text 3"/>
          <p:cNvSpPr/>
          <p:nvPr/>
        </p:nvSpPr>
        <p:spPr>
          <a:xfrm>
            <a:off x="942023" y="2861310"/>
            <a:ext cx="7259955" cy="335042"/>
          </a:xfrm>
          <a:prstGeom prst="rect">
            <a:avLst/>
          </a:prstGeom>
          <a:noFill/>
          <a:ln/>
        </p:spPr>
        <p:txBody>
          <a:bodyPr wrap="none" lIns="0" tIns="0" rIns="0" bIns="0" rtlCol="0" anchor="t"/>
          <a:lstStyle/>
          <a:p>
            <a:pPr marL="0" indent="0">
              <a:lnSpc>
                <a:spcPts val="2600"/>
              </a:lnSpc>
              <a:buNone/>
            </a:pPr>
            <a:r>
              <a:rPr lang="en-US" sz="1600" dirty="0">
                <a:solidFill>
                  <a:srgbClr val="4A4A45"/>
                </a:solidFill>
                <a:latin typeface="Lato" pitchFamily="34" charset="0"/>
                <a:ea typeface="Lato" pitchFamily="34" charset="-122"/>
                <a:cs typeface="Lato" pitchFamily="34" charset="-120"/>
              </a:rPr>
              <a:t>Direct video calls with qualified doctors, accessible via the app.</a:t>
            </a:r>
            <a:endParaRPr lang="en-US" sz="1600" dirty="0"/>
          </a:p>
        </p:txBody>
      </p:sp>
      <p:sp>
        <p:nvSpPr>
          <p:cNvPr id="7" name="Shape 4"/>
          <p:cNvSpPr/>
          <p:nvPr/>
        </p:nvSpPr>
        <p:spPr>
          <a:xfrm>
            <a:off x="732711" y="3614976"/>
            <a:ext cx="7678579" cy="1206341"/>
          </a:xfrm>
          <a:prstGeom prst="roundRect">
            <a:avLst>
              <a:gd name="adj" fmla="val 2603"/>
            </a:avLst>
          </a:prstGeom>
          <a:solidFill>
            <a:srgbClr val="E5DFD2"/>
          </a:solidFill>
          <a:ln/>
        </p:spPr>
      </p:sp>
      <p:sp>
        <p:nvSpPr>
          <p:cNvPr id="8" name="Text 5"/>
          <p:cNvSpPr/>
          <p:nvPr/>
        </p:nvSpPr>
        <p:spPr>
          <a:xfrm>
            <a:off x="942023" y="3824288"/>
            <a:ext cx="2617232" cy="327065"/>
          </a:xfrm>
          <a:prstGeom prst="rect">
            <a:avLst/>
          </a:prstGeom>
          <a:noFill/>
          <a:ln/>
        </p:spPr>
        <p:txBody>
          <a:bodyPr wrap="none" lIns="0" tIns="0" rIns="0" bIns="0" rtlCol="0" anchor="t"/>
          <a:lstStyle/>
          <a:p>
            <a:pPr marL="0" indent="0">
              <a:lnSpc>
                <a:spcPts val="2550"/>
              </a:lnSpc>
              <a:buNone/>
            </a:pPr>
            <a:r>
              <a:rPr lang="en-US" sz="2050" b="1" dirty="0">
                <a:solidFill>
                  <a:srgbClr val="4A4A45"/>
                </a:solidFill>
                <a:latin typeface="Lato Bold" pitchFamily="34" charset="0"/>
                <a:ea typeface="Lato Bold" pitchFamily="34" charset="-122"/>
                <a:cs typeface="Lato Bold" pitchFamily="34" charset="-120"/>
              </a:rPr>
              <a:t>Local Pharmacies</a:t>
            </a:r>
            <a:endParaRPr lang="en-US" sz="2050" dirty="0"/>
          </a:p>
        </p:txBody>
      </p:sp>
      <p:sp>
        <p:nvSpPr>
          <p:cNvPr id="9" name="Text 6"/>
          <p:cNvSpPr/>
          <p:nvPr/>
        </p:nvSpPr>
        <p:spPr>
          <a:xfrm>
            <a:off x="942023" y="4276963"/>
            <a:ext cx="7259955" cy="335042"/>
          </a:xfrm>
          <a:prstGeom prst="rect">
            <a:avLst/>
          </a:prstGeom>
          <a:noFill/>
          <a:ln/>
        </p:spPr>
        <p:txBody>
          <a:bodyPr wrap="none" lIns="0" tIns="0" rIns="0" bIns="0" rtlCol="0" anchor="t"/>
          <a:lstStyle/>
          <a:p>
            <a:pPr marL="0" indent="0">
              <a:lnSpc>
                <a:spcPts val="2600"/>
              </a:lnSpc>
              <a:buNone/>
            </a:pPr>
            <a:r>
              <a:rPr lang="en-US" sz="1600" dirty="0">
                <a:solidFill>
                  <a:srgbClr val="4A4A45"/>
                </a:solidFill>
                <a:latin typeface="Lato" pitchFamily="34" charset="0"/>
                <a:ea typeface="Lato" pitchFamily="34" charset="-122"/>
                <a:cs typeface="Lato" pitchFamily="34" charset="-120"/>
              </a:rPr>
              <a:t>Find nearby pharmacies and order medications with ease.</a:t>
            </a:r>
            <a:endParaRPr lang="en-US" sz="1600" dirty="0"/>
          </a:p>
        </p:txBody>
      </p:sp>
      <p:sp>
        <p:nvSpPr>
          <p:cNvPr id="10" name="Shape 7"/>
          <p:cNvSpPr/>
          <p:nvPr/>
        </p:nvSpPr>
        <p:spPr>
          <a:xfrm>
            <a:off x="732711" y="5030629"/>
            <a:ext cx="7678579" cy="1206341"/>
          </a:xfrm>
          <a:prstGeom prst="roundRect">
            <a:avLst>
              <a:gd name="adj" fmla="val 2603"/>
            </a:avLst>
          </a:prstGeom>
          <a:solidFill>
            <a:srgbClr val="E5DFD2"/>
          </a:solidFill>
          <a:ln/>
        </p:spPr>
      </p:sp>
      <p:sp>
        <p:nvSpPr>
          <p:cNvPr id="11" name="Text 8"/>
          <p:cNvSpPr/>
          <p:nvPr/>
        </p:nvSpPr>
        <p:spPr>
          <a:xfrm>
            <a:off x="942023" y="5239941"/>
            <a:ext cx="2617232" cy="327065"/>
          </a:xfrm>
          <a:prstGeom prst="rect">
            <a:avLst/>
          </a:prstGeom>
          <a:noFill/>
          <a:ln/>
        </p:spPr>
        <p:txBody>
          <a:bodyPr wrap="none" lIns="0" tIns="0" rIns="0" bIns="0" rtlCol="0" anchor="t"/>
          <a:lstStyle/>
          <a:p>
            <a:pPr marL="0" indent="0">
              <a:lnSpc>
                <a:spcPts val="2550"/>
              </a:lnSpc>
              <a:buNone/>
            </a:pPr>
            <a:r>
              <a:rPr lang="en-US" sz="2050" b="1" dirty="0">
                <a:solidFill>
                  <a:srgbClr val="4A4A45"/>
                </a:solidFill>
                <a:latin typeface="Lato Bold" pitchFamily="34" charset="0"/>
                <a:ea typeface="Lato Bold" pitchFamily="34" charset="-122"/>
                <a:cs typeface="Lato Bold" pitchFamily="34" charset="-120"/>
              </a:rPr>
              <a:t>AI Symptom Checker</a:t>
            </a:r>
            <a:endParaRPr lang="en-US" sz="2050" dirty="0"/>
          </a:p>
        </p:txBody>
      </p:sp>
      <p:sp>
        <p:nvSpPr>
          <p:cNvPr id="12" name="Text 9"/>
          <p:cNvSpPr/>
          <p:nvPr/>
        </p:nvSpPr>
        <p:spPr>
          <a:xfrm>
            <a:off x="942023" y="5692616"/>
            <a:ext cx="7259955" cy="335042"/>
          </a:xfrm>
          <a:prstGeom prst="rect">
            <a:avLst/>
          </a:prstGeom>
          <a:noFill/>
          <a:ln/>
        </p:spPr>
        <p:txBody>
          <a:bodyPr wrap="none" lIns="0" tIns="0" rIns="0" bIns="0" rtlCol="0" anchor="t"/>
          <a:lstStyle/>
          <a:p>
            <a:pPr marL="0" indent="0">
              <a:lnSpc>
                <a:spcPts val="2600"/>
              </a:lnSpc>
              <a:buNone/>
            </a:pPr>
            <a:r>
              <a:rPr lang="en-US" sz="1600" dirty="0">
                <a:solidFill>
                  <a:srgbClr val="4A4A45"/>
                </a:solidFill>
                <a:latin typeface="Lato" pitchFamily="34" charset="0"/>
                <a:ea typeface="Lato" pitchFamily="34" charset="-122"/>
                <a:cs typeface="Lato" pitchFamily="34" charset="-120"/>
              </a:rPr>
              <a:t>Preliminary symptom assessment for initial guidance.</a:t>
            </a:r>
            <a:endParaRPr lang="en-US" sz="1600" dirty="0"/>
          </a:p>
        </p:txBody>
      </p:sp>
      <p:sp>
        <p:nvSpPr>
          <p:cNvPr id="13" name="Shape 10"/>
          <p:cNvSpPr/>
          <p:nvPr/>
        </p:nvSpPr>
        <p:spPr>
          <a:xfrm>
            <a:off x="732711" y="6446282"/>
            <a:ext cx="7678579" cy="1206341"/>
          </a:xfrm>
          <a:prstGeom prst="roundRect">
            <a:avLst>
              <a:gd name="adj" fmla="val 2603"/>
            </a:avLst>
          </a:prstGeom>
          <a:solidFill>
            <a:srgbClr val="E5DFD2"/>
          </a:solidFill>
          <a:ln/>
        </p:spPr>
      </p:sp>
      <p:sp>
        <p:nvSpPr>
          <p:cNvPr id="14" name="Text 11"/>
          <p:cNvSpPr/>
          <p:nvPr/>
        </p:nvSpPr>
        <p:spPr>
          <a:xfrm>
            <a:off x="942023" y="6655594"/>
            <a:ext cx="2617232" cy="327065"/>
          </a:xfrm>
          <a:prstGeom prst="rect">
            <a:avLst/>
          </a:prstGeom>
          <a:noFill/>
          <a:ln/>
        </p:spPr>
        <p:txBody>
          <a:bodyPr wrap="none" lIns="0" tIns="0" rIns="0" bIns="0" rtlCol="0" anchor="t"/>
          <a:lstStyle/>
          <a:p>
            <a:pPr marL="0" indent="0">
              <a:lnSpc>
                <a:spcPts val="2550"/>
              </a:lnSpc>
              <a:buNone/>
            </a:pPr>
            <a:r>
              <a:rPr lang="en-US" sz="2050" b="1" dirty="0">
                <a:solidFill>
                  <a:srgbClr val="4A4A45"/>
                </a:solidFill>
                <a:latin typeface="Lato Bold" pitchFamily="34" charset="0"/>
                <a:ea typeface="Lato Bold" pitchFamily="34" charset="-122"/>
                <a:cs typeface="Lato Bold" pitchFamily="34" charset="-120"/>
              </a:rPr>
              <a:t>ASHA Worker Mode</a:t>
            </a:r>
            <a:endParaRPr lang="en-US" sz="2050" dirty="0"/>
          </a:p>
        </p:txBody>
      </p:sp>
      <p:sp>
        <p:nvSpPr>
          <p:cNvPr id="15" name="Text 12"/>
          <p:cNvSpPr/>
          <p:nvPr/>
        </p:nvSpPr>
        <p:spPr>
          <a:xfrm>
            <a:off x="942023" y="7108269"/>
            <a:ext cx="7259955" cy="335042"/>
          </a:xfrm>
          <a:prstGeom prst="rect">
            <a:avLst/>
          </a:prstGeom>
          <a:noFill/>
          <a:ln/>
        </p:spPr>
        <p:txBody>
          <a:bodyPr wrap="none" lIns="0" tIns="0" rIns="0" bIns="0" rtlCol="0" anchor="t"/>
          <a:lstStyle/>
          <a:p>
            <a:pPr marL="0" indent="0">
              <a:lnSpc>
                <a:spcPts val="2600"/>
              </a:lnSpc>
              <a:buNone/>
            </a:pPr>
            <a:r>
              <a:rPr lang="en-US" sz="1600" dirty="0">
                <a:solidFill>
                  <a:srgbClr val="4A4A45"/>
                </a:solidFill>
                <a:latin typeface="Lato" pitchFamily="34" charset="0"/>
                <a:ea typeface="Lato" pitchFamily="34" charset="-122"/>
                <a:cs typeface="Lato" pitchFamily="34" charset="-120"/>
              </a:rPr>
              <a:t>Simplified interface for ASHA workers to register patient data.</a:t>
            </a:r>
            <a:endParaRPr lang="en-US" sz="1600" dirty="0"/>
          </a:p>
        </p:txBody>
      </p:sp>
      <p:pic>
        <p:nvPicPr>
          <p:cNvPr id="19" name="Picture 18">
            <a:extLst>
              <a:ext uri="{FF2B5EF4-FFF2-40B4-BE49-F238E27FC236}">
                <a16:creationId xmlns:a16="http://schemas.microsoft.com/office/drawing/2014/main" id="{ADEC1172-F691-8583-DB76-A143093B1EAE}"/>
              </a:ext>
            </a:extLst>
          </p:cNvPr>
          <p:cNvPicPr>
            <a:picLocks noChangeAspect="1"/>
          </p:cNvPicPr>
          <p:nvPr/>
        </p:nvPicPr>
        <p:blipFill>
          <a:blip r:embed="rId3"/>
          <a:stretch>
            <a:fillRect/>
          </a:stretch>
        </p:blipFill>
        <p:spPr>
          <a:xfrm>
            <a:off x="8701087" y="125432"/>
            <a:ext cx="4829175" cy="7724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73073" y="608409"/>
            <a:ext cx="7597854" cy="1380411"/>
          </a:xfrm>
          <a:prstGeom prst="rect">
            <a:avLst/>
          </a:prstGeom>
          <a:noFill/>
          <a:ln/>
        </p:spPr>
        <p:txBody>
          <a:bodyPr wrap="square" lIns="0" tIns="0" rIns="0" bIns="0" rtlCol="0" anchor="t"/>
          <a:lstStyle/>
          <a:p>
            <a:pPr marL="0" indent="0">
              <a:lnSpc>
                <a:spcPts val="5400"/>
              </a:lnSpc>
              <a:buNone/>
            </a:pPr>
            <a:r>
              <a:rPr lang="en-US" sz="4300" b="1" dirty="0">
                <a:solidFill>
                  <a:srgbClr val="282824"/>
                </a:solidFill>
                <a:latin typeface="Lato Bold" pitchFamily="34" charset="0"/>
                <a:ea typeface="Lato Bold" pitchFamily="34" charset="-122"/>
                <a:cs typeface="Lato Bold" pitchFamily="34" charset="-120"/>
              </a:rPr>
              <a:t>Technical Architecture &amp; Implementation</a:t>
            </a:r>
            <a:endParaRPr lang="en-US" sz="4300" dirty="0"/>
          </a:p>
        </p:txBody>
      </p:sp>
      <p:pic>
        <p:nvPicPr>
          <p:cNvPr id="4" name="Image 1" descr="preencoded.png"/>
          <p:cNvPicPr>
            <a:picLocks noChangeAspect="1"/>
          </p:cNvPicPr>
          <p:nvPr/>
        </p:nvPicPr>
        <p:blipFill>
          <a:blip r:embed="rId3"/>
          <a:stretch>
            <a:fillRect/>
          </a:stretch>
        </p:blipFill>
        <p:spPr>
          <a:xfrm>
            <a:off x="773073" y="2320052"/>
            <a:ext cx="1104424" cy="1325285"/>
          </a:xfrm>
          <a:prstGeom prst="rect">
            <a:avLst/>
          </a:prstGeom>
        </p:spPr>
      </p:pic>
      <p:sp>
        <p:nvSpPr>
          <p:cNvPr id="5" name="Text 1"/>
          <p:cNvSpPr/>
          <p:nvPr/>
        </p:nvSpPr>
        <p:spPr>
          <a:xfrm>
            <a:off x="2208728" y="2540913"/>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Lato Bold" pitchFamily="34" charset="0"/>
                <a:ea typeface="Lato Bold" pitchFamily="34" charset="-122"/>
                <a:cs typeface="Lato Bold" pitchFamily="34" charset="-120"/>
              </a:rPr>
              <a:t>Frontend</a:t>
            </a:r>
            <a:endParaRPr lang="en-US" sz="2150" dirty="0"/>
          </a:p>
        </p:txBody>
      </p:sp>
      <p:sp>
        <p:nvSpPr>
          <p:cNvPr id="6" name="Text 2"/>
          <p:cNvSpPr/>
          <p:nvPr/>
        </p:nvSpPr>
        <p:spPr>
          <a:xfrm>
            <a:off x="2208728" y="3018473"/>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4A4A45"/>
                </a:solidFill>
                <a:latin typeface="Lato" pitchFamily="34" charset="0"/>
                <a:ea typeface="Lato" pitchFamily="34" charset="-122"/>
                <a:cs typeface="Lato" pitchFamily="34" charset="-120"/>
              </a:rPr>
              <a:t>Lightweight, multilingual web app for ease of use.</a:t>
            </a:r>
            <a:endParaRPr lang="en-US" sz="1700" dirty="0"/>
          </a:p>
        </p:txBody>
      </p:sp>
      <p:pic>
        <p:nvPicPr>
          <p:cNvPr id="7" name="Image 2" descr="preencoded.png"/>
          <p:cNvPicPr>
            <a:picLocks noChangeAspect="1"/>
          </p:cNvPicPr>
          <p:nvPr/>
        </p:nvPicPr>
        <p:blipFill>
          <a:blip r:embed="rId4"/>
          <a:stretch>
            <a:fillRect/>
          </a:stretch>
        </p:blipFill>
        <p:spPr>
          <a:xfrm>
            <a:off x="773073" y="3645337"/>
            <a:ext cx="1104424" cy="1325285"/>
          </a:xfrm>
          <a:prstGeom prst="rect">
            <a:avLst/>
          </a:prstGeom>
        </p:spPr>
      </p:pic>
      <p:sp>
        <p:nvSpPr>
          <p:cNvPr id="8" name="Text 3"/>
          <p:cNvSpPr/>
          <p:nvPr/>
        </p:nvSpPr>
        <p:spPr>
          <a:xfrm>
            <a:off x="2208728" y="3866198"/>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Lato Bold" pitchFamily="34" charset="0"/>
                <a:ea typeface="Lato Bold" pitchFamily="34" charset="-122"/>
                <a:cs typeface="Lato Bold" pitchFamily="34" charset="-120"/>
              </a:rPr>
              <a:t>Backend</a:t>
            </a:r>
            <a:endParaRPr lang="en-US" sz="2150" dirty="0"/>
          </a:p>
        </p:txBody>
      </p:sp>
      <p:sp>
        <p:nvSpPr>
          <p:cNvPr id="9" name="Text 4"/>
          <p:cNvSpPr/>
          <p:nvPr/>
        </p:nvSpPr>
        <p:spPr>
          <a:xfrm>
            <a:off x="2208728" y="434375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4A4A45"/>
                </a:solidFill>
                <a:latin typeface="Lato" pitchFamily="34" charset="0"/>
                <a:ea typeface="Lato" pitchFamily="34" charset="-122"/>
                <a:cs typeface="Lato" pitchFamily="34" charset="-120"/>
              </a:rPr>
              <a:t>Secure API for managing user data, consultations.</a:t>
            </a:r>
            <a:endParaRPr lang="en-US" sz="1700" dirty="0"/>
          </a:p>
        </p:txBody>
      </p:sp>
      <p:pic>
        <p:nvPicPr>
          <p:cNvPr id="10" name="Image 3" descr="preencoded.png"/>
          <p:cNvPicPr>
            <a:picLocks noChangeAspect="1"/>
          </p:cNvPicPr>
          <p:nvPr/>
        </p:nvPicPr>
        <p:blipFill>
          <a:blip r:embed="rId5"/>
          <a:stretch>
            <a:fillRect/>
          </a:stretch>
        </p:blipFill>
        <p:spPr>
          <a:xfrm>
            <a:off x="773073" y="4970621"/>
            <a:ext cx="1104424" cy="1325285"/>
          </a:xfrm>
          <a:prstGeom prst="rect">
            <a:avLst/>
          </a:prstGeom>
        </p:spPr>
      </p:pic>
      <p:sp>
        <p:nvSpPr>
          <p:cNvPr id="11" name="Text 5"/>
          <p:cNvSpPr/>
          <p:nvPr/>
        </p:nvSpPr>
        <p:spPr>
          <a:xfrm>
            <a:off x="2208728" y="5191482"/>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Lato Bold" pitchFamily="34" charset="0"/>
                <a:ea typeface="Lato Bold" pitchFamily="34" charset="-122"/>
                <a:cs typeface="Lato Bold" pitchFamily="34" charset="-120"/>
              </a:rPr>
              <a:t>Database</a:t>
            </a:r>
            <a:endParaRPr lang="en-US" sz="2150" dirty="0"/>
          </a:p>
        </p:txBody>
      </p:sp>
      <p:sp>
        <p:nvSpPr>
          <p:cNvPr id="12" name="Text 6"/>
          <p:cNvSpPr/>
          <p:nvPr/>
        </p:nvSpPr>
        <p:spPr>
          <a:xfrm>
            <a:off x="2208728" y="5669042"/>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4A4A45"/>
                </a:solidFill>
                <a:latin typeface="Lato" pitchFamily="34" charset="0"/>
                <a:ea typeface="Lato" pitchFamily="34" charset="-122"/>
                <a:cs typeface="Lato" pitchFamily="34" charset="-120"/>
              </a:rPr>
              <a:t>Scalable to accommodate growing user base.</a:t>
            </a:r>
            <a:endParaRPr lang="en-US" sz="1700" dirty="0"/>
          </a:p>
        </p:txBody>
      </p:sp>
      <p:pic>
        <p:nvPicPr>
          <p:cNvPr id="13" name="Image 4" descr="preencoded.png"/>
          <p:cNvPicPr>
            <a:picLocks noChangeAspect="1"/>
          </p:cNvPicPr>
          <p:nvPr/>
        </p:nvPicPr>
        <p:blipFill>
          <a:blip r:embed="rId6"/>
          <a:stretch>
            <a:fillRect/>
          </a:stretch>
        </p:blipFill>
        <p:spPr>
          <a:xfrm>
            <a:off x="773073" y="6295906"/>
            <a:ext cx="1104424" cy="1325285"/>
          </a:xfrm>
          <a:prstGeom prst="rect">
            <a:avLst/>
          </a:prstGeom>
        </p:spPr>
      </p:pic>
      <p:sp>
        <p:nvSpPr>
          <p:cNvPr id="14" name="Text 7"/>
          <p:cNvSpPr/>
          <p:nvPr/>
        </p:nvSpPr>
        <p:spPr>
          <a:xfrm>
            <a:off x="2208728" y="6516767"/>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Lato Bold" pitchFamily="34" charset="0"/>
                <a:ea typeface="Lato Bold" pitchFamily="34" charset="-122"/>
                <a:cs typeface="Lato Bold" pitchFamily="34" charset="-120"/>
              </a:rPr>
              <a:t>AI Integration</a:t>
            </a:r>
            <a:endParaRPr lang="en-US" sz="2150" dirty="0"/>
          </a:p>
        </p:txBody>
      </p:sp>
      <p:sp>
        <p:nvSpPr>
          <p:cNvPr id="15" name="Text 8"/>
          <p:cNvSpPr/>
          <p:nvPr/>
        </p:nvSpPr>
        <p:spPr>
          <a:xfrm>
            <a:off x="2208728" y="699432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4A4A45"/>
                </a:solidFill>
                <a:latin typeface="Lato" pitchFamily="34" charset="0"/>
                <a:ea typeface="Lato" pitchFamily="34" charset="-122"/>
                <a:cs typeface="Lato" pitchFamily="34" charset="-120"/>
              </a:rPr>
              <a:t>Reliable symptom assessment and chatbot assistance.</a:t>
            </a:r>
            <a:endParaRPr lang="en-US" sz="1700" dirty="0"/>
          </a:p>
        </p:txBody>
      </p:sp>
      <p:pic>
        <p:nvPicPr>
          <p:cNvPr id="17" name="Picture 16">
            <a:extLst>
              <a:ext uri="{FF2B5EF4-FFF2-40B4-BE49-F238E27FC236}">
                <a16:creationId xmlns:a16="http://schemas.microsoft.com/office/drawing/2014/main" id="{BA8C7334-68CF-20FE-525A-AC867A6C293F}"/>
              </a:ext>
            </a:extLst>
          </p:cNvPr>
          <p:cNvPicPr>
            <a:picLocks noChangeAspect="1"/>
          </p:cNvPicPr>
          <p:nvPr/>
        </p:nvPicPr>
        <p:blipFill>
          <a:blip r:embed="rId7"/>
          <a:stretch>
            <a:fillRect/>
          </a:stretch>
        </p:blipFill>
        <p:spPr>
          <a:xfrm>
            <a:off x="6808539" y="0"/>
            <a:ext cx="7242741" cy="7955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377553"/>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Measuring Impact: Key Metrics</a:t>
            </a:r>
            <a:endParaRPr lang="en-US" sz="4450" dirty="0"/>
          </a:p>
        </p:txBody>
      </p:sp>
      <p:pic>
        <p:nvPicPr>
          <p:cNvPr id="4" name="Image 1" descr="preencoded.png"/>
          <p:cNvPicPr>
            <a:picLocks noChangeAspect="1"/>
          </p:cNvPicPr>
          <p:nvPr/>
        </p:nvPicPr>
        <p:blipFill>
          <a:blip r:embed="rId4"/>
          <a:stretch>
            <a:fillRect/>
          </a:stretch>
        </p:blipFill>
        <p:spPr>
          <a:xfrm>
            <a:off x="793790" y="3135273"/>
            <a:ext cx="566976" cy="566976"/>
          </a:xfrm>
          <a:prstGeom prst="rect">
            <a:avLst/>
          </a:prstGeom>
        </p:spPr>
      </p:pic>
      <p:sp>
        <p:nvSpPr>
          <p:cNvPr id="5" name="Text 1"/>
          <p:cNvSpPr/>
          <p:nvPr/>
        </p:nvSpPr>
        <p:spPr>
          <a:xfrm>
            <a:off x="793790" y="3929063"/>
            <a:ext cx="2291953"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Adoption Rate</a:t>
            </a:r>
            <a:endParaRPr lang="en-US" sz="2200" dirty="0"/>
          </a:p>
        </p:txBody>
      </p:sp>
      <p:sp>
        <p:nvSpPr>
          <p:cNvPr id="6" name="Text 2"/>
          <p:cNvSpPr/>
          <p:nvPr/>
        </p:nvSpPr>
        <p:spPr>
          <a:xfrm>
            <a:off x="793790" y="4419481"/>
            <a:ext cx="2291953" cy="145161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Measure the increase in user adoption among rural populations.</a:t>
            </a:r>
            <a:endParaRPr lang="en-US" sz="1750" dirty="0"/>
          </a:p>
        </p:txBody>
      </p:sp>
      <p:pic>
        <p:nvPicPr>
          <p:cNvPr id="7" name="Image 2" descr="preencoded.png"/>
          <p:cNvPicPr>
            <a:picLocks noChangeAspect="1"/>
          </p:cNvPicPr>
          <p:nvPr/>
        </p:nvPicPr>
        <p:blipFill>
          <a:blip r:embed="rId5"/>
          <a:stretch>
            <a:fillRect/>
          </a:stretch>
        </p:blipFill>
        <p:spPr>
          <a:xfrm>
            <a:off x="3425904" y="3135273"/>
            <a:ext cx="566976" cy="566976"/>
          </a:xfrm>
          <a:prstGeom prst="rect">
            <a:avLst/>
          </a:prstGeom>
        </p:spPr>
      </p:pic>
      <p:sp>
        <p:nvSpPr>
          <p:cNvPr id="8" name="Text 3"/>
          <p:cNvSpPr/>
          <p:nvPr/>
        </p:nvSpPr>
        <p:spPr>
          <a:xfrm>
            <a:off x="3425904" y="3929063"/>
            <a:ext cx="2292072" cy="70866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Consultation Volume</a:t>
            </a:r>
            <a:endParaRPr lang="en-US" sz="2200" dirty="0"/>
          </a:p>
        </p:txBody>
      </p:sp>
      <p:sp>
        <p:nvSpPr>
          <p:cNvPr id="9" name="Text 4"/>
          <p:cNvSpPr/>
          <p:nvPr/>
        </p:nvSpPr>
        <p:spPr>
          <a:xfrm>
            <a:off x="3425904" y="4773811"/>
            <a:ext cx="2292072"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Track the number of video consultations conducted.</a:t>
            </a:r>
            <a:endParaRPr lang="en-US" sz="1750" dirty="0"/>
          </a:p>
        </p:txBody>
      </p:sp>
      <p:pic>
        <p:nvPicPr>
          <p:cNvPr id="10" name="Image 3" descr="preencoded.png"/>
          <p:cNvPicPr>
            <a:picLocks noChangeAspect="1"/>
          </p:cNvPicPr>
          <p:nvPr/>
        </p:nvPicPr>
        <p:blipFill>
          <a:blip r:embed="rId6"/>
          <a:stretch>
            <a:fillRect/>
          </a:stretch>
        </p:blipFill>
        <p:spPr>
          <a:xfrm>
            <a:off x="6058138" y="3135273"/>
            <a:ext cx="566976" cy="566976"/>
          </a:xfrm>
          <a:prstGeom prst="rect">
            <a:avLst/>
          </a:prstGeom>
        </p:spPr>
      </p:pic>
      <p:sp>
        <p:nvSpPr>
          <p:cNvPr id="11" name="Text 5"/>
          <p:cNvSpPr/>
          <p:nvPr/>
        </p:nvSpPr>
        <p:spPr>
          <a:xfrm>
            <a:off x="6058138" y="3929063"/>
            <a:ext cx="2291953"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User Satisfaction</a:t>
            </a:r>
            <a:endParaRPr lang="en-US" sz="2200" dirty="0"/>
          </a:p>
        </p:txBody>
      </p:sp>
      <p:sp>
        <p:nvSpPr>
          <p:cNvPr id="12" name="Text 6"/>
          <p:cNvSpPr/>
          <p:nvPr/>
        </p:nvSpPr>
        <p:spPr>
          <a:xfrm>
            <a:off x="6058138" y="4419481"/>
            <a:ext cx="2291953"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Assess user satisfaction through feedback.</a:t>
            </a:r>
            <a:endParaRPr lang="en-US" sz="1750" dirty="0"/>
          </a:p>
        </p:txBody>
      </p:sp>
      <p:sp>
        <p:nvSpPr>
          <p:cNvPr id="13" name="Text 7"/>
          <p:cNvSpPr/>
          <p:nvPr/>
        </p:nvSpPr>
        <p:spPr>
          <a:xfrm>
            <a:off x="793790" y="6126242"/>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Integrate with government healthcare schemes for wider access and benefits.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60571"/>
            <a:ext cx="7634049" cy="708779"/>
          </a:xfrm>
          <a:prstGeom prst="rect">
            <a:avLst/>
          </a:prstGeom>
          <a:noFill/>
          <a:ln/>
        </p:spPr>
        <p:txBody>
          <a:bodyPr wrap="non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Scaling for the Future: Growth</a:t>
            </a:r>
            <a:endParaRPr lang="en-US" sz="4450" dirty="0"/>
          </a:p>
        </p:txBody>
      </p:sp>
      <p:sp>
        <p:nvSpPr>
          <p:cNvPr id="3" name="Text 1"/>
          <p:cNvSpPr/>
          <p:nvPr/>
        </p:nvSpPr>
        <p:spPr>
          <a:xfrm>
            <a:off x="1743789" y="4028242"/>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A4A45"/>
                </a:solidFill>
                <a:latin typeface="Lato Bold" pitchFamily="34" charset="0"/>
                <a:ea typeface="Lato Bold" pitchFamily="34" charset="-122"/>
                <a:cs typeface="Lato Bold" pitchFamily="34" charset="-120"/>
              </a:rPr>
              <a:t>Partnerships</a:t>
            </a:r>
            <a:endParaRPr lang="en-US" sz="2200" dirty="0"/>
          </a:p>
        </p:txBody>
      </p:sp>
      <p:pic>
        <p:nvPicPr>
          <p:cNvPr id="4" name="Image 0" descr="preencoded.png"/>
          <p:cNvPicPr>
            <a:picLocks noChangeAspect="1"/>
          </p:cNvPicPr>
          <p:nvPr/>
        </p:nvPicPr>
        <p:blipFill>
          <a:blip r:embed="rId3"/>
          <a:stretch>
            <a:fillRect/>
          </a:stretch>
        </p:blipFill>
        <p:spPr>
          <a:xfrm>
            <a:off x="5032653" y="1922978"/>
            <a:ext cx="4564975" cy="4564975"/>
          </a:xfrm>
          <a:prstGeom prst="rect">
            <a:avLst/>
          </a:prstGeom>
        </p:spPr>
      </p:pic>
      <p:sp>
        <p:nvSpPr>
          <p:cNvPr id="5" name="Text 2"/>
          <p:cNvSpPr/>
          <p:nvPr/>
        </p:nvSpPr>
        <p:spPr>
          <a:xfrm>
            <a:off x="5658803" y="3703915"/>
            <a:ext cx="164425" cy="453509"/>
          </a:xfrm>
          <a:prstGeom prst="rect">
            <a:avLst/>
          </a:prstGeom>
          <a:noFill/>
          <a:ln/>
        </p:spPr>
        <p:txBody>
          <a:bodyPr wrap="none" lIns="0" tIns="0" rIns="0" bIns="0" rtlCol="0" anchor="t"/>
          <a:lstStyle/>
          <a:p>
            <a:pPr marL="0" indent="0">
              <a:lnSpc>
                <a:spcPts val="3550"/>
              </a:lnSpc>
              <a:buNone/>
            </a:pPr>
            <a:r>
              <a:rPr lang="en-US" sz="2200" b="1" dirty="0">
                <a:solidFill>
                  <a:srgbClr val="4A4A45"/>
                </a:solidFill>
                <a:latin typeface="Lato Bold" pitchFamily="34" charset="0"/>
                <a:ea typeface="Lato Bold" pitchFamily="34" charset="-122"/>
                <a:cs typeface="Lato Bold" pitchFamily="34" charset="-120"/>
              </a:rPr>
              <a:t>1</a:t>
            </a:r>
            <a:endParaRPr lang="en-US" sz="2200" dirty="0"/>
          </a:p>
        </p:txBody>
      </p:sp>
      <p:sp>
        <p:nvSpPr>
          <p:cNvPr id="6" name="Text 3"/>
          <p:cNvSpPr/>
          <p:nvPr/>
        </p:nvSpPr>
        <p:spPr>
          <a:xfrm>
            <a:off x="9937790" y="280201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Tech</a:t>
            </a:r>
            <a:endParaRPr lang="en-US" sz="2200" dirty="0"/>
          </a:p>
        </p:txBody>
      </p:sp>
      <p:pic>
        <p:nvPicPr>
          <p:cNvPr id="7" name="Image 1" descr="preencoded.png"/>
          <p:cNvPicPr>
            <a:picLocks noChangeAspect="1"/>
          </p:cNvPicPr>
          <p:nvPr/>
        </p:nvPicPr>
        <p:blipFill>
          <a:blip r:embed="rId4"/>
          <a:stretch>
            <a:fillRect/>
          </a:stretch>
        </p:blipFill>
        <p:spPr>
          <a:xfrm>
            <a:off x="5032653" y="1922978"/>
            <a:ext cx="4564975" cy="4564975"/>
          </a:xfrm>
          <a:prstGeom prst="rect">
            <a:avLst/>
          </a:prstGeom>
        </p:spPr>
      </p:pic>
      <p:sp>
        <p:nvSpPr>
          <p:cNvPr id="8" name="Text 4"/>
          <p:cNvSpPr/>
          <p:nvPr/>
        </p:nvSpPr>
        <p:spPr>
          <a:xfrm>
            <a:off x="8257699" y="2752844"/>
            <a:ext cx="164425" cy="453509"/>
          </a:xfrm>
          <a:prstGeom prst="rect">
            <a:avLst/>
          </a:prstGeom>
          <a:noFill/>
          <a:ln/>
        </p:spPr>
        <p:txBody>
          <a:bodyPr wrap="none" lIns="0" tIns="0" rIns="0" bIns="0" rtlCol="0" anchor="t"/>
          <a:lstStyle/>
          <a:p>
            <a:pPr marL="0" indent="0">
              <a:lnSpc>
                <a:spcPts val="3550"/>
              </a:lnSpc>
              <a:buNone/>
            </a:pPr>
            <a:r>
              <a:rPr lang="en-US" sz="2200" b="1" dirty="0">
                <a:solidFill>
                  <a:srgbClr val="4A4A45"/>
                </a:solidFill>
                <a:latin typeface="Lato Bold" pitchFamily="34" charset="0"/>
                <a:ea typeface="Lato Bold" pitchFamily="34" charset="-122"/>
                <a:cs typeface="Lato Bold" pitchFamily="34" charset="-120"/>
              </a:rPr>
              <a:t>2</a:t>
            </a:r>
            <a:endParaRPr lang="en-US" sz="2200" dirty="0"/>
          </a:p>
        </p:txBody>
      </p:sp>
      <p:sp>
        <p:nvSpPr>
          <p:cNvPr id="9" name="Text 5"/>
          <p:cNvSpPr/>
          <p:nvPr/>
        </p:nvSpPr>
        <p:spPr>
          <a:xfrm>
            <a:off x="9937790" y="525458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Data</a:t>
            </a:r>
            <a:endParaRPr lang="en-US" sz="2200" dirty="0"/>
          </a:p>
        </p:txBody>
      </p:sp>
      <p:pic>
        <p:nvPicPr>
          <p:cNvPr id="10" name="Image 2" descr="preencoded.png"/>
          <p:cNvPicPr>
            <a:picLocks noChangeAspect="1"/>
          </p:cNvPicPr>
          <p:nvPr/>
        </p:nvPicPr>
        <p:blipFill>
          <a:blip r:embed="rId5"/>
          <a:stretch>
            <a:fillRect/>
          </a:stretch>
        </p:blipFill>
        <p:spPr>
          <a:xfrm>
            <a:off x="5032653" y="1922978"/>
            <a:ext cx="4564975" cy="4564975"/>
          </a:xfrm>
          <a:prstGeom prst="rect">
            <a:avLst/>
          </a:prstGeom>
        </p:spPr>
      </p:pic>
      <p:sp>
        <p:nvSpPr>
          <p:cNvPr id="11" name="Text 6"/>
          <p:cNvSpPr/>
          <p:nvPr/>
        </p:nvSpPr>
        <p:spPr>
          <a:xfrm>
            <a:off x="7781925" y="5479018"/>
            <a:ext cx="164425" cy="453509"/>
          </a:xfrm>
          <a:prstGeom prst="rect">
            <a:avLst/>
          </a:prstGeom>
          <a:noFill/>
          <a:ln/>
        </p:spPr>
        <p:txBody>
          <a:bodyPr wrap="none" lIns="0" tIns="0" rIns="0" bIns="0" rtlCol="0" anchor="t"/>
          <a:lstStyle/>
          <a:p>
            <a:pPr marL="0" indent="0">
              <a:lnSpc>
                <a:spcPts val="3550"/>
              </a:lnSpc>
              <a:buNone/>
            </a:pPr>
            <a:r>
              <a:rPr lang="en-US" sz="2200" b="1" dirty="0">
                <a:solidFill>
                  <a:srgbClr val="4A4A45"/>
                </a:solidFill>
                <a:latin typeface="Lato Bold" pitchFamily="34" charset="0"/>
                <a:ea typeface="Lato Bold" pitchFamily="34" charset="-122"/>
                <a:cs typeface="Lato Bold" pitchFamily="34" charset="-120"/>
              </a:rPr>
              <a:t>3</a:t>
            </a:r>
            <a:endParaRPr lang="en-US" sz="2200" dirty="0"/>
          </a:p>
        </p:txBody>
      </p:sp>
      <p:sp>
        <p:nvSpPr>
          <p:cNvPr id="12" name="Text 7"/>
          <p:cNvSpPr/>
          <p:nvPr/>
        </p:nvSpPr>
        <p:spPr>
          <a:xfrm>
            <a:off x="793729" y="6592014"/>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Focus on strategic partnerships with local healthcare providers. Enhance platform tech with AI. Continuous improvements to our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302</Words>
  <Application>Microsoft Office PowerPoint</Application>
  <PresentationFormat>Custom</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Lato</vt:lpstr>
      <vt:lpstr>Arial</vt:lpstr>
      <vt:lpstr>Lato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kedar mahajan</cp:lastModifiedBy>
  <cp:revision>2</cp:revision>
  <dcterms:created xsi:type="dcterms:W3CDTF">2025-02-15T06:27:56Z</dcterms:created>
  <dcterms:modified xsi:type="dcterms:W3CDTF">2025-02-15T06:33:47Z</dcterms:modified>
</cp:coreProperties>
</file>