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1"/>
  </p:notesMasterIdLst>
  <p:handoutMasterIdLst>
    <p:handoutMasterId r:id="rId22"/>
  </p:handoutMasterIdLst>
  <p:sldIdLst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8" r:id="rId13"/>
    <p:sldId id="311" r:id="rId14"/>
    <p:sldId id="315" r:id="rId15"/>
    <p:sldId id="316" r:id="rId16"/>
    <p:sldId id="317" r:id="rId17"/>
    <p:sldId id="312" r:id="rId18"/>
    <p:sldId id="313" r:id="rId19"/>
    <p:sldId id="310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684" autoAdjust="0"/>
  </p:normalViewPr>
  <p:slideViewPr>
    <p:cSldViewPr showGuides="1">
      <p:cViewPr varScale="1">
        <p:scale>
          <a:sx n="84" d="100"/>
          <a:sy n="84" d="100"/>
        </p:scale>
        <p:origin x="1368" y="45"/>
      </p:cViewPr>
      <p:guideLst>
        <p:guide orient="horz" pos="216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软件工程</a:t>
            </a:r>
            <a:endParaRPr lang="en-US" altLang="zh-CN" sz="1600" dirty="0">
              <a:latin typeface="楷体" pitchFamily="49" charset="-122"/>
              <a:ea typeface="楷体" pitchFamily="49" charset="-122"/>
              <a:cs typeface="Arial" panose="020B060402020209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软件工程</a:t>
            </a:r>
            <a:endParaRPr lang="en-US" altLang="zh-CN" sz="1600" dirty="0">
              <a:latin typeface="楷体" pitchFamily="49" charset="-122"/>
              <a:ea typeface="楷体" pitchFamily="49" charset="-122"/>
              <a:cs typeface="Arial" panose="020B060402020209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《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软件工程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》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第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1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轮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 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检查汇报</a:t>
            </a:r>
            <a:endParaRPr lang="zh-CN" altLang="en-US" sz="1500" dirty="0">
              <a:latin typeface="楷体" pitchFamily="49" charset="-122"/>
              <a:ea typeface="楷体" pitchFamily="49" charset="-122"/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9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《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软件工程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》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第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1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轮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 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检查汇报</a:t>
            </a:r>
            <a:endParaRPr lang="zh-CN" altLang="en-US" sz="1500" dirty="0">
              <a:latin typeface="楷体" pitchFamily="49" charset="-122"/>
              <a:ea typeface="楷体" pitchFamily="49" charset="-122"/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9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2025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  <a:endParaRPr lang="zh-CN" altLang="en-US" dirty="0"/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1137285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</a:t>
            </a:r>
            <a:r>
              <a:rPr lang="zh-CN" altLang="zh-CN" noProof="1"/>
              <a:t>李博文</a:t>
            </a:r>
            <a:r>
              <a:rPr lang="zh-CN" altLang="en-US" noProof="1"/>
              <a:t>、</a:t>
            </a:r>
            <a:r>
              <a:rPr lang="zh-CN" altLang="zh-CN" noProof="1"/>
              <a:t>张哲恺</a:t>
            </a:r>
            <a:r>
              <a:rPr lang="zh-CN" altLang="en-US" noProof="1"/>
              <a:t>、</a:t>
            </a:r>
            <a:r>
              <a:rPr lang="zh-CN" altLang="zh-CN" noProof="1"/>
              <a:t>魏圣卓</a:t>
            </a:r>
            <a:endParaRPr lang="zh-CN" altLang="zh-CN" noProof="1"/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可行性分析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技术方案成熟，团队能力匹配，具备实施条件。</a:t>
            </a:r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r>
              <a:rPr lang="zh-CN" altLang="zh-CN"/>
              <a:t>采用Flask+Vue全栈技术，社区资源丰富</a:t>
            </a:r>
            <a:endParaRPr lang="zh-CN" altLang="zh-CN"/>
          </a:p>
          <a:p>
            <a:pPr eaLnBrk="1" hangingPunct="1"/>
            <a:r>
              <a:rPr lang="zh-CN" altLang="zh-CN"/>
              <a:t>✅ SQLAlchemy/SQLite技术栈稳定	</a:t>
            </a:r>
            <a:endParaRPr lang="zh-CN" altLang="zh-CN"/>
          </a:p>
          <a:p>
            <a:pPr eaLnBrk="1" hangingPunct="1"/>
            <a:r>
              <a:rPr lang="zh-CN" altLang="zh-CN"/>
              <a:t>风险：高并发场景经验不足</a:t>
            </a:r>
            <a:endParaRPr lang="zh-CN" altLang="zh-CN"/>
          </a:p>
          <a:p>
            <a:pPr eaLnBrk="1" hangingPunct="1"/>
            <a:r>
              <a:rPr lang="zh-CN" altLang="zh-CN"/>
              <a:t>对策：引入Redis缓存+数据库读写分离</a:t>
            </a:r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r>
              <a:rPr lang="zh-CN" altLang="zh-CN"/>
              <a:t>Python/JS开发者资源充足</a:t>
            </a:r>
            <a:endParaRPr lang="zh-CN" altLang="zh-CN"/>
          </a:p>
          <a:p>
            <a:pPr eaLnBrk="1" hangingPunct="1"/>
            <a:r>
              <a:rPr lang="zh-CN" altLang="zh-CN"/>
              <a:t>✅已有开源组件（如Element UI）可复用	</a:t>
            </a:r>
            <a:endParaRPr lang="zh-CN" altLang="zh-CN"/>
          </a:p>
          <a:p>
            <a:pPr eaLnBrk="1" hangingPunct="1"/>
            <a:r>
              <a:rPr lang="zh-CN" altLang="zh-CN"/>
              <a:t>风险：跨端适配成本</a:t>
            </a:r>
            <a:endParaRPr lang="zh-CN" altLang="zh-CN"/>
          </a:p>
          <a:p>
            <a:pPr eaLnBrk="1" hangingPunct="1"/>
            <a:r>
              <a:rPr lang="zh-CN" altLang="zh-CN"/>
              <a:t>对策：优先保证Web端，后续渐进式开发移动端</a:t>
            </a:r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 dirty="0"/>
          </a:p>
        </p:txBody>
      </p:sp>
      <p:pic>
        <p:nvPicPr>
          <p:cNvPr id="2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484630"/>
            <a:ext cx="8653780" cy="5001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 dirty="0"/>
          </a:p>
        </p:txBody>
      </p:sp>
      <p:pic>
        <p:nvPicPr>
          <p:cNvPr id="2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1124585"/>
            <a:ext cx="8400415" cy="558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 dirty="0"/>
          </a:p>
        </p:txBody>
      </p:sp>
      <p:pic>
        <p:nvPicPr>
          <p:cNvPr id="2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412240"/>
            <a:ext cx="8692515" cy="4725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pic>
        <p:nvPicPr>
          <p:cNvPr id="2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196340"/>
            <a:ext cx="7259320" cy="5772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第一轮进度符合预期，项目可初步正常运行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第二轮需要继续改进前端表现和前后端契合度，并进行一定程度上的压力测试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检查材料提交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5606" y="1484630"/>
            <a:ext cx="8224520" cy="5113020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提交时间：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14</a:t>
            </a:r>
            <a:r>
              <a:rPr lang="zh-CN" altLang="en-US" noProof="1"/>
              <a:t>周周日，</a:t>
            </a:r>
            <a:r>
              <a:rPr lang="en-US" altLang="zh-CN" noProof="1"/>
              <a:t>6</a:t>
            </a:r>
            <a:r>
              <a:rPr lang="zh-CN" altLang="en-US" noProof="1"/>
              <a:t>月</a:t>
            </a:r>
            <a:r>
              <a:rPr lang="en-US" altLang="zh-CN" noProof="1"/>
              <a:t>1</a:t>
            </a:r>
            <a:r>
              <a:rPr lang="zh-CN" altLang="en-US" noProof="1"/>
              <a:t>日，晚</a:t>
            </a:r>
            <a:r>
              <a:rPr lang="en-US" altLang="zh-CN" noProof="1"/>
              <a:t>23:55</a:t>
            </a:r>
            <a:r>
              <a:rPr lang="zh-CN" altLang="en-US" noProof="1"/>
              <a:t>分之前。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提交到头歌平台所在班级项目目录中的“</a:t>
            </a:r>
            <a:r>
              <a:rPr lang="en-US" altLang="zh-CN" noProof="1"/>
              <a:t>Project</a:t>
            </a:r>
            <a:r>
              <a:rPr lang="zh-CN" altLang="en-US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轮检查”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提交内容：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检查汇报PPT</a:t>
            </a:r>
            <a:r>
              <a:rPr lang="en-US" altLang="zh-CN" noProof="1">
                <a:cs typeface="+mn-ea"/>
                <a:sym typeface="+mn-ea"/>
              </a:rPr>
              <a:t>(</a:t>
            </a:r>
            <a:r>
              <a:rPr lang="zh-CN" altLang="en-US" noProof="1">
                <a:cs typeface="+mn-ea"/>
                <a:sym typeface="+mn-ea"/>
              </a:rPr>
              <a:t>当前文件</a:t>
            </a:r>
            <a:r>
              <a:rPr lang="en-US" altLang="zh-CN" noProof="1">
                <a:cs typeface="+mn-ea"/>
                <a:sym typeface="+mn-ea"/>
              </a:rPr>
              <a:t>)</a:t>
            </a:r>
            <a:r>
              <a:rPr lang="zh-CN" altLang="en-US" noProof="1">
                <a:cs typeface="+mn-ea"/>
                <a:sym typeface="+mn-ea"/>
              </a:rPr>
              <a:t>，文件名称为“学号-姓名-Project第1轮检查.ppt</a:t>
            </a:r>
            <a:r>
              <a:rPr lang="en-US" altLang="zh-CN" noProof="1">
                <a:cs typeface="+mn-ea"/>
                <a:sym typeface="+mn-ea"/>
              </a:rPr>
              <a:t>/pptx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zh-CN" altLang="en-US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录制一段不超过5分钟的系统演示视频，有配音讲解</a:t>
            </a:r>
            <a:endParaRPr lang="en-US" altLang="zh-CN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组内每个同学都要分别提交</a:t>
            </a:r>
            <a:endParaRPr lang="zh-CN" altLang="en-US" noProof="1">
              <a:cs typeface="+mn-ea"/>
            </a:endParaRPr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授课教师、实验教师、</a:t>
            </a:r>
            <a:r>
              <a:rPr lang="en-US" altLang="zh-CN" noProof="1">
                <a:highlight>
                  <a:srgbClr val="FFFF00"/>
                </a:highlight>
              </a:rPr>
              <a:t>TA</a:t>
            </a:r>
            <a:r>
              <a:rPr lang="zh-CN" altLang="en-US" noProof="1">
                <a:highlight>
                  <a:srgbClr val="FFFF00"/>
                </a:highlight>
              </a:rPr>
              <a:t>将根据所提交</a:t>
            </a:r>
            <a:r>
              <a:rPr lang="en-US" altLang="zh-CN" noProof="1">
                <a:highlight>
                  <a:srgbClr val="FFFF00"/>
                </a:highlight>
              </a:rPr>
              <a:t>PPT</a:t>
            </a:r>
            <a:r>
              <a:rPr lang="zh-CN" altLang="en-US" noProof="1">
                <a:highlight>
                  <a:srgbClr val="FFFF00"/>
                </a:highlight>
              </a:rPr>
              <a:t>和</a:t>
            </a:r>
            <a:r>
              <a:rPr lang="en-US" altLang="zh-CN" noProof="1">
                <a:highlight>
                  <a:srgbClr val="FFFF00"/>
                </a:highlight>
              </a:rPr>
              <a:t>Demo</a:t>
            </a:r>
            <a:r>
              <a:rPr lang="zh-CN" altLang="en-US" noProof="1">
                <a:highlight>
                  <a:srgbClr val="FFFF00"/>
                </a:highlight>
              </a:rPr>
              <a:t>进行评价。</a:t>
            </a: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  <a:endParaRPr lang="zh-CN" altLang="en-US"/>
          </a:p>
        </p:txBody>
      </p:sp>
      <p:graphicFrame>
        <p:nvGraphicFramePr>
          <p:cNvPr id="138295" name="Group 55"/>
          <p:cNvGraphicFramePr>
            <a:graphicFrameLocks noGrp="1"/>
          </p:cNvGraphicFramePr>
          <p:nvPr/>
        </p:nvGraphicFramePr>
        <p:xfrm>
          <a:off x="468313" y="1412875"/>
          <a:ext cx="8135937" cy="5520690"/>
        </p:xfrm>
        <a:graphic>
          <a:graphicData uri="http://schemas.openxmlformats.org/drawingml/2006/table">
            <a:tbl>
              <a:tblPr/>
              <a:tblGrid>
                <a:gridCol w="1668780"/>
                <a:gridCol w="1642745"/>
                <a:gridCol w="2916237"/>
                <a:gridCol w="1908175"/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家教服务系统 (Tutoring Service System)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2203202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>
                          <a:sym typeface="+mn-ea"/>
                        </a:rPr>
                        <a:t>李博文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2022111189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MangguoD</a:t>
                      </a:r>
                      <a:r>
                        <a:rPr kumimoji="0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@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Outlook.com</a:t>
                      </a:r>
                      <a:endParaRPr kumimoji="0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>
                          <a:sym typeface="+mn-ea"/>
                        </a:rPr>
                        <a:t>张哲恺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>
                          <a:ln>
                            <a:noFill/>
                          </a:ln>
                          <a:effectLst/>
                          <a:sym typeface="+mn-ea"/>
                        </a:rPr>
                        <a:t>2022113564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sz="14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cs typeface="Times New Roman" panose="02020503050405090304" pitchFamily="18" charset="0"/>
                          <a:sym typeface="+mn-ea"/>
                        </a:rPr>
                        <a:t>zzigo@foxmail.com</a:t>
                      </a:r>
                      <a:endParaRPr kumimoji="0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96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>
                          <a:sym typeface="+mn-ea"/>
                        </a:rPr>
                        <a:t>魏圣卓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>
                          <a:ln>
                            <a:noFill/>
                          </a:ln>
                          <a:effectLst/>
                          <a:sym typeface="+mn-ea"/>
                        </a:rPr>
                        <a:t>2022112266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sz="14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cs typeface="Times New Roman" panose="02020503050405090304" pitchFamily="18" charset="0"/>
                          <a:sym typeface="+mn-ea"/>
                        </a:rPr>
                        <a:t>Cherrling2021@outlook.com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https://github.com/MangguoD/Software-Engineering-Labs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杨大易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600"/>
              <a:t>可用图或文字简要介绍所选系统的基本背景、现实意义、用户类型及需求等。</a:t>
            </a:r>
            <a:endParaRPr lang="zh-CN" altLang="en-US" sz="1600"/>
          </a:p>
          <a:p>
            <a:pPr eaLnBrk="1" hangingPunct="1"/>
            <a:r>
              <a:rPr lang="zh-CN" altLang="en-US" sz="1600"/>
              <a:t>一、系统基本背景</a:t>
            </a:r>
            <a:endParaRPr lang="zh-CN" altLang="en-US" sz="1600"/>
          </a:p>
          <a:p>
            <a:pPr eaLnBrk="1" hangingPunct="1"/>
            <a:r>
              <a:rPr lang="zh-CN" altLang="en-US" sz="1600"/>
              <a:t>家教服务系统是一个连接家教老师与学生/家长的在线平台，采用前后端分离架构：</a:t>
            </a:r>
            <a:endParaRPr lang="zh-CN" altLang="en-US" sz="1600"/>
          </a:p>
          <a:p>
            <a:pPr eaLnBrk="1" hangingPunct="1"/>
            <a:r>
              <a:rPr lang="zh-CN" altLang="en-US" sz="1600"/>
              <a:t>后端：Flask框架提供RESTful API</a:t>
            </a:r>
            <a:endParaRPr lang="zh-CN" altLang="en-US" sz="1600"/>
          </a:p>
          <a:p>
            <a:pPr eaLnBrk="1" hangingPunct="1"/>
            <a:r>
              <a:rPr lang="zh-CN" altLang="en-US" sz="1600"/>
              <a:t>前端：Vue.js构建的单页应用</a:t>
            </a:r>
            <a:endParaRPr lang="zh-CN" altLang="en-US" sz="1600"/>
          </a:p>
          <a:p>
            <a:pPr eaLnBrk="1" hangingPunct="1"/>
            <a:r>
              <a:rPr lang="zh-CN" altLang="en-US" sz="1600"/>
              <a:t>数据库：支持SQLite和MySQL两种选择</a:t>
            </a:r>
            <a:endParaRPr lang="zh-CN" altLang="en-US" sz="1600"/>
          </a:p>
          <a:p>
            <a:pPr eaLnBrk="1" hangingPunct="1"/>
            <a:r>
              <a:rPr lang="zh-CN" altLang="en-US" sz="1600"/>
              <a:t>系统实现了家教服务全流程的数字化管理，从信息发布、需求匹配到教学评价的完整闭环。</a:t>
            </a:r>
            <a:endParaRPr lang="zh-CN" altLang="en-US" sz="1600"/>
          </a:p>
          <a:p>
            <a:pPr eaLnBrk="1" hangingPunct="1"/>
            <a:r>
              <a:rPr lang="zh-CN" altLang="en-US" sz="1600"/>
              <a:t>二、现实意义</a:t>
            </a:r>
            <a:endParaRPr lang="zh-CN" altLang="en-US" sz="1600"/>
          </a:p>
          <a:p>
            <a:pPr eaLnBrk="1" hangingPunct="1"/>
            <a:r>
              <a:rPr lang="zh-CN" altLang="en-US" sz="1600"/>
              <a:t>解决信息不对称问题：打破传统家教中介模式，让供需双方直接对接</a:t>
            </a:r>
            <a:endParaRPr lang="zh-CN" altLang="en-US" sz="1600"/>
          </a:p>
          <a:p>
            <a:pPr eaLnBrk="1" hangingPunct="1"/>
            <a:r>
              <a:rPr lang="zh-CN" altLang="en-US" sz="1600"/>
              <a:t>提高匹配效率：通过智能推荐算法优化师生匹配过程</a:t>
            </a:r>
            <a:endParaRPr lang="zh-CN" altLang="en-US" sz="1600"/>
          </a:p>
          <a:p>
            <a:pPr eaLnBrk="1" hangingPunct="1"/>
            <a:r>
              <a:rPr lang="zh-CN" altLang="en-US" sz="1600"/>
              <a:t>降低交易成本：数字化平台减少中间环节费用</a:t>
            </a:r>
            <a:endParaRPr lang="zh-CN" altLang="en-US" sz="1600"/>
          </a:p>
          <a:p>
            <a:pPr eaLnBrk="1" hangingPunct="1"/>
            <a:r>
              <a:rPr lang="zh-CN" altLang="en-US" sz="1600"/>
              <a:t>质量保障：评价系统帮助建立可信度体系</a:t>
            </a:r>
            <a:endParaRPr lang="zh-CN" altLang="en-US" sz="1600"/>
          </a:p>
          <a:p>
            <a:pPr eaLnBrk="1" hangingPunct="1"/>
            <a:r>
              <a:rPr lang="zh-CN" altLang="en-US" sz="1600"/>
              <a:t>教育资源优化配置：促进优质教育资源的跨区域流动</a:t>
            </a:r>
            <a:endParaRPr lang="zh-CN" altLang="en-US" sz="1600"/>
          </a:p>
          <a:p>
            <a:pPr eaLnBrk="1" hangingPunct="1"/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  <a:endParaRPr lang="zh-CN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226060" y="1412240"/>
          <a:ext cx="8691880" cy="5401945"/>
        </p:xfrm>
        <a:graphic>
          <a:graphicData uri="http://schemas.openxmlformats.org/drawingml/2006/table">
            <a:tbl>
              <a:tblPr/>
              <a:tblGrid>
                <a:gridCol w="2872105"/>
                <a:gridCol w="5819775"/>
              </a:tblGrid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用户注册登录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学生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/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老师我想要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注册登录平台以便于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查看家教信息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宋体"/>
                        </a:rPr>
                        <a:t> </a:t>
                      </a:r>
                      <a:endParaRPr lang="en-US" alt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110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家教信息发布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作为教师我想要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发布家教信息以便于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学生查看家教信息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宋体"/>
                        </a:rPr>
                        <a:t> </a:t>
                      </a:r>
                      <a:endParaRPr lang="en-US" alt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学生需求发布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学生我想要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发布学生需求以便于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寻找家教老师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宋体"/>
                        </a:rPr>
                        <a:t> </a:t>
                      </a:r>
                      <a:endParaRPr lang="en-US" alt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家教与学生互相推荐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学生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/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老师我想要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互相推荐以便于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获得更好体验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宋体"/>
                        </a:rPr>
                        <a:t> </a:t>
                      </a:r>
                      <a:endParaRPr lang="en-US" alt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110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宋体"/>
                        </a:rPr>
                        <a:t> </a:t>
                      </a:r>
                      <a:endParaRPr lang="en-US" alt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学生筛选老师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学生我想要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筛选家教信息以便于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选择家教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宋体"/>
                        </a:rPr>
                        <a:t> </a:t>
                      </a:r>
                      <a:endParaRPr lang="en-US" alt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老师筛选学生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老师我想要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筛选学生信息以便于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选择家教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宋体"/>
                        </a:rPr>
                        <a:t> </a:t>
                      </a:r>
                      <a:endParaRPr lang="en-US" alt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评价评分接口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学生我想要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给老师打分以便于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向其他人推荐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宋体"/>
                        </a:rPr>
                        <a:t> </a:t>
                      </a:r>
                      <a:endParaRPr lang="en-US" alt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评价接口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学生我想要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给老师评价以便于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向其他人推荐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宋体"/>
                        </a:rPr>
                        <a:t> </a:t>
                      </a:r>
                      <a:endParaRPr lang="en-US" alt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110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问答接口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学生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/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老师我想要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直接询问我的问题以便于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获得回复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宋体"/>
                        </a:rPr>
                        <a:t> </a:t>
                      </a:r>
                      <a:endParaRPr lang="en-US" alt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8800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日志与监控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管理员我想要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集成监控限流功能以便于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获取访问数据，防止过载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宋体"/>
                        </a:rPr>
                        <a:t> </a:t>
                      </a:r>
                      <a:endParaRPr lang="en-US" alt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添加安全头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管理员我想要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添加安全头以便于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防攻击更安全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宋体"/>
                        </a:rPr>
                        <a:t> </a:t>
                      </a:r>
                      <a:endParaRPr lang="en-US" alt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输入校验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管理员我想要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校验用户输入以便于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更安全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宋体"/>
                        </a:rPr>
                        <a:t> </a:t>
                      </a:r>
                      <a:endParaRPr lang="en-US" alt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485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容器化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管理员我想要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实现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docker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容器化部署以便于</a:t>
                      </a:r>
                      <a:r>
                        <a:rPr lang="en-US" altLang="zh-CN" sz="1200">
                          <a:latin typeface="Times New Roman" panose="02020503050405090304"/>
                          <a:ea typeface="Times New Roman" panose="02020503050405090304"/>
                        </a:rPr>
                        <a:t> </a:t>
                      </a:r>
                      <a:r>
                        <a:rPr lang="zh-CN" sz="1200">
                          <a:latin typeface="Times New Roman" panose="02020503050405090304"/>
                          <a:ea typeface="宋体"/>
                        </a:rPr>
                        <a:t>快速分布式部署</a:t>
                      </a: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  <a:p>
                      <a:pPr marL="6858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sz="1200">
                        <a:latin typeface="Times New Roman" panose="02020503050405090304"/>
                        <a:ea typeface="宋体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sz="1200"/>
              <a:t>性能需求</a:t>
            </a:r>
            <a:endParaRPr sz="1200"/>
          </a:p>
          <a:p>
            <a:pPr eaLnBrk="1" hangingPunct="1"/>
            <a:r>
              <a:rPr sz="1200"/>
              <a:t>1. 响应时间</a:t>
            </a:r>
            <a:endParaRPr sz="1200"/>
          </a:p>
          <a:p>
            <a:pPr eaLnBrk="1" hangingPunct="1"/>
            <a:r>
              <a:rPr sz="1200"/>
              <a:t>目标：页面加载时间&lt;2秒，API响应时间&lt;500ms</a:t>
            </a:r>
            <a:endParaRPr sz="1200"/>
          </a:p>
          <a:p>
            <a:pPr eaLnBrk="1" hangingPunct="1"/>
            <a:r>
              <a:rPr sz="1200"/>
              <a:t>原因：快速响应能提升用户体验，减少用户流失，特别是在移动设备上使用时尤为重要</a:t>
            </a:r>
            <a:endParaRPr sz="1200"/>
          </a:p>
          <a:p>
            <a:pPr eaLnBrk="1" hangingPunct="1"/>
            <a:r>
              <a:rPr sz="1200"/>
              <a:t>2. 并发处理</a:t>
            </a:r>
            <a:endParaRPr sz="1200"/>
          </a:p>
          <a:p>
            <a:pPr eaLnBrk="1" hangingPunct="1"/>
            <a:r>
              <a:rPr sz="1200"/>
              <a:t>目标：支持至少500并发用户</a:t>
            </a:r>
            <a:endParaRPr sz="1200"/>
          </a:p>
          <a:p>
            <a:pPr eaLnBrk="1" hangingPunct="1"/>
            <a:r>
              <a:rPr sz="1200"/>
              <a:t>原因：家教需求存在明显的时段性高峰(如寒暑假前、开学初)，系统需具备处理突发流量的能力</a:t>
            </a:r>
            <a:endParaRPr sz="1200"/>
          </a:p>
          <a:p>
            <a:pPr eaLnBrk="1" hangingPunct="1"/>
            <a:r>
              <a:rPr sz="1200"/>
              <a:t>安全性需求</a:t>
            </a:r>
            <a:endParaRPr sz="1200"/>
          </a:p>
          <a:p>
            <a:pPr eaLnBrk="1" hangingPunct="1"/>
            <a:r>
              <a:rPr sz="1200"/>
              <a:t>1. 数据安全</a:t>
            </a:r>
            <a:endParaRPr sz="1200"/>
          </a:p>
          <a:p>
            <a:pPr eaLnBrk="1" hangingPunct="1"/>
            <a:r>
              <a:rPr sz="1200"/>
              <a:t>目标：敏感数据(如支付信息)加密存储，符合PCI DSS标准</a:t>
            </a:r>
            <a:endParaRPr sz="1200"/>
          </a:p>
          <a:p>
            <a:pPr eaLnBrk="1" hangingPunct="1"/>
            <a:r>
              <a:rPr sz="1200"/>
              <a:t>原因：教育平台涉及未成年人和财务信息，安全要求高于一般应用</a:t>
            </a:r>
            <a:endParaRPr sz="1200"/>
          </a:p>
          <a:p>
            <a:pPr eaLnBrk="1" hangingPunct="1"/>
            <a:r>
              <a:rPr sz="1200"/>
              <a:t>2. 访问控制</a:t>
            </a:r>
            <a:endParaRPr sz="1200"/>
          </a:p>
          <a:p>
            <a:pPr eaLnBrk="1" hangingPunct="1"/>
            <a:r>
              <a:rPr sz="1200"/>
              <a:t>目标：实现RBAC(基于角色的访问控制)，防止越权访问</a:t>
            </a:r>
            <a:endParaRPr sz="1200"/>
          </a:p>
          <a:p>
            <a:pPr eaLnBrk="1" hangingPunct="1"/>
            <a:r>
              <a:rPr sz="1200"/>
              <a:t>原因：不同用户类型(学生/教师/管理员)需要严格隔离数据访问权限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系统的体系结构构思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268730"/>
            <a:ext cx="2912745" cy="53549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760" y="1340485"/>
            <a:ext cx="2939415" cy="5318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后端 Flask API 与前端 Vue.js 单页应用，提供用户注册/登录、家教信息发布、学生需求发布、信息查询、智能推荐、评价和问答功能。（可分多页论述）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后端	- Python 3.8+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- 内存≥2GB</a:t>
            </a:r>
            <a:r>
              <a:rPr lang="en-US" altLang="zh-CN" dirty="0"/>
              <a:t>  </a:t>
            </a:r>
            <a:r>
              <a:rPr lang="zh-CN" altLang="en-US" dirty="0"/>
              <a:t>支持WSGI服务器（如Gunicorn）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前端	- 现代浏览器（Chrome 90+/Edge 90+/Firefox 80+）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- Node.js 16+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数据库	- SQLite（开发测试）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- MySQL 8.0+（生产环境）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生产部署	- Docker容器化部署（推荐）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- Nginx反向代理+负载均衡</a:t>
            </a:r>
            <a:endParaRPr lang="zh-CN" altLang="en-US" dirty="0"/>
          </a:p>
        </p:txBody>
      </p:sp>
      <p:graphicFrame>
        <p:nvGraphicFramePr>
          <p:cNvPr id="6" name="Table 5"/>
          <p:cNvGraphicFramePr/>
          <p:nvPr/>
        </p:nvGraphicFramePr>
        <p:xfrm>
          <a:off x="4572000" y="1438783"/>
          <a:ext cx="0" cy="444119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marL="0" indent="0" algn="l"/>
                      <a:r>
                        <a:rPr lang="zh-CN" altLang="en-US" sz="200" b="0" i="0">
                          <a:solidFill>
                            <a:srgbClr val="F5F5F5"/>
                          </a:solidFill>
                          <a:latin typeface="quote-cjk-patch"/>
                          <a:ea typeface="quote-cjk-patch"/>
                        </a:rPr>
                        <a:t>环境</a:t>
                      </a:r>
                      <a:endParaRPr lang="zh-CN" altLang="en-US" sz="200" b="0" i="0">
                        <a:solidFill>
                          <a:srgbClr val="F5F5F5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58190" marT="58190" marB="5819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>
                      <a:solidFill>
                        <a:srgbClr val="8B8B8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57785" indent="0" algn="l"/>
                      <a:r>
                        <a:rPr lang="zh-CN" altLang="en-US" sz="200" b="0" i="0">
                          <a:solidFill>
                            <a:srgbClr val="F5F5F5"/>
                          </a:solidFill>
                          <a:latin typeface="quote-cjk-patch"/>
                          <a:ea typeface="quote-cjk-patch"/>
                        </a:rPr>
                        <a:t>要求</a:t>
                      </a:r>
                      <a:endParaRPr lang="zh-CN" altLang="en-US" sz="200" b="0" i="0">
                        <a:solidFill>
                          <a:srgbClr val="F5F5F5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58190" marR="58190" marT="58190" marB="5819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>
                      <a:solidFill>
                        <a:srgbClr val="8B8B8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9355">
                <a:tc>
                  <a:txBody>
                    <a:bodyPr/>
                    <a:p>
                      <a:pPr marL="0" indent="0"/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后端</a:t>
                      </a:r>
                      <a:endParaRPr lang="zh-CN" altLang="en-US" sz="200" b="0" i="0">
                        <a:solidFill>
                          <a:srgbClr val="F8FAFF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58190" marT="58190" marB="58190" anchor="ctr" anchorCtr="0">
                    <a:lnL>
                      <a:noFill/>
                    </a:lnL>
                    <a:lnR>
                      <a:noFill/>
                    </a:lnR>
                    <a:lnT w="3810" cap="flat" cmpd="sng">
                      <a:solidFill>
                        <a:srgbClr val="8B8B8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57785" indent="0"/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- Python 3.8+</a:t>
                      </a:r>
                      <a:b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内存</a:t>
                      </a:r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≥2GB</a:t>
                      </a:r>
                      <a:b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支持</a:t>
                      </a:r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WSGI</a:t>
                      </a:r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服务器（如</a:t>
                      </a:r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Gunicorn</a:t>
                      </a:r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）</a:t>
                      </a:r>
                      <a:endParaRPr lang="zh-CN" altLang="en-US" sz="200" b="0" i="0">
                        <a:solidFill>
                          <a:srgbClr val="F8FAFF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58190" marR="58190" marT="58190" marB="58190" anchor="ctr" anchorCtr="0">
                    <a:lnL>
                      <a:noFill/>
                    </a:lnL>
                    <a:lnR>
                      <a:noFill/>
                    </a:lnR>
                    <a:lnT w="3810" cap="flat" cmpd="sng">
                      <a:solidFill>
                        <a:srgbClr val="8B8B8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1450">
                <a:tc>
                  <a:txBody>
                    <a:bodyPr/>
                    <a:p>
                      <a:pPr marL="0" indent="0"/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前端</a:t>
                      </a:r>
                      <a:endParaRPr lang="zh-CN" altLang="en-US" sz="200" b="0" i="0">
                        <a:solidFill>
                          <a:srgbClr val="F8FAFF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58190" marT="58190" marB="58190" anchor="ctr" anchorCtr="0">
                    <a:lnL>
                      <a:noFill/>
                    </a:lnL>
                    <a:lnR>
                      <a:noFill/>
                    </a:lnR>
                    <a:lnT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57785" indent="0"/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现代浏览器（</a:t>
                      </a:r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Chrome 90+/Edge 90+/Firefox 80+</a:t>
                      </a:r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）</a:t>
                      </a:r>
                      <a:b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- Node.js 16+</a:t>
                      </a:r>
                      <a:endParaRPr lang="en-US" altLang="zh-CN" sz="200" b="0" i="0">
                        <a:solidFill>
                          <a:srgbClr val="F8FAFF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58190" marR="58190" marT="58190" marB="58190" anchor="ctr" anchorCtr="0">
                    <a:lnL>
                      <a:noFill/>
                    </a:lnL>
                    <a:lnR>
                      <a:noFill/>
                    </a:lnR>
                    <a:lnT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2010">
                <a:tc>
                  <a:txBody>
                    <a:bodyPr/>
                    <a:p>
                      <a:pPr marL="0" indent="0"/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数据库</a:t>
                      </a:r>
                      <a:endParaRPr lang="zh-CN" altLang="en-US" sz="200" b="0" i="0">
                        <a:solidFill>
                          <a:srgbClr val="F8FAFF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58190" marT="58190" marB="58190" anchor="ctr" anchorCtr="0">
                    <a:lnL>
                      <a:noFill/>
                    </a:lnL>
                    <a:lnR>
                      <a:noFill/>
                    </a:lnR>
                    <a:lnT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57785" indent="0"/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- SQLite</a:t>
                      </a:r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（开发测试）</a:t>
                      </a:r>
                      <a:b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- MySQL 8.0+</a:t>
                      </a:r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（生产环境）</a:t>
                      </a:r>
                      <a:endParaRPr lang="zh-CN" altLang="en-US" sz="200" b="0" i="0">
                        <a:solidFill>
                          <a:srgbClr val="F8FAFF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58190" marR="58190" marT="58190" marB="58190" anchor="ctr" anchorCtr="0">
                    <a:lnL>
                      <a:noFill/>
                    </a:lnL>
                    <a:lnR>
                      <a:noFill/>
                    </a:lnR>
                    <a:lnT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8375">
                <a:tc>
                  <a:txBody>
                    <a:bodyPr/>
                    <a:p>
                      <a:pPr marL="0" indent="0"/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生产部署</a:t>
                      </a:r>
                      <a:endParaRPr lang="zh-CN" altLang="en-US" sz="200" b="0" i="0">
                        <a:solidFill>
                          <a:srgbClr val="F8FAFF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58190" marT="58190" marB="58190" anchor="ctr" anchorCtr="0">
                    <a:lnL>
                      <a:noFill/>
                    </a:lnL>
                    <a:lnR>
                      <a:noFill/>
                    </a:lnR>
                    <a:lnT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57785" indent="0"/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- Docker</a:t>
                      </a:r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容器化部署（推荐）</a:t>
                      </a:r>
                      <a:b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- Nginx</a:t>
                      </a:r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反向代理</a:t>
                      </a:r>
                      <a:r>
                        <a:rPr lang="en-US" altLang="zh-CN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+</a:t>
                      </a:r>
                      <a:r>
                        <a:rPr lang="zh-CN" altLang="en-US" sz="200" b="0" i="0">
                          <a:solidFill>
                            <a:srgbClr val="F8FAFF"/>
                          </a:solidFill>
                          <a:latin typeface="quote-cjk-patch"/>
                          <a:ea typeface="quote-cjk-patch"/>
                        </a:rPr>
                        <a:t>负载均衡</a:t>
                      </a:r>
                      <a:endParaRPr lang="zh-CN" altLang="en-US" sz="200" b="0" i="0">
                        <a:solidFill>
                          <a:srgbClr val="F8FAFF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58190" marR="58190" marT="58190" marB="58190" anchor="ctr" anchorCtr="0">
                    <a:lnL>
                      <a:noFill/>
                    </a:lnL>
                    <a:lnR>
                      <a:noFill/>
                    </a:lnR>
                    <a:lnT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李博文：后端</a:t>
            </a:r>
            <a:r>
              <a:rPr lang="en-US" altLang="zh-CN"/>
              <a:t> API </a:t>
            </a:r>
            <a:r>
              <a:rPr lang="zh-CN" altLang="en-US"/>
              <a:t>编写及系统设计</a:t>
            </a:r>
            <a:endParaRPr lang="zh-CN" altLang="en-US"/>
          </a:p>
          <a:p>
            <a:pPr eaLnBrk="1" hangingPunct="1"/>
            <a:r>
              <a:rPr lang="zh-CN" altLang="en-US"/>
              <a:t>张哲恺：前端页面编写及接口设计</a:t>
            </a:r>
            <a:endParaRPr lang="zh-CN" altLang="en-US"/>
          </a:p>
          <a:p>
            <a:pPr eaLnBrk="1" hangingPunct="1"/>
            <a:r>
              <a:rPr lang="zh-CN" altLang="en-US"/>
              <a:t>魏圣卓：数据库处理及架构设计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dirty="0"/>
              <a:t>第一次迭代：</a:t>
            </a:r>
            <a:endParaRPr lang="zh-CN" dirty="0"/>
          </a:p>
          <a:p>
            <a:pPr eaLnBrk="1" hangingPunct="1"/>
            <a:r>
              <a:rPr lang="zh-CN" dirty="0"/>
              <a:t>第 11 周 ~ 第 14 周（开发）</a:t>
            </a:r>
            <a:endParaRPr lang="zh-CN" dirty="0"/>
          </a:p>
          <a:p>
            <a:pPr eaLnBrk="1" hangingPunct="1"/>
            <a:r>
              <a:rPr lang="zh-CN" dirty="0"/>
              <a:t>第 15 周 ~ 第 17 周（优化）</a:t>
            </a:r>
            <a:endParaRPr lang="zh-CN" dirty="0"/>
          </a:p>
          <a:p>
            <a:pPr eaLnBrk="1" hangingPunct="1"/>
            <a:r>
              <a:rPr lang="zh-CN" dirty="0"/>
              <a:t>第二次迭代：</a:t>
            </a:r>
            <a:endParaRPr lang="zh-CN" dirty="0"/>
          </a:p>
          <a:p>
            <a:pPr eaLnBrk="1" hangingPunct="1"/>
            <a:r>
              <a:rPr lang="zh-CN" dirty="0"/>
              <a:t>第 15 周 ~ 第 17 周（开发与上线）</a:t>
            </a:r>
            <a:endParaRPr 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2538</Words>
  <Application>WPS 文字</Application>
  <PresentationFormat>全屏显示(4:3)</PresentationFormat>
  <Paragraphs>274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44" baseType="lpstr">
      <vt:lpstr>Arial</vt:lpstr>
      <vt:lpstr>宋体</vt:lpstr>
      <vt:lpstr>Wingdings</vt:lpstr>
      <vt:lpstr>汉仪书宋二KW</vt:lpstr>
      <vt:lpstr>楷体</vt:lpstr>
      <vt:lpstr>汉仪楷体KW</vt:lpstr>
      <vt:lpstr>Calibri</vt:lpstr>
      <vt:lpstr>楷体_GB2312</vt:lpstr>
      <vt:lpstr>Helvetica Neue</vt:lpstr>
      <vt:lpstr>Times New Roman</vt:lpstr>
      <vt:lpstr>Times New Roman</vt:lpstr>
      <vt:lpstr>宋体</vt:lpstr>
      <vt:lpstr>quote-cjk-patch</vt:lpstr>
      <vt:lpstr>Thonburi</vt:lpstr>
      <vt:lpstr>汉仪楷体简</vt:lpstr>
      <vt:lpstr>微软雅黑</vt:lpstr>
      <vt:lpstr>汉仪旗黑</vt:lpstr>
      <vt:lpstr>宋体</vt:lpstr>
      <vt:lpstr>Arial Unicode MS</vt:lpstr>
      <vt:lpstr>Wingdings</vt:lpstr>
      <vt:lpstr>quote-cjk-patch</vt:lpstr>
      <vt:lpstr>楷体</vt:lpstr>
      <vt:lpstr>楷体_GB2312</vt:lpstr>
      <vt:lpstr>苹方-简</vt:lpstr>
      <vt:lpstr>Apple Color Emoji</vt:lpstr>
      <vt:lpstr>1_CITRUS</vt:lpstr>
      <vt:lpstr>2_CITRUS</vt:lpstr>
      <vt:lpstr>哈工大计算学部2025年春季学期 《软件工程》Project 第1轮 检查汇报</vt:lpstr>
      <vt:lpstr>选题与分组</vt:lpstr>
      <vt:lpstr>对题目的理解</vt:lpstr>
      <vt:lpstr>功能清单</vt:lpstr>
      <vt:lpstr>非功能需求</vt:lpstr>
      <vt:lpstr>系统的体系结构构思</vt:lpstr>
      <vt:lpstr>系统开发技术</vt:lpstr>
      <vt:lpstr>团队分工</vt:lpstr>
      <vt:lpstr>开发进度计划</vt:lpstr>
      <vt:lpstr>可行性分析</vt:lpstr>
      <vt:lpstr>第1轮成果</vt:lpstr>
      <vt:lpstr>第1轮成果</vt:lpstr>
      <vt:lpstr>第1轮成果</vt:lpstr>
      <vt:lpstr>第1轮成果</vt:lpstr>
      <vt:lpstr>小结	</vt:lpstr>
      <vt:lpstr>检查材料提交	</vt:lpstr>
      <vt:lpstr>结束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MangguoD</cp:lastModifiedBy>
  <cp:revision>444</cp:revision>
  <dcterms:created xsi:type="dcterms:W3CDTF">2025-06-01T10:28:28Z</dcterms:created>
  <dcterms:modified xsi:type="dcterms:W3CDTF">2025-06-01T10:28:28Z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B2418288248AE02F81E45B66F0153367_42</vt:lpwstr>
  </property>
  <property fmtid="{D5CDD505-2E9C-101B-9397-08002B2CF9AE}" pid="3" name="KSOProductBuildVer">
    <vt:lpwstr>2052-7.2.2.8955</vt:lpwstr>
  </property>
</Properties>
</file>