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97" r:id="rId4"/>
    <p:sldId id="298" r:id="rId5"/>
    <p:sldId id="299" r:id="rId6"/>
    <p:sldId id="300" r:id="rId7"/>
    <p:sldId id="301" r:id="rId8"/>
    <p:sldId id="303" r:id="rId9"/>
    <p:sldId id="304" r:id="rId10"/>
    <p:sldId id="305" r:id="rId11"/>
    <p:sldId id="302" r:id="rId12"/>
    <p:sldId id="315" r:id="rId13"/>
    <p:sldId id="320" r:id="rId14"/>
    <p:sldId id="321" r:id="rId15"/>
    <p:sldId id="311" r:id="rId16"/>
    <p:sldId id="325" r:id="rId17"/>
    <p:sldId id="326" r:id="rId18"/>
    <p:sldId id="312" r:id="rId19"/>
    <p:sldId id="316" r:id="rId20"/>
    <p:sldId id="310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 autoAdjust="0"/>
    <p:restoredTop sz="94684" autoAdjust="0"/>
  </p:normalViewPr>
  <p:slideViewPr>
    <p:cSldViewPr showGuides="1">
      <p:cViewPr varScale="1">
        <p:scale>
          <a:sx n="109" d="100"/>
          <a:sy n="109" d="100"/>
        </p:scale>
        <p:origin x="1938" y="108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7285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>
                <a:sym typeface="+mn-ea"/>
              </a:rPr>
              <a:t>李博文</a:t>
            </a:r>
            <a:r>
              <a:rPr lang="zh-CN" altLang="en-US">
                <a:sym typeface="+mn-ea"/>
              </a:rPr>
              <a:t>、</a:t>
            </a:r>
            <a:r>
              <a:rPr lang="zh-CN" altLang="zh-CN">
                <a:sym typeface="+mn-ea"/>
              </a:rPr>
              <a:t>张哲恺</a:t>
            </a:r>
            <a:r>
              <a:rPr lang="zh-CN" altLang="en-US">
                <a:sym typeface="+mn-ea"/>
              </a:rPr>
              <a:t>、</a:t>
            </a:r>
            <a:r>
              <a:rPr lang="zh-CN" altLang="zh-CN">
                <a:sym typeface="+mn-ea"/>
              </a:rPr>
              <a:t>魏圣卓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</a:t>
            </a:r>
            <a:r>
              <a:rPr lang="en-US" altLang="zh-CN" dirty="0"/>
              <a:t>Lab4</a:t>
            </a:r>
            <a:r>
              <a:rPr lang="zh-CN" altLang="en-US" dirty="0"/>
              <a:t>，绘制分析类图和领域类图、时序图等内容。注：可将</a:t>
            </a:r>
            <a:r>
              <a:rPr lang="en-US" altLang="zh-CN" dirty="0"/>
              <a:t>Lab4</a:t>
            </a:r>
            <a:r>
              <a:rPr lang="zh-CN" altLang="en-US" dirty="0"/>
              <a:t>中的成果放入，需要时可补充新的模型。</a:t>
            </a:r>
            <a:endParaRPr lang="zh-CN" altLang="zh-CN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827405" y="2204720"/>
          <a:ext cx="5379720" cy="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2674620"/>
              </a:tblGrid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类名（中文）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类名（英文）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类的作用概述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登录界面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LoginUI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提供用户登录功能，输入账号密码并提交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RegisterUI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学生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和教员注册入口，填写必要信息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教员展示界面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TeacherInfoUI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展示教员信息，供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筛选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和评价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RequestFormUI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普通用户填写并提交家教需求请求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家教信息发布界面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TutorUI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教员填写并发布家教信息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教员搜索界面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SearchUI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提供学员输入科目查找家教功能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问答界面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QaUI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提供用户问答功能，回答使用的问题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推荐界面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RecommendUI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根据科目推荐教员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827088" y="3789045"/>
          <a:ext cx="5386705" cy="0"/>
        </p:xfrm>
        <a:graphic>
          <a:graphicData uri="http://schemas.openxmlformats.org/drawingml/2006/table">
            <a:tbl>
              <a:tblPr/>
              <a:tblGrid>
                <a:gridCol w="1352550"/>
                <a:gridCol w="1359535"/>
                <a:gridCol w="2674620"/>
              </a:tblGrid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类名（中文）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类名（英文）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类的作用概述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UserController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学员的注册登录、家教信息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TeacherController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管理教员信息注册、展示、修改等行为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RecommendController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根据科目匹配结果返回推荐教员列表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问答控制器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QaController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根据问题回答用户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评价控制器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EvaluateController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管理学员对教员的评价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搜索控制器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SearchController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根据科目搜索返回教员列表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34390" y="5301615"/>
          <a:ext cx="5379720" cy="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2674620"/>
              </a:tblGrid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类名（中文）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类名（英文）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类的作用概述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User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实体，包含账号、密码等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Teacher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教员实体，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包含帐号、密码等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家教请求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Request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用户发出的家教请求，包含科目、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地点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、状态等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家教信息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Tutor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教员发布的家教信息，包含科目地点、评价、联系方式等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Times New Roman" panose="02020603050405020304"/>
                        </a:rPr>
                        <a:t>Evaluate</a:t>
                      </a:r>
                      <a:endParaRPr lang="en-US" altLang="zh-CN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学员对教员的评价</a:t>
                      </a:r>
                      <a:endParaRPr lang="zh-CN" sz="11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</a:t>
            </a:r>
            <a:r>
              <a:rPr lang="en-US" altLang="zh-CN" dirty="0"/>
              <a:t>Lab4</a:t>
            </a:r>
            <a:r>
              <a:rPr lang="zh-CN" altLang="en-US" dirty="0"/>
              <a:t>，绘制分析类图和领域类图、时序图等内容。注：可将</a:t>
            </a:r>
            <a:r>
              <a:rPr lang="en-US" altLang="zh-CN" dirty="0"/>
              <a:t>Lab4</a:t>
            </a:r>
            <a:r>
              <a:rPr lang="zh-CN" altLang="en-US" dirty="0"/>
              <a:t>中的成果放入，需要时可补充新的模型。</a:t>
            </a:r>
            <a:endParaRPr lang="zh-CN" altLang="zh-CN" dirty="0"/>
          </a:p>
        </p:txBody>
      </p:sp>
      <p:pic>
        <p:nvPicPr>
          <p:cNvPr id="-21474825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204720"/>
            <a:ext cx="4486275" cy="4846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</a:t>
            </a:r>
            <a:r>
              <a:rPr lang="en-US" altLang="zh-CN" dirty="0"/>
              <a:t>Lab4</a:t>
            </a:r>
            <a:r>
              <a:rPr lang="zh-CN" altLang="en-US" dirty="0"/>
              <a:t>，绘制分析类图和领域类图、时序图等内容。注：可将</a:t>
            </a:r>
            <a:r>
              <a:rPr lang="en-US" altLang="zh-CN" dirty="0"/>
              <a:t>Lab4</a:t>
            </a:r>
            <a:r>
              <a:rPr lang="zh-CN" altLang="en-US" dirty="0"/>
              <a:t>中的成果放入，需要时可补充新的模型。</a:t>
            </a:r>
            <a:endParaRPr lang="zh-CN" altLang="zh-CN" dirty="0"/>
          </a:p>
        </p:txBody>
      </p:sp>
      <p:pic>
        <p:nvPicPr>
          <p:cNvPr id="-2147482532" name="图片 -214748253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2205355"/>
            <a:ext cx="7454265" cy="4622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  <a:endParaRPr lang="zh-CN" altLang="zh-CN" dirty="0"/>
          </a:p>
        </p:txBody>
      </p:sp>
      <p:pic>
        <p:nvPicPr>
          <p:cNvPr id="3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77110"/>
            <a:ext cx="6322060" cy="4205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  <a:endParaRPr lang="zh-CN" altLang="zh-CN" dirty="0"/>
          </a:p>
        </p:txBody>
      </p:sp>
      <p:pic>
        <p:nvPicPr>
          <p:cNvPr id="2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917065"/>
            <a:ext cx="8692515" cy="4725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  <a:endParaRPr lang="zh-CN" altLang="zh-CN" dirty="0"/>
          </a:p>
        </p:txBody>
      </p:sp>
      <p:pic>
        <p:nvPicPr>
          <p:cNvPr id="2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204720"/>
            <a:ext cx="5946775" cy="4728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两轮</a:t>
            </a:r>
            <a:r>
              <a:rPr lang="en-US" altLang="zh-CN" dirty="0"/>
              <a:t>Project</a:t>
            </a:r>
            <a:r>
              <a:rPr lang="zh-CN" altLang="en-US" dirty="0"/>
              <a:t>对比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分析所学</a:t>
            </a:r>
            <a:r>
              <a:rPr lang="en-US" altLang="zh-CN" noProof="1"/>
              <a:t>OO</a:t>
            </a:r>
            <a:r>
              <a:rPr lang="zh-CN" altLang="en-US" noProof="1"/>
              <a:t>分析与设计知识，在第</a:t>
            </a:r>
            <a:r>
              <a:rPr lang="en-US" altLang="zh-CN" noProof="1"/>
              <a:t>2</a:t>
            </a:r>
            <a:r>
              <a:rPr lang="zh-CN" altLang="en-US" noProof="1"/>
              <a:t>轮中对第</a:t>
            </a:r>
            <a:r>
              <a:rPr lang="en-US" altLang="zh-CN" noProof="1"/>
              <a:t>1</a:t>
            </a:r>
            <a:r>
              <a:rPr lang="zh-CN" altLang="en-US" noProof="1"/>
              <a:t>轮内容的改进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>
                <a:sym typeface="+mn-ea"/>
              </a:rPr>
              <a:t>改进前端表现和前后端契合度，修复</a:t>
            </a:r>
            <a:r>
              <a:rPr lang="en-US" altLang="zh-CN">
                <a:sym typeface="+mn-ea"/>
              </a:rPr>
              <a:t> bug</a:t>
            </a:r>
            <a:endParaRPr lang="zh-CN" altLang="en-US">
              <a:sym typeface="+mn-ea"/>
            </a:endParaRPr>
          </a:p>
          <a:p>
            <a:pPr indent="-228600" eaLnBrk="1" hangingPunct="1">
              <a:defRPr/>
            </a:pPr>
            <a:r>
              <a:rPr lang="zh-CN" altLang="en-US">
                <a:sym typeface="+mn-ea"/>
              </a:rPr>
              <a:t>进行一定程度上的压力测试，保证数据并行时不出错</a:t>
            </a:r>
            <a:endParaRPr lang="zh-CN" altLang="en-US">
              <a:sym typeface="+mn-ea"/>
            </a:endParaRPr>
          </a:p>
          <a:p>
            <a:pPr indent="-228600" eaLnBrk="1" hangingPunct="1">
              <a:defRPr/>
            </a:pPr>
            <a:r>
              <a:rPr lang="zh-CN" altLang="en-US">
                <a:sym typeface="+mn-ea"/>
              </a:rPr>
              <a:t>完善了用户进行评价功能时的操作逻辑，更符合常理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，收获和感受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对课程的建议和意见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面向对象方法通过类、继承、封装等机制更贴近现实世界建模，适合处理复杂业务系统，具有更强的可扩展性与复用性；而结构化方法侧重算法和数据分离，适合逻辑紧凑的底层开发。面向对象更适合现代软件工程，但学习曲线略高、早期设计要求更高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虽然</a:t>
            </a:r>
            <a:r>
              <a:rPr lang="en-US" altLang="zh-CN" noProof="1"/>
              <a:t>“</a:t>
            </a:r>
            <a:r>
              <a:rPr lang="zh-CN" altLang="en-US" noProof="1"/>
              <a:t>边写代码边思考</a:t>
            </a:r>
            <a:r>
              <a:rPr lang="en-US" altLang="zh-CN" noProof="1"/>
              <a:t>”</a:t>
            </a:r>
            <a:r>
              <a:rPr lang="zh-CN" altLang="en-US" noProof="1"/>
              <a:t>在小型、个人项目中或许可行，但对于中大型项目或团队开发来说，建模是非常必要的。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2" name="Group 5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630" y="1412875"/>
          <a:ext cx="8234680" cy="5443220"/>
        </p:xfrm>
        <a:graphic>
          <a:graphicData uri="http://schemas.openxmlformats.org/drawingml/2006/table">
            <a:tbl>
              <a:tblPr/>
              <a:tblGrid>
                <a:gridCol w="1689100"/>
                <a:gridCol w="1662430"/>
                <a:gridCol w="2951480"/>
                <a:gridCol w="1931670"/>
              </a:tblGrid>
              <a:tr h="56959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家教服务系统 (Tutoring Service System)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6959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2203202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3434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50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李博文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2022111189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3300276857@qq.com</a:t>
                      </a:r>
                      <a:endParaRPr kumimoji="0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50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张哲恺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ln>
                            <a:noFill/>
                          </a:ln>
                          <a:effectLst/>
                          <a:sym typeface="+mn-ea"/>
                        </a:rPr>
                        <a:t>2022113564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zzigo@foxmail.com</a:t>
                      </a:r>
                      <a:endParaRPr kumimoji="0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50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sym typeface="+mn-ea"/>
                        </a:rPr>
                        <a:t>魏圣卓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>
                          <a:ln>
                            <a:noFill/>
                          </a:ln>
                          <a:effectLst/>
                          <a:sym typeface="+mn-ea"/>
                        </a:rPr>
                        <a:t>2022112266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Cherrling2021@outlook.com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5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https://github.com/MangguoD/Software-Engineering-Labs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6959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 dirty="0"/>
              <a:t>可用图或文字简要介绍所选系统的基本背景、现实意义、用户类型及需求等。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一、系统基本背景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家教服务系统是一个连接家教老师与学生</a:t>
            </a:r>
            <a:r>
              <a:rPr lang="en-US" altLang="zh-CN" sz="1600" dirty="0"/>
              <a:t>/</a:t>
            </a:r>
            <a:r>
              <a:rPr lang="zh-CN" altLang="en-US" sz="1600" dirty="0"/>
              <a:t>家长的在线平台，采用前后端分离架构：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后端：</a:t>
            </a:r>
            <a:r>
              <a:rPr lang="en-US" altLang="zh-CN" sz="1600" dirty="0"/>
              <a:t>Flask</a:t>
            </a:r>
            <a:r>
              <a:rPr lang="zh-CN" altLang="en-US" sz="1600" dirty="0"/>
              <a:t>框架提供</a:t>
            </a:r>
            <a:r>
              <a:rPr lang="en-US" altLang="zh-CN" sz="1600" dirty="0"/>
              <a:t>RESTful API</a:t>
            </a:r>
            <a:endParaRPr lang="en-US" altLang="zh-CN" sz="1600" dirty="0"/>
          </a:p>
          <a:p>
            <a:pPr eaLnBrk="1" hangingPunct="1"/>
            <a:r>
              <a:rPr lang="zh-CN" altLang="en-US" sz="1600" dirty="0"/>
              <a:t>前端：</a:t>
            </a:r>
            <a:r>
              <a:rPr lang="en-US" altLang="zh-CN" sz="1600" dirty="0"/>
              <a:t>Vue.js</a:t>
            </a:r>
            <a:r>
              <a:rPr lang="zh-CN" altLang="en-US" sz="1600" dirty="0"/>
              <a:t>构建的单页应用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数据库：支持</a:t>
            </a:r>
            <a:r>
              <a:rPr lang="en-US" altLang="zh-CN" sz="1600" dirty="0"/>
              <a:t>SQLite</a:t>
            </a:r>
            <a:r>
              <a:rPr lang="zh-CN" altLang="en-US" sz="1600" dirty="0"/>
              <a:t>和</a:t>
            </a:r>
            <a:r>
              <a:rPr lang="en-US" altLang="zh-CN" sz="1600" dirty="0"/>
              <a:t>MySQL</a:t>
            </a:r>
            <a:r>
              <a:rPr lang="zh-CN" altLang="en-US" sz="1600" dirty="0"/>
              <a:t>两种选择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系统实现了家教服务全流程的数字化管理，从信息发布、需求匹配到教学评价的完整闭环。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二、现实意义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解决信息不对称问题：打破传统家教中介模式，让供需双方直接对接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提高匹配效率：通过智能推荐算法优化师生匹配过程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降低交易成本：数字化平台减少中间环节费用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质量保障：评价系统帮助建立可信度体系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教育资源优化配置：促进优质教育资源的跨区域流动</a:t>
            </a:r>
            <a:endParaRPr lang="zh-CN" altLang="en-US" sz="1600" dirty="0"/>
          </a:p>
          <a:p>
            <a:pPr eaLnBrk="1" hangingPunct="1"/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26060" y="1412240"/>
          <a:ext cx="8691880" cy="5401945"/>
        </p:xfrm>
        <a:graphic>
          <a:graphicData uri="http://schemas.openxmlformats.org/drawingml/2006/table">
            <a:tbl>
              <a:tblPr/>
              <a:tblGrid>
                <a:gridCol w="2872105"/>
                <a:gridCol w="5819775"/>
              </a:tblGrid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用户注册登录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/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注册登录平台以便于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查看家教信息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家教信息发布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作为教师我想要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发布家教信息以便于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学生查看家教信息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学生需求发布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发布学生需求以便于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寻找家教老师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家教与学生互相推荐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/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互相推荐以便于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获得更好体验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学生筛选老师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筛选家教信息以便于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选择家教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老师筛选学生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筛选学生信息以便于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选择家教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评价评分接口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给老师打分以便于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向其他人推荐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评价接口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给老师评价以便于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向其他人推荐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11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问答接口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学生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/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老师我想要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直接询问我的问题以便于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获得回复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8800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日志与监控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集成监控限流功能以便于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获取访问数据，防止过载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添加安全头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添加安全头以便于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防攻击更安全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274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输入校验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校验用户输入以便于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更安全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4855"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容器化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12827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作为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管理员我想要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实现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docker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容器化部署以便于</a:t>
                      </a:r>
                      <a:r>
                        <a:rPr lang="en-US" altLang="zh-CN" sz="12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r>
                        <a:rPr lang="zh-CN" sz="1200">
                          <a:latin typeface="Times New Roman" panose="02020603050405020304"/>
                          <a:ea typeface="宋体" panose="02010600030101010101" pitchFamily="2" charset="-122"/>
                        </a:rPr>
                        <a:t>快速分布式部署</a:t>
                      </a: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6858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200"/>
              <a:t>简要阐述本系统拟达到的各方面</a:t>
            </a:r>
            <a:r>
              <a:rPr lang="en-US" altLang="zh-CN" sz="1200"/>
              <a:t>NFR</a:t>
            </a:r>
            <a:r>
              <a:rPr lang="zh-CN" altLang="en-US" sz="1200"/>
              <a:t>，并介绍为何。</a:t>
            </a:r>
            <a:endParaRPr lang="zh-CN" altLang="en-US" sz="1200"/>
          </a:p>
          <a:p>
            <a:pPr eaLnBrk="1" hangingPunct="1"/>
            <a:r>
              <a:rPr sz="1200">
                <a:sym typeface="+mn-ea"/>
              </a:rPr>
              <a:t>1. 响应时间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目标：页面加载时间&lt;2秒，API响应时间&lt;500ms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原因：快速响应能提升用户体验，减少用户流失，特别是在移动设备上使用时尤为重要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2. 并发处理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目标：支持至少500并发用户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原因：家教需求存在明显的时段性高峰(如寒暑假前、开学初)，系统需具备处理突发流量的能力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安全性需求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1. 数据安全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目标：敏感数据(如支付信息)加密存储，符合PCI DSS标准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原因：教育平台涉及未成年人和财务信息，安全要求高于一般应用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2. 访问控制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目标：实现RBAC(基于角色的访问控制)，防止越权访问</a:t>
            </a:r>
            <a:endParaRPr sz="1200"/>
          </a:p>
          <a:p>
            <a:pPr eaLnBrk="1" hangingPunct="1"/>
            <a:r>
              <a:rPr sz="1200">
                <a:sym typeface="+mn-ea"/>
              </a:rPr>
              <a:t>原因：不同用户类型(学生/教师/管理员)需要严格隔离数据访问权限</a:t>
            </a:r>
            <a:endParaRPr sz="1200"/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1200"/>
              <a:t>通过两次迭代，我们的项目完成了上面的</a:t>
            </a:r>
            <a:r>
              <a:rPr lang="en-US" altLang="zh-CN" sz="1200"/>
              <a:t> NFR </a:t>
            </a:r>
            <a:r>
              <a:rPr lang="zh-CN" altLang="en-US" sz="1200"/>
              <a:t>预计要求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python vue.js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 11, Arch Linux 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miniconda python=3.13 node.js 21</a:t>
            </a:r>
            <a:endParaRPr lang="en-US" altLang="zh-CN" dirty="0"/>
          </a:p>
          <a:p>
            <a:pPr eaLnBrk="1" hangingPunct="1"/>
            <a:r>
              <a:rPr lang="zh-CN" altLang="en-US" dirty="0"/>
              <a:t>主要技术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flask </a:t>
            </a:r>
            <a:r>
              <a:rPr lang="zh-CN" altLang="en-US" dirty="0"/>
              <a:t>后端</a:t>
            </a:r>
            <a:r>
              <a:rPr lang="en-US" altLang="zh-CN" dirty="0"/>
              <a:t> +  vue </a:t>
            </a:r>
            <a:r>
              <a:rPr lang="zh-CN" altLang="en-US" dirty="0"/>
              <a:t>前端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ym typeface="+mn-ea"/>
              </a:rPr>
              <a:t>数据库	- SQLite（开发测试）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ym typeface="+mn-ea"/>
              </a:rPr>
              <a:t>- MySQL 8.0+（生产环境）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ym typeface="+mn-ea"/>
              </a:rPr>
              <a:t>生产部署	- Docker容器化部署（推荐）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ym typeface="+mn-ea"/>
              </a:rPr>
              <a:t>- Nginx反向代理+负载均衡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魏圣卓：</a:t>
            </a:r>
            <a:r>
              <a:rPr lang="en-US" altLang="zh-CN"/>
              <a:t> </a:t>
            </a:r>
            <a:r>
              <a:rPr lang="zh-CN" altLang="en-US"/>
              <a:t>主要负责系统整体架构设计，数据库结构设计，前后端技术栈的</a:t>
            </a:r>
            <a:r>
              <a:rPr lang="zh-CN" altLang="en-US"/>
              <a:t>选择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张哲恺：</a:t>
            </a:r>
            <a:r>
              <a:rPr lang="en-US" altLang="zh-CN"/>
              <a:t> </a:t>
            </a:r>
            <a:r>
              <a:rPr lang="zh-CN" altLang="en-US"/>
              <a:t>主要负责前端页面的编写，通过</a:t>
            </a:r>
            <a:r>
              <a:rPr lang="en-US" altLang="zh-CN"/>
              <a:t> vue </a:t>
            </a:r>
            <a:r>
              <a:rPr lang="zh-CN" altLang="en-US"/>
              <a:t>框架实现了较好的单页面应用的前端实现，较好对接后端</a:t>
            </a:r>
            <a:r>
              <a:rPr lang="en-US" altLang="zh-CN"/>
              <a:t> api </a:t>
            </a:r>
            <a:r>
              <a:rPr lang="zh-CN" altLang="en-US"/>
              <a:t>接口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李博文：</a:t>
            </a:r>
            <a:r>
              <a:rPr lang="en-US" altLang="zh-CN"/>
              <a:t> </a:t>
            </a:r>
            <a:r>
              <a:rPr lang="zh-CN" altLang="en-US"/>
              <a:t>主要负责后端接口的编写，通过</a:t>
            </a:r>
            <a:r>
              <a:rPr lang="en-US" altLang="zh-CN"/>
              <a:t> flask </a:t>
            </a:r>
            <a:r>
              <a:rPr lang="zh-CN" altLang="en-US"/>
              <a:t>框架实现了与数据库和前端框架的</a:t>
            </a:r>
            <a:r>
              <a:rPr lang="zh-CN" altLang="en-US"/>
              <a:t>较好对接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dirty="0">
                <a:sym typeface="+mn-ea"/>
              </a:rPr>
              <a:t>第一次迭代：</a:t>
            </a:r>
            <a:endParaRPr lang="zh-CN" dirty="0"/>
          </a:p>
          <a:p>
            <a:pPr eaLnBrk="1" hangingPunct="1"/>
            <a:r>
              <a:rPr lang="zh-CN" dirty="0">
                <a:sym typeface="+mn-ea"/>
              </a:rPr>
              <a:t>第 11 周 ~ 第 14 周（开发）</a:t>
            </a:r>
            <a:endParaRPr lang="zh-CN" dirty="0"/>
          </a:p>
          <a:p>
            <a:pPr eaLnBrk="1" hangingPunct="1"/>
            <a:r>
              <a:rPr lang="zh-CN" dirty="0">
                <a:sym typeface="+mn-ea"/>
              </a:rPr>
              <a:t>第 15 周 ~ 第 17 周（优化）</a:t>
            </a:r>
            <a:endParaRPr lang="zh-CN" dirty="0"/>
          </a:p>
          <a:p>
            <a:pPr eaLnBrk="1" hangingPunct="1"/>
            <a:r>
              <a:rPr lang="zh-CN" dirty="0">
                <a:sym typeface="+mn-ea"/>
              </a:rPr>
              <a:t>第二次迭代：</a:t>
            </a:r>
            <a:endParaRPr lang="zh-CN" dirty="0"/>
          </a:p>
          <a:p>
            <a:pPr eaLnBrk="1" hangingPunct="1"/>
            <a:r>
              <a:rPr lang="zh-CN" dirty="0">
                <a:sym typeface="+mn-ea"/>
              </a:rPr>
              <a:t>第 15 周 ~ 第 17 周（开发与上线）</a:t>
            </a:r>
            <a:endParaRPr lang="zh-CN" dirty="0">
              <a:sym typeface="+mn-ea"/>
            </a:endParaRPr>
          </a:p>
          <a:p>
            <a:pPr eaLnBrk="1" hangingPunct="1"/>
            <a:endParaRPr lang="zh-CN" dirty="0">
              <a:sym typeface="+mn-ea"/>
            </a:endParaRPr>
          </a:p>
          <a:p>
            <a:pPr eaLnBrk="1" hangingPunct="1"/>
            <a:r>
              <a:rPr lang="zh-CN" dirty="0">
                <a:sym typeface="+mn-ea"/>
              </a:rPr>
              <a:t>经过两次迭代，我们的项目</a:t>
            </a:r>
            <a:r>
              <a:rPr lang="zh-CN" dirty="0">
                <a:sym typeface="+mn-ea"/>
              </a:rPr>
              <a:t>较好的完成了预期的目标</a:t>
            </a:r>
            <a:endParaRPr 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体系结构设计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所开发系统的基本架构，利用软件架构部分所学内容完成。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005965"/>
            <a:ext cx="2511425" cy="4617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1888490"/>
            <a:ext cx="2682240" cy="4852670"/>
          </a:xfrm>
          <a:prstGeom prst="rect">
            <a:avLst/>
          </a:prstGeom>
        </p:spPr>
      </p:pic>
      <p:pic>
        <p:nvPicPr>
          <p:cNvPr id="-2147482528" name="图片 -2147482529" descr="DeploymentDiagram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10" y="2229485"/>
            <a:ext cx="3116580" cy="4368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48*418"/>
  <p:tag name="TABLE_ENDDRAG_RECT" val="36*111*648*418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3288</Words>
  <Application>WPS 演示</Application>
  <PresentationFormat>全屏显示(4:3)</PresentationFormat>
  <Paragraphs>403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Times New Roman</vt:lpstr>
      <vt:lpstr>1_CITRUS</vt:lpstr>
      <vt:lpstr>2_CITRUS</vt:lpstr>
      <vt:lpstr>哈工大计算学部2025年春季学期 《软件工程》Project 第2轮 检查汇报</vt:lpstr>
      <vt:lpstr>选题与分组</vt:lpstr>
      <vt:lpstr>对题目的理解</vt:lpstr>
      <vt:lpstr>功能清单</vt:lpstr>
      <vt:lpstr>非功能需求</vt:lpstr>
      <vt:lpstr>系统开发技术</vt:lpstr>
      <vt:lpstr>团队分工</vt:lpstr>
      <vt:lpstr>开发进度计划</vt:lpstr>
      <vt:lpstr>体系结构设计</vt:lpstr>
      <vt:lpstr>类设计</vt:lpstr>
      <vt:lpstr>类设计</vt:lpstr>
      <vt:lpstr>类设计</vt:lpstr>
      <vt:lpstr>Project成果</vt:lpstr>
      <vt:lpstr>Project成果</vt:lpstr>
      <vt:lpstr>Project成果</vt:lpstr>
      <vt:lpstr>两轮Project对比	</vt:lpstr>
      <vt:lpstr>Project总结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末界寒冬</cp:lastModifiedBy>
  <cp:revision>440</cp:revision>
  <dcterms:created xsi:type="dcterms:W3CDTF">2007-06-25T17:21:00Z</dcterms:created>
  <dcterms:modified xsi:type="dcterms:W3CDTF">2025-06-22T15:09:21Z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9F5684B11A664D33BBCC998AFD3910AD_12</vt:lpwstr>
  </property>
  <property fmtid="{D5CDD505-2E9C-101B-9397-08002B2CF9AE}" pid="3" name="KSOProductBuildVer">
    <vt:lpwstr>2052-12.1.0.21541</vt:lpwstr>
  </property>
</Properties>
</file>