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7" r:id="rId10"/>
    <p:sldId id="261" r:id="rId11"/>
    <p:sldId id="263" r:id="rId12"/>
    <p:sldId id="270" r:id="rId13"/>
    <p:sldId id="269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7D008-6026-4E77-877E-3F6444C3ED4D}" v="494" dt="2024-12-17T14:29:58.174"/>
    <p1510:client id="{3211D4ED-074F-EA6D-2C17-0B587F2BE19B}" v="66" dt="2024-12-17T14:25:40.378"/>
    <p1510:client id="{3A15A3E7-1BBA-7DB6-C6A0-E92E16A5C61D}" v="4" dt="2024-12-17T14:15:3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0/0b/Gear_icon_svg.sv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err="1"/>
              <a:t>Gamification</a:t>
            </a:r>
            <a:r>
              <a:rPr lang="fi-FI"/>
              <a:t> Wizard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/>
              <a:t>Alexander Willför, Aleksi Haavisto, Jaakko </a:t>
            </a:r>
            <a:r>
              <a:rPr lang="en-FI" err="1"/>
              <a:t>Antikainen</a:t>
            </a:r>
            <a:r>
              <a:rPr lang="en-FI"/>
              <a:t>, </a:t>
            </a:r>
            <a:r>
              <a:rPr lang="en-FI" err="1"/>
              <a:t>Teivo</a:t>
            </a:r>
            <a:r>
              <a:rPr lang="en-FI"/>
              <a:t> </a:t>
            </a:r>
            <a:r>
              <a:rPr lang="en-FI" err="1"/>
              <a:t>Hyvärinen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25FB-F650-9397-2068-6128DC56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Pedagogical and motivational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290C-CCCF-09F2-69CE-AA9E89C1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FI" sz="2400"/>
              <a:t>Key motivational elements:</a:t>
            </a:r>
          </a:p>
          <a:p>
            <a:pPr lvl="1"/>
            <a:r>
              <a:rPr lang="en-US" sz="2000"/>
              <a:t>Immediate Feedback: Students receive corrections and hints after incorrect answers</a:t>
            </a:r>
            <a:endParaRPr lang="en-FI" sz="2000"/>
          </a:p>
          <a:p>
            <a:pPr lvl="1"/>
            <a:r>
              <a:rPr lang="en-US" sz="2000"/>
              <a:t>Progress Tracking: Unlockable levels provide a clear sense of achievement</a:t>
            </a:r>
            <a:endParaRPr lang="en-FI" sz="2000"/>
          </a:p>
          <a:p>
            <a:pPr lvl="1"/>
            <a:r>
              <a:rPr lang="en-US" sz="2000"/>
              <a:t>Collaboration Points: </a:t>
            </a:r>
            <a:r>
              <a:rPr lang="en-FI" sz="2000"/>
              <a:t>Rewards</a:t>
            </a:r>
            <a:r>
              <a:rPr lang="en-US" sz="2000"/>
              <a:t> teamwork, necessary for fulfilling course goals</a:t>
            </a:r>
            <a:endParaRPr lang="en-FI" sz="2000"/>
          </a:p>
          <a:p>
            <a:r>
              <a:rPr lang="en-FI" sz="2400"/>
              <a:t>Pedagogical elements:</a:t>
            </a:r>
          </a:p>
          <a:p>
            <a:pPr lvl="1"/>
            <a:r>
              <a:rPr lang="en-US" sz="2000"/>
              <a:t>Active Learning: Interactive puzzles reinforce theoretical knowledge</a:t>
            </a:r>
            <a:endParaRPr lang="en-FI" sz="2000"/>
          </a:p>
          <a:p>
            <a:pPr lvl="1"/>
            <a:r>
              <a:rPr lang="en-US" sz="2000"/>
              <a:t>Scaffold</a:t>
            </a:r>
            <a:r>
              <a:rPr lang="en-FI" sz="2000"/>
              <a:t>ed learning</a:t>
            </a:r>
            <a:r>
              <a:rPr lang="en-US" sz="2000"/>
              <a:t>: Guided hints help students who struggle, enabling gradual mastery</a:t>
            </a:r>
          </a:p>
          <a:p>
            <a:pPr lvl="1"/>
            <a:r>
              <a:rPr lang="en-US" sz="2000"/>
              <a:t>Customizability: Teachers adapt puzzles to fit learning objectives and student needs</a:t>
            </a:r>
            <a:endParaRPr lang="en-FI" sz="2000"/>
          </a:p>
          <a:p>
            <a:r>
              <a:rPr lang="en-FI" sz="2400"/>
              <a:t>Comparison with traditional methods:</a:t>
            </a:r>
          </a:p>
          <a:p>
            <a:pPr lvl="1"/>
            <a:r>
              <a:rPr lang="en-US" sz="2000"/>
              <a:t>Unlike lectures, this game involves students directly in the learning process, improving engagement and retention through practice and repetition</a:t>
            </a:r>
            <a:endParaRPr lang="en-FI" sz="2000"/>
          </a:p>
          <a:p>
            <a:pPr lvl="1"/>
            <a:r>
              <a:rPr lang="en-FI" sz="2000"/>
              <a:t>Similar approaches have shown measurable success in applying gamification to education (e.g., </a:t>
            </a:r>
            <a:r>
              <a:rPr lang="en-FI" sz="2000" err="1"/>
              <a:t>duolingo</a:t>
            </a:r>
            <a:r>
              <a:rPr lang="en-FI" sz="2000"/>
              <a:t>)</a:t>
            </a:r>
            <a:endParaRPr lang="en-FI" sz="2800"/>
          </a:p>
        </p:txBody>
      </p:sp>
    </p:spTree>
    <p:extLst>
      <p:ext uri="{BB962C8B-B14F-4D97-AF65-F5344CB8AC3E}">
        <p14:creationId xmlns:p14="http://schemas.microsoft.com/office/powerpoint/2010/main" val="165565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8BE-D09D-54CC-0961-6F1D15D6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5538-37B6-1485-FCC0-39B2AD74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S</a:t>
            </a:r>
            <a:r>
              <a:rPr lang="en-FI" err="1"/>
              <a:t>ummary</a:t>
            </a:r>
            <a:r>
              <a:rPr lang="en-FI"/>
              <a:t>:</a:t>
            </a:r>
          </a:p>
          <a:p>
            <a:pPr lvl="1"/>
            <a:r>
              <a:rPr lang="en-US"/>
              <a:t>Solves engagement, knowledge application, and feedback gaps</a:t>
            </a:r>
            <a:endParaRPr lang="en-FI"/>
          </a:p>
          <a:p>
            <a:pPr lvl="1"/>
            <a:r>
              <a:rPr lang="en-US"/>
              <a:t>Combines gamification with educator tools for measurable learning outcomes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705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A59-F7B5-5CD9-DD82-4D933D0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AFFA-3D61-E3D0-DC0D-A32F7FAF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FI"/>
              <a:t>Own documents</a:t>
            </a:r>
          </a:p>
          <a:p>
            <a:r>
              <a:rPr lang="en-FI"/>
              <a:t>Chatgpt.com </a:t>
            </a:r>
          </a:p>
          <a:p>
            <a:r>
              <a:rPr lang="en-FI"/>
              <a:t>Gear icon: </a:t>
            </a:r>
            <a:r>
              <a:rPr lang="en-US">
                <a:ea typeface="+mn-lt"/>
                <a:cs typeface="+mn-lt"/>
                <a:hlinkClick r:id="rId2"/>
              </a:rPr>
              <a:t>https://upload.wikimedia.org/wikipedia/commons/0/0b/Gear_icon_svg.svg</a:t>
            </a:r>
            <a:r>
              <a:rPr lang="en-FI">
                <a:ea typeface="+mn-lt"/>
                <a:cs typeface="+mn-lt"/>
              </a:rPr>
              <a:t> </a:t>
            </a:r>
            <a:endParaRPr lang="en-FI"/>
          </a:p>
          <a:p>
            <a:endParaRPr lang="en-FI"/>
          </a:p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347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F69B6D-911E-526A-5492-588E629D9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/>
              <a:t>Thanks for listening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A8EED9-1894-50CD-98BA-B1E32B174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6654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BA54-8C73-D7C4-74CF-4AD22998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7BEC-1C30-7A93-186E-9C051F13F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000"/>
              <a:t>Students log in using their university credentials</a:t>
            </a:r>
            <a:endParaRPr lang="en-FI" sz="2000"/>
          </a:p>
          <a:p>
            <a:r>
              <a:rPr lang="en-FI" sz="2000"/>
              <a:t>N</a:t>
            </a:r>
            <a:r>
              <a:rPr lang="en-US" sz="2000" err="1"/>
              <a:t>avigate</a:t>
            </a:r>
            <a:r>
              <a:rPr lang="en-US" sz="2000"/>
              <a:t> </a:t>
            </a:r>
            <a:r>
              <a:rPr lang="en-FI" sz="2000"/>
              <a:t>through </a:t>
            </a:r>
            <a:r>
              <a:rPr lang="en-US" sz="2000"/>
              <a:t>a</a:t>
            </a:r>
            <a:r>
              <a:rPr lang="en-FI" sz="2000"/>
              <a:t>n</a:t>
            </a:r>
            <a:r>
              <a:rPr lang="en-US" sz="2000"/>
              <a:t> interface with options to view available </a:t>
            </a:r>
            <a:r>
              <a:rPr lang="en-FI" sz="2000"/>
              <a:t>tasks</a:t>
            </a:r>
            <a:r>
              <a:rPr lang="en-US" sz="2000"/>
              <a:t>, progress, and access help or tutorials</a:t>
            </a:r>
            <a:endParaRPr lang="en-FI" sz="2000"/>
          </a:p>
          <a:p>
            <a:r>
              <a:rPr lang="en-FI" sz="2000"/>
              <a:t>Completing tasks</a:t>
            </a:r>
          </a:p>
          <a:p>
            <a:pPr lvl="1"/>
            <a:r>
              <a:rPr lang="en-US" sz="1800"/>
              <a:t>Solve interactive tasks like crossword puzzles, drag-and-drop, and multiple-choice questions</a:t>
            </a:r>
            <a:endParaRPr lang="en-FI" sz="1800"/>
          </a:p>
          <a:p>
            <a:pPr lvl="1"/>
            <a:r>
              <a:rPr lang="en-US" sz="1800"/>
              <a:t>Receive feedback and hints for incorrect answers</a:t>
            </a:r>
            <a:endParaRPr lang="en-FI" sz="1800"/>
          </a:p>
          <a:p>
            <a:r>
              <a:rPr lang="en-FI" sz="2000"/>
              <a:t>Progress metrics</a:t>
            </a:r>
          </a:p>
          <a:p>
            <a:pPr lvl="1"/>
            <a:r>
              <a:rPr lang="it-IT" sz="1800"/>
              <a:t>Monitor individual performance via points</a:t>
            </a:r>
            <a:endParaRPr lang="en-FI" sz="1800"/>
          </a:p>
          <a:p>
            <a:pPr lvl="1"/>
            <a:r>
              <a:rPr lang="en-US" sz="1800"/>
              <a:t>Earn collaboration points by completing</a:t>
            </a:r>
            <a:r>
              <a:rPr lang="en-FI" sz="1800"/>
              <a:t> tasks in groups</a:t>
            </a:r>
          </a:p>
          <a:p>
            <a:r>
              <a:rPr lang="en-FI" sz="2000"/>
              <a:t>Unlock more puzzles as you complete tasks</a:t>
            </a:r>
          </a:p>
        </p:txBody>
      </p:sp>
    </p:spTree>
    <p:extLst>
      <p:ext uri="{BB962C8B-B14F-4D97-AF65-F5344CB8AC3E}">
        <p14:creationId xmlns:p14="http://schemas.microsoft.com/office/powerpoint/2010/main" val="239763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D9E6-CD69-5CDC-4FFA-6AD249C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337F-AF45-8B93-9838-2A17113C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000"/>
              <a:t>Students often lack the motivation to fully engage with course material</a:t>
            </a:r>
            <a:r>
              <a:rPr lang="en-FI" sz="2000"/>
              <a:t> and lectures</a:t>
            </a:r>
          </a:p>
          <a:p>
            <a:r>
              <a:rPr lang="en-US" sz="2000"/>
              <a:t>Traditional lectures make it challenging to apply concepts in a real-world context</a:t>
            </a:r>
            <a:endParaRPr lang="en-FI" sz="1600"/>
          </a:p>
          <a:p>
            <a:r>
              <a:rPr lang="en-US" sz="2000"/>
              <a:t>Students need more immediate feedback to guide learning progress</a:t>
            </a:r>
            <a:endParaRPr lang="en-FI" sz="2000"/>
          </a:p>
          <a:p>
            <a:r>
              <a:rPr lang="en-US" sz="2000"/>
              <a:t>Students may struggle to understand gamification principles without practical application</a:t>
            </a:r>
            <a:endParaRPr lang="en-FI" sz="2000"/>
          </a:p>
          <a:p>
            <a:r>
              <a:rPr lang="en-FI" sz="2000"/>
              <a:t>Students may find collaborative tasks intimidating</a:t>
            </a:r>
            <a:endParaRPr lang="en-FI" sz="3200"/>
          </a:p>
        </p:txBody>
      </p:sp>
    </p:spTree>
    <p:extLst>
      <p:ext uri="{BB962C8B-B14F-4D97-AF65-F5344CB8AC3E}">
        <p14:creationId xmlns:p14="http://schemas.microsoft.com/office/powerpoint/2010/main" val="1959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3D91-72B7-D770-8C4F-A0A46DF5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Problem: use case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DDF7-2160-B13D-992E-C66D3DFE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sz="2000"/>
              <a:t>Engagement measured through</a:t>
            </a:r>
            <a:r>
              <a:rPr lang="fi-FI" sz="2000"/>
              <a:t>:</a:t>
            </a:r>
            <a:endParaRPr lang="en-FI" sz="2000"/>
          </a:p>
          <a:p>
            <a:pPr lvl="1"/>
            <a:r>
              <a:rPr lang="en-US" sz="1800"/>
              <a:t>Time spent in the app</a:t>
            </a:r>
            <a:endParaRPr lang="en-FI" sz="1800"/>
          </a:p>
          <a:p>
            <a:pPr lvl="1"/>
            <a:r>
              <a:rPr lang="fi-FI" sz="1800" err="1"/>
              <a:t>Number</a:t>
            </a:r>
            <a:r>
              <a:rPr lang="fi-FI" sz="1800"/>
              <a:t> of </a:t>
            </a:r>
            <a:r>
              <a:rPr lang="fi-FI" sz="1800" err="1"/>
              <a:t>completed</a:t>
            </a:r>
            <a:r>
              <a:rPr lang="fi-FI" sz="1800"/>
              <a:t> </a:t>
            </a:r>
            <a:r>
              <a:rPr lang="fi-FI" sz="1800" err="1"/>
              <a:t>puzzles</a:t>
            </a:r>
            <a:endParaRPr lang="en-FI" sz="1800"/>
          </a:p>
          <a:p>
            <a:pPr lvl="2"/>
            <a:r>
              <a:rPr lang="en-FI" sz="1800"/>
              <a:t>Goal: 90% of students complete at least 70% of tasks</a:t>
            </a:r>
          </a:p>
          <a:p>
            <a:r>
              <a:rPr lang="fi-FI" sz="2000"/>
              <a:t>Knowledge </a:t>
            </a:r>
            <a:r>
              <a:rPr lang="fi-FI" sz="2000" err="1"/>
              <a:t>retention</a:t>
            </a:r>
            <a:r>
              <a:rPr lang="en-FI" sz="2000"/>
              <a:t> assessed through</a:t>
            </a:r>
            <a:r>
              <a:rPr lang="fi-FI" sz="2000"/>
              <a:t>:</a:t>
            </a:r>
            <a:endParaRPr lang="en-FI" sz="2000"/>
          </a:p>
          <a:p>
            <a:pPr lvl="1"/>
            <a:r>
              <a:rPr lang="fi-FI" sz="1800" err="1"/>
              <a:t>Improved</a:t>
            </a:r>
            <a:r>
              <a:rPr lang="fi-FI" sz="1800"/>
              <a:t> </a:t>
            </a:r>
            <a:r>
              <a:rPr lang="fi-FI" sz="1800" err="1"/>
              <a:t>quiz</a:t>
            </a:r>
            <a:r>
              <a:rPr lang="fi-FI" sz="1800"/>
              <a:t> </a:t>
            </a:r>
            <a:r>
              <a:rPr lang="fi-FI" sz="1800" err="1"/>
              <a:t>scores</a:t>
            </a:r>
            <a:endParaRPr lang="en-FI" sz="1800"/>
          </a:p>
          <a:p>
            <a:pPr lvl="1"/>
            <a:r>
              <a:rPr lang="fi-FI" sz="1800"/>
              <a:t>Post-</a:t>
            </a:r>
            <a:r>
              <a:rPr lang="fi-FI" sz="1800" err="1"/>
              <a:t>course</a:t>
            </a:r>
            <a:r>
              <a:rPr lang="fi-FI" sz="1800"/>
              <a:t> feedback</a:t>
            </a:r>
            <a:endParaRPr lang="en-FI" sz="1800"/>
          </a:p>
          <a:p>
            <a:pPr lvl="2"/>
            <a:r>
              <a:rPr lang="en-FI" sz="1800"/>
              <a:t>Goal: Achieve a </a:t>
            </a:r>
            <a:r>
              <a:rPr lang="en-FI" sz="1800" err="1"/>
              <a:t>mininmum</a:t>
            </a:r>
            <a:r>
              <a:rPr lang="en-FI" sz="1800"/>
              <a:t> 20% improvement in post-test scores</a:t>
            </a:r>
          </a:p>
          <a:p>
            <a:r>
              <a:rPr lang="en-FI" sz="2000"/>
              <a:t>Collaboration measured through:</a:t>
            </a:r>
          </a:p>
          <a:p>
            <a:pPr lvl="1"/>
            <a:r>
              <a:rPr lang="en-FI" sz="1800"/>
              <a:t>Collaboration points</a:t>
            </a:r>
          </a:p>
          <a:p>
            <a:pPr lvl="1"/>
            <a:r>
              <a:rPr lang="en-FI" sz="1800"/>
              <a:t>Task completion in groups</a:t>
            </a:r>
          </a:p>
          <a:p>
            <a:pPr lvl="2"/>
            <a:r>
              <a:rPr lang="en-FI" sz="1800"/>
              <a:t>Goal: 90% of students earn required collaboration points</a:t>
            </a:r>
            <a:endParaRPr lang="en-FI" sz="1400"/>
          </a:p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171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EF06-A73C-5435-FB11-F953847F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Concept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F9F9-45F0-2A02-CCC8-3EC47EFE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An interactive app that integrates gamified learning features such as:</a:t>
            </a:r>
            <a:endParaRPr lang="en-FI" sz="2000"/>
          </a:p>
          <a:p>
            <a:pPr lvl="1"/>
            <a:r>
              <a:rPr lang="fi-FI" sz="1800" err="1"/>
              <a:t>Crossword</a:t>
            </a:r>
            <a:r>
              <a:rPr lang="fi-FI" sz="1800"/>
              <a:t> </a:t>
            </a:r>
            <a:r>
              <a:rPr lang="fi-FI" sz="1800" err="1"/>
              <a:t>puzzles</a:t>
            </a:r>
            <a:r>
              <a:rPr lang="fi-FI" sz="1800"/>
              <a:t>, </a:t>
            </a:r>
            <a:r>
              <a:rPr lang="fi-FI" sz="1800" err="1"/>
              <a:t>multiple-choice</a:t>
            </a:r>
            <a:r>
              <a:rPr lang="fi-FI" sz="1800"/>
              <a:t> </a:t>
            </a:r>
            <a:r>
              <a:rPr lang="fi-FI" sz="1800" err="1"/>
              <a:t>questions</a:t>
            </a:r>
            <a:r>
              <a:rPr lang="fi-FI" sz="1800"/>
              <a:t>, and </a:t>
            </a:r>
            <a:r>
              <a:rPr lang="fi-FI" sz="1800" err="1"/>
              <a:t>collaborative</a:t>
            </a:r>
            <a:r>
              <a:rPr lang="fi-FI" sz="1800"/>
              <a:t> </a:t>
            </a:r>
            <a:r>
              <a:rPr lang="fi-FI" sz="1800" err="1"/>
              <a:t>tasks</a:t>
            </a:r>
            <a:endParaRPr lang="en-FI" sz="1800"/>
          </a:p>
          <a:p>
            <a:pPr lvl="1"/>
            <a:r>
              <a:rPr lang="en-US" sz="1800"/>
              <a:t>Progress tracking, point systems, and a guiding wizard for hints</a:t>
            </a:r>
            <a:endParaRPr lang="en-FI" sz="1800"/>
          </a:p>
          <a:p>
            <a:pPr lvl="1"/>
            <a:r>
              <a:rPr lang="en-US" sz="1800"/>
              <a:t>Progression mechanics with unlockable levels</a:t>
            </a:r>
            <a:endParaRPr lang="en-FI" sz="1800"/>
          </a:p>
          <a:p>
            <a:pPr lvl="1"/>
            <a:r>
              <a:rPr lang="en-FI" sz="1800"/>
              <a:t>Collaboration points to incentivize group tasks</a:t>
            </a:r>
          </a:p>
          <a:p>
            <a:pPr lvl="1"/>
            <a:r>
              <a:rPr lang="en-US" sz="1800"/>
              <a:t>Admin tools for educators to create content and analyze student performance</a:t>
            </a:r>
            <a:endParaRPr lang="en-FI" sz="1800"/>
          </a:p>
          <a:p>
            <a:r>
              <a:rPr lang="en-FI" sz="2000"/>
              <a:t>B</a:t>
            </a:r>
            <a:r>
              <a:rPr lang="en-US" sz="2000"/>
              <a:t>ridges the gap between theory and practice by making learning interactive, while aligning with 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0152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ACAA-808E-4DE8-1203-53DD237E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Wireframe: 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070E-F2B6-9E17-D589-F4695485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FE55AA-97D8-BA07-9231-459A6478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9" y="1492897"/>
            <a:ext cx="7662862" cy="536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6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DF56-0EDA-0BD1-5E84-D039557C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863367"/>
          </a:xfrm>
        </p:spPr>
        <p:txBody>
          <a:bodyPr/>
          <a:lstStyle/>
          <a:p>
            <a:r>
              <a:rPr lang="en-FI"/>
              <a:t>Image: Level select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82D60053-6530-54C3-DD10-0050C891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361" y="998486"/>
            <a:ext cx="9311278" cy="5857875"/>
          </a:xfrm>
        </p:spPr>
      </p:pic>
    </p:spTree>
    <p:extLst>
      <p:ext uri="{BB962C8B-B14F-4D97-AF65-F5344CB8AC3E}">
        <p14:creationId xmlns:p14="http://schemas.microsoft.com/office/powerpoint/2010/main" val="3696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6A2F-0F91-DE3A-0F22-CE6775BC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Image: Multiple choice</a:t>
            </a:r>
            <a:endParaRPr lang="fi-FI"/>
          </a:p>
        </p:txBody>
      </p:sp>
      <p:pic>
        <p:nvPicPr>
          <p:cNvPr id="4" name="Sisällön paikkamerkki 3" descr="Kuva, joka sisältää kohteen teksti, kuvakaappaus, Fontti, Suorakaide&#10;&#10;Kuvaus luotu automaattisesti">
            <a:extLst>
              <a:ext uri="{FF2B5EF4-FFF2-40B4-BE49-F238E27FC236}">
                <a16:creationId xmlns:a16="http://schemas.microsoft.com/office/drawing/2014/main" id="{1E6AA7A2-2815-6486-780C-5077DBEB4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08" y="1446552"/>
            <a:ext cx="8358867" cy="4902653"/>
          </a:xfrm>
        </p:spPr>
      </p:pic>
    </p:spTree>
    <p:extLst>
      <p:ext uri="{BB962C8B-B14F-4D97-AF65-F5344CB8AC3E}">
        <p14:creationId xmlns:p14="http://schemas.microsoft.com/office/powerpoint/2010/main" val="110941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DACF-7705-7E09-C85A-A6B17EE8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Image: Crossword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5DCBA256-86F4-6448-92BA-7C7AFB307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421" y="1276787"/>
            <a:ext cx="9473157" cy="5581213"/>
          </a:xfrm>
        </p:spPr>
      </p:pic>
    </p:spTree>
    <p:extLst>
      <p:ext uri="{BB962C8B-B14F-4D97-AF65-F5344CB8AC3E}">
        <p14:creationId xmlns:p14="http://schemas.microsoft.com/office/powerpoint/2010/main" val="92039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Office-teema</vt:lpstr>
      <vt:lpstr>Gamification Wizard</vt:lpstr>
      <vt:lpstr>Use case </vt:lpstr>
      <vt:lpstr>Problem </vt:lpstr>
      <vt:lpstr>Problem: use case metrics</vt:lpstr>
      <vt:lpstr>Concept overview</vt:lpstr>
      <vt:lpstr>Wireframe: main menu</vt:lpstr>
      <vt:lpstr>Image: Level select</vt:lpstr>
      <vt:lpstr>Image: Multiple choice</vt:lpstr>
      <vt:lpstr>Image: Crossword</vt:lpstr>
      <vt:lpstr>Pedagogical and motivational reasons</vt:lpstr>
      <vt:lpstr>Conclusion</vt:lpstr>
      <vt:lpstr>Sources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</dc:creator>
  <cp:lastModifiedBy>Willför Alexander</cp:lastModifiedBy>
  <cp:revision>1</cp:revision>
  <dcterms:created xsi:type="dcterms:W3CDTF">2024-12-16T01:32:55Z</dcterms:created>
  <dcterms:modified xsi:type="dcterms:W3CDTF">2024-12-17T17:47:42Z</dcterms:modified>
</cp:coreProperties>
</file>