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782E0A-6B85-4D24-A5C3-20C01031E7EC}"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152756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82E0A-6B85-4D24-A5C3-20C01031E7EC}"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161331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82E0A-6B85-4D24-A5C3-20C01031E7EC}"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218084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782E0A-6B85-4D24-A5C3-20C01031E7EC}"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5596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82E0A-6B85-4D24-A5C3-20C01031E7EC}"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128018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782E0A-6B85-4D24-A5C3-20C01031E7EC}"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153919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782E0A-6B85-4D24-A5C3-20C01031E7EC}"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237707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782E0A-6B85-4D24-A5C3-20C01031E7EC}"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293278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82E0A-6B85-4D24-A5C3-20C01031E7EC}"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223747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82E0A-6B85-4D24-A5C3-20C01031E7EC}"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406160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82E0A-6B85-4D24-A5C3-20C01031E7EC}"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79EDB-9192-470B-93E9-4A9DF6CFBE91}" type="slidenum">
              <a:rPr lang="en-IN" smtClean="0"/>
              <a:t>‹#›</a:t>
            </a:fld>
            <a:endParaRPr lang="en-IN"/>
          </a:p>
        </p:txBody>
      </p:sp>
    </p:spTree>
    <p:extLst>
      <p:ext uri="{BB962C8B-B14F-4D97-AF65-F5344CB8AC3E}">
        <p14:creationId xmlns:p14="http://schemas.microsoft.com/office/powerpoint/2010/main" val="98710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82E0A-6B85-4D24-A5C3-20C01031E7EC}" type="datetimeFigureOut">
              <a:rPr lang="en-IN" smtClean="0"/>
              <a:t>25-09-2020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79EDB-9192-470B-93E9-4A9DF6CFBE91}" type="slidenum">
              <a:rPr lang="en-IN" smtClean="0"/>
              <a:t>‹#›</a:t>
            </a:fld>
            <a:endParaRPr lang="en-IN"/>
          </a:p>
        </p:txBody>
      </p:sp>
    </p:spTree>
    <p:extLst>
      <p:ext uri="{BB962C8B-B14F-4D97-AF65-F5344CB8AC3E}">
        <p14:creationId xmlns:p14="http://schemas.microsoft.com/office/powerpoint/2010/main" val="341817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618308"/>
            <a:ext cx="9144000" cy="1742123"/>
          </a:xfrm>
        </p:spPr>
        <p:txBody>
          <a:bodyPr/>
          <a:lstStyle/>
          <a:p>
            <a:r>
              <a:rPr lang="en-US" dirty="0" smtClean="0"/>
              <a:t>Depression Analysis using Audio </a:t>
            </a:r>
            <a:r>
              <a:rPr lang="en-US" dirty="0" smtClean="0"/>
              <a:t>Analysis</a:t>
            </a:r>
            <a:endParaRPr lang="en-IN" dirty="0"/>
          </a:p>
        </p:txBody>
      </p:sp>
      <p:sp>
        <p:nvSpPr>
          <p:cNvPr id="3" name="Subtitle 2"/>
          <p:cNvSpPr>
            <a:spLocks noGrp="1"/>
          </p:cNvSpPr>
          <p:nvPr>
            <p:ph type="subTitle" idx="1"/>
          </p:nvPr>
        </p:nvSpPr>
        <p:spPr>
          <a:xfrm>
            <a:off x="1524000" y="3892730"/>
            <a:ext cx="9144000" cy="2412275"/>
          </a:xfrm>
        </p:spPr>
        <p:txBody>
          <a:bodyPr>
            <a:normAutofit/>
          </a:bodyPr>
          <a:lstStyle/>
          <a:p>
            <a:r>
              <a:rPr lang="en-US" dirty="0" smtClean="0"/>
              <a:t>						Group Members:</a:t>
            </a:r>
          </a:p>
          <a:p>
            <a:pPr algn="r"/>
            <a:r>
              <a:rPr lang="en-US" dirty="0" smtClean="0"/>
              <a:t>							 Honey Jain</a:t>
            </a:r>
          </a:p>
          <a:p>
            <a:pPr algn="r"/>
            <a:r>
              <a:rPr lang="en-US" dirty="0"/>
              <a:t>	</a:t>
            </a:r>
            <a:r>
              <a:rPr lang="en-US" dirty="0" smtClean="0"/>
              <a:t>				Chinar </a:t>
            </a:r>
            <a:r>
              <a:rPr lang="en-US" dirty="0" err="1" smtClean="0"/>
              <a:t>Sakrikar</a:t>
            </a:r>
            <a:endParaRPr lang="en-US" dirty="0" smtClean="0"/>
          </a:p>
          <a:p>
            <a:pPr algn="r"/>
            <a:r>
              <a:rPr lang="en-US" dirty="0"/>
              <a:t>	</a:t>
            </a:r>
            <a:r>
              <a:rPr lang="en-US" dirty="0" smtClean="0"/>
              <a:t> Kaushik Deshpande</a:t>
            </a:r>
          </a:p>
          <a:p>
            <a:pPr algn="r"/>
            <a:r>
              <a:rPr lang="en-US" dirty="0" err="1" smtClean="0"/>
              <a:t>Mangurish</a:t>
            </a:r>
            <a:r>
              <a:rPr lang="en-US" dirty="0" smtClean="0"/>
              <a:t> </a:t>
            </a:r>
            <a:r>
              <a:rPr lang="en-US" dirty="0" err="1" smtClean="0"/>
              <a:t>Bhagat</a:t>
            </a:r>
            <a:endParaRPr lang="en-IN" dirty="0"/>
          </a:p>
        </p:txBody>
      </p:sp>
    </p:spTree>
    <p:extLst>
      <p:ext uri="{BB962C8B-B14F-4D97-AF65-F5344CB8AC3E}">
        <p14:creationId xmlns:p14="http://schemas.microsoft.com/office/powerpoint/2010/main" val="407506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marL="0" indent="0">
              <a:buNone/>
            </a:pPr>
            <a:r>
              <a:rPr lang="en-IN" dirty="0"/>
              <a:t>An interview of 192 anonymous people has recorded in .wav file format. Some of the participants are clinically depressed, have been identified by the research team. The research team have classified them in the classes depressed and non- depressed. Our job is to correctly classify the participants.</a:t>
            </a:r>
            <a:endParaRPr lang="en-IN" dirty="0"/>
          </a:p>
        </p:txBody>
      </p:sp>
    </p:spTree>
    <p:extLst>
      <p:ext uri="{BB962C8B-B14F-4D97-AF65-F5344CB8AC3E}">
        <p14:creationId xmlns:p14="http://schemas.microsoft.com/office/powerpoint/2010/main" val="369810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4364"/>
            <a:ext cx="8666279" cy="4874782"/>
          </a:xfrm>
        </p:spPr>
      </p:pic>
    </p:spTree>
    <p:extLst>
      <p:ext uri="{BB962C8B-B14F-4D97-AF65-F5344CB8AC3E}">
        <p14:creationId xmlns:p14="http://schemas.microsoft.com/office/powerpoint/2010/main" val="124570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dirty="0" smtClean="0"/>
              <a:t>Data contain of </a:t>
            </a:r>
            <a:r>
              <a:rPr lang="en-US" dirty="0"/>
              <a:t>clinical interviews designed to support the diagnosis of psychological </a:t>
            </a:r>
            <a:r>
              <a:rPr lang="en-US" dirty="0" smtClean="0"/>
              <a:t>distress conditions </a:t>
            </a:r>
            <a:r>
              <a:rPr lang="en-US" dirty="0"/>
              <a:t>such as anxiety, depression, and post traumatic stress </a:t>
            </a:r>
            <a:r>
              <a:rPr lang="en-US" dirty="0" smtClean="0"/>
              <a:t>disorder</a:t>
            </a:r>
          </a:p>
          <a:p>
            <a:r>
              <a:rPr lang="en-US" dirty="0" smtClean="0"/>
              <a:t>Data is of both Depressed and Non-Depressed</a:t>
            </a:r>
          </a:p>
          <a:p>
            <a:r>
              <a:rPr lang="en-US" dirty="0"/>
              <a:t>Depression and PTSD are both </a:t>
            </a:r>
            <a:r>
              <a:rPr lang="en-US" dirty="0" smtClean="0"/>
              <a:t>predicted by </a:t>
            </a:r>
            <a:r>
              <a:rPr lang="en-US" dirty="0"/>
              <a:t>more tense voice </a:t>
            </a:r>
            <a:r>
              <a:rPr lang="en-US" dirty="0" smtClean="0"/>
              <a:t>features</a:t>
            </a:r>
          </a:p>
        </p:txBody>
      </p:sp>
    </p:spTree>
    <p:extLst>
      <p:ext uri="{BB962C8B-B14F-4D97-AF65-F5344CB8AC3E}">
        <p14:creationId xmlns:p14="http://schemas.microsoft.com/office/powerpoint/2010/main" val="368965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Processing</a:t>
            </a:r>
            <a:endParaRPr lang="en-IN" dirty="0"/>
          </a:p>
        </p:txBody>
      </p:sp>
      <p:sp>
        <p:nvSpPr>
          <p:cNvPr id="3" name="Content Placeholder 2"/>
          <p:cNvSpPr>
            <a:spLocks noGrp="1"/>
          </p:cNvSpPr>
          <p:nvPr>
            <p:ph idx="1"/>
          </p:nvPr>
        </p:nvSpPr>
        <p:spPr/>
        <p:txBody>
          <a:bodyPr/>
          <a:lstStyle/>
          <a:p>
            <a:r>
              <a:rPr lang="en-IN" dirty="0" smtClean="0"/>
              <a:t>Audio cleaning</a:t>
            </a:r>
          </a:p>
          <a:p>
            <a:pPr lvl="1"/>
            <a:r>
              <a:rPr lang="en-IN" dirty="0" smtClean="0"/>
              <a:t>Removing noise</a:t>
            </a:r>
          </a:p>
          <a:p>
            <a:r>
              <a:rPr lang="en-IN" dirty="0" smtClean="0"/>
              <a:t>Audio Splitting</a:t>
            </a:r>
          </a:p>
          <a:p>
            <a:pPr lvl="1"/>
            <a:r>
              <a:rPr lang="en-IN" dirty="0" smtClean="0"/>
              <a:t>Splitting voices of Interviewer and Participant</a:t>
            </a:r>
          </a:p>
          <a:p>
            <a:r>
              <a:rPr lang="en-IN" dirty="0" smtClean="0"/>
              <a:t>Audio Division</a:t>
            </a:r>
          </a:p>
          <a:p>
            <a:pPr lvl="1"/>
            <a:r>
              <a:rPr lang="en-IN" dirty="0" smtClean="0"/>
              <a:t>Sampling of split files in 1 minute division</a:t>
            </a:r>
            <a:endParaRPr lang="en-IN" dirty="0"/>
          </a:p>
        </p:txBody>
      </p:sp>
    </p:spTree>
    <p:extLst>
      <p:ext uri="{BB962C8B-B14F-4D97-AF65-F5344CB8AC3E}">
        <p14:creationId xmlns:p14="http://schemas.microsoft.com/office/powerpoint/2010/main" val="238679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Generation and Analysis</a:t>
            </a:r>
            <a:endParaRPr lang="en-IN" dirty="0"/>
          </a:p>
        </p:txBody>
      </p:sp>
      <p:sp>
        <p:nvSpPr>
          <p:cNvPr id="3" name="Content Placeholder 2"/>
          <p:cNvSpPr>
            <a:spLocks noGrp="1"/>
          </p:cNvSpPr>
          <p:nvPr>
            <p:ph idx="1"/>
          </p:nvPr>
        </p:nvSpPr>
        <p:spPr/>
        <p:txBody>
          <a:bodyPr/>
          <a:lstStyle/>
          <a:p>
            <a:r>
              <a:rPr lang="en-IN" dirty="0" smtClean="0"/>
              <a:t>Converting Audio files into Images</a:t>
            </a:r>
          </a:p>
          <a:p>
            <a:r>
              <a:rPr lang="en-IN" dirty="0" smtClean="0"/>
              <a:t>Implementation of Spectrogram</a:t>
            </a:r>
          </a:p>
          <a:p>
            <a:endParaRPr lang="en-IN" dirty="0"/>
          </a:p>
        </p:txBody>
      </p:sp>
    </p:spTree>
    <p:extLst>
      <p:ext uri="{BB962C8B-B14F-4D97-AF65-F5344CB8AC3E}">
        <p14:creationId xmlns:p14="http://schemas.microsoft.com/office/powerpoint/2010/main" val="392701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of Model</a:t>
            </a:r>
            <a:endParaRPr lang="en-IN" dirty="0"/>
          </a:p>
        </p:txBody>
      </p:sp>
      <p:sp>
        <p:nvSpPr>
          <p:cNvPr id="3" name="Content Placeholder 2"/>
          <p:cNvSpPr>
            <a:spLocks noGrp="1"/>
          </p:cNvSpPr>
          <p:nvPr>
            <p:ph idx="1"/>
          </p:nvPr>
        </p:nvSpPr>
        <p:spPr/>
        <p:txBody>
          <a:bodyPr>
            <a:normAutofit lnSpcReduction="10000"/>
          </a:bodyPr>
          <a:lstStyle/>
          <a:p>
            <a:r>
              <a:rPr lang="en-IN" dirty="0" smtClean="0"/>
              <a:t>Use of CNN Architecture</a:t>
            </a:r>
          </a:p>
          <a:p>
            <a:r>
              <a:rPr lang="en-IN" dirty="0" smtClean="0"/>
              <a:t>CNN Layers</a:t>
            </a:r>
          </a:p>
          <a:p>
            <a:pPr lvl="1"/>
            <a:r>
              <a:rPr lang="en-IN" dirty="0"/>
              <a:t>2</a:t>
            </a:r>
            <a:r>
              <a:rPr lang="en-IN" dirty="0" smtClean="0"/>
              <a:t> Convolution Layers with ‘relu’ activation</a:t>
            </a:r>
          </a:p>
          <a:p>
            <a:pPr lvl="1"/>
            <a:r>
              <a:rPr lang="en-IN" dirty="0" smtClean="0"/>
              <a:t>2 Max Pooling Layer</a:t>
            </a:r>
          </a:p>
          <a:p>
            <a:pPr lvl="1"/>
            <a:r>
              <a:rPr lang="en-IN" dirty="0"/>
              <a:t>5</a:t>
            </a:r>
            <a:r>
              <a:rPr lang="en-IN" dirty="0" smtClean="0"/>
              <a:t> Dense Layers with ‘relu’ activation</a:t>
            </a:r>
          </a:p>
          <a:p>
            <a:pPr lvl="1"/>
            <a:r>
              <a:rPr lang="en-IN" dirty="0" smtClean="0"/>
              <a:t>1 Dense Layer with ‘sigmoid’ activation</a:t>
            </a:r>
          </a:p>
          <a:p>
            <a:pPr lvl="1"/>
            <a:r>
              <a:rPr lang="en-IN" dirty="0" smtClean="0"/>
              <a:t>4 Dropout Layer</a:t>
            </a:r>
          </a:p>
          <a:p>
            <a:r>
              <a:rPr lang="en-IN" dirty="0" smtClean="0"/>
              <a:t>Metrics</a:t>
            </a:r>
          </a:p>
          <a:p>
            <a:pPr lvl="1"/>
            <a:r>
              <a:rPr lang="en-IN" dirty="0" smtClean="0"/>
              <a:t>Accuracy</a:t>
            </a:r>
          </a:p>
          <a:p>
            <a:pPr lvl="1"/>
            <a:r>
              <a:rPr lang="en-IN" dirty="0" smtClean="0"/>
              <a:t>Precision</a:t>
            </a:r>
          </a:p>
          <a:p>
            <a:pPr lvl="1"/>
            <a:r>
              <a:rPr lang="en-IN" dirty="0" smtClean="0"/>
              <a:t>Recall</a:t>
            </a:r>
            <a:endParaRPr lang="en-IN" dirty="0"/>
          </a:p>
        </p:txBody>
      </p:sp>
    </p:spTree>
    <p:extLst>
      <p:ext uri="{BB962C8B-B14F-4D97-AF65-F5344CB8AC3E}">
        <p14:creationId xmlns:p14="http://schemas.microsoft.com/office/powerpoint/2010/main" val="192498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Not a scale medically</a:t>
            </a:r>
          </a:p>
          <a:p>
            <a:r>
              <a:rPr lang="en-IN" dirty="0" smtClean="0"/>
              <a:t>Only a small module of PHQ8 test for DIAZ</a:t>
            </a:r>
          </a:p>
          <a:p>
            <a:r>
              <a:rPr lang="en-IN" dirty="0" smtClean="0"/>
              <a:t>Depression is further scaled on 1 – 23 rank system, our work is limited to classification of depressed to non depressed</a:t>
            </a:r>
          </a:p>
          <a:p>
            <a:r>
              <a:rPr lang="en-IN" dirty="0" smtClean="0"/>
              <a:t>Limited Data </a:t>
            </a:r>
            <a:r>
              <a:rPr lang="en-IN" smtClean="0"/>
              <a:t>is scaled </a:t>
            </a:r>
          </a:p>
        </p:txBody>
      </p:sp>
    </p:spTree>
    <p:extLst>
      <p:ext uri="{BB962C8B-B14F-4D97-AF65-F5344CB8AC3E}">
        <p14:creationId xmlns:p14="http://schemas.microsoft.com/office/powerpoint/2010/main" val="151683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258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Depression Analysis using Audio Analysis</vt:lpstr>
      <vt:lpstr>Problem Statement</vt:lpstr>
      <vt:lpstr>Sequence Diagram</vt:lpstr>
      <vt:lpstr>Data</vt:lpstr>
      <vt:lpstr>Data Processing</vt:lpstr>
      <vt:lpstr>Image Generation and Analysis</vt:lpstr>
      <vt:lpstr>Training of Model</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Analysis using Audio Analysis</dc:title>
  <dc:creator>Kaushik Deshpande</dc:creator>
  <cp:lastModifiedBy>Kaushik Deshpande</cp:lastModifiedBy>
  <cp:revision>15</cp:revision>
  <dcterms:created xsi:type="dcterms:W3CDTF">2020-09-12T19:56:03Z</dcterms:created>
  <dcterms:modified xsi:type="dcterms:W3CDTF">2020-09-25T19:20:06Z</dcterms:modified>
</cp:coreProperties>
</file>