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7" r:id="rId4"/>
    <p:sldId id="261" r:id="rId5"/>
    <p:sldId id="259" r:id="rId6"/>
    <p:sldId id="260" r:id="rId7"/>
    <p:sldId id="262" r:id="rId8"/>
    <p:sldId id="265" r:id="rId9"/>
    <p:sldId id="267" r:id="rId10"/>
    <p:sldId id="268" r:id="rId11"/>
    <p:sldId id="263" r:id="rId12"/>
    <p:sldId id="264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00D066-D8F6-41B1-AE72-3852DA3BEC84}" v="216" dt="2022-07-07T01:58:03.1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C1D2D-A2BB-43CF-8CA5-FE4D513ACF2B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A7BD2-4736-45B9-B25B-7A32B4C4F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22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5F17-4969-20F0-4B9B-4689D98EA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AECE80-D252-6EED-9999-F7F067486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90D289-086B-5A7D-D999-83E71730E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F0E2-3C37-4453-ACC9-84FC951856CB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A8DD5-2BE7-35DE-E77B-0ECE0BA5B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BE8534-AC08-DF74-676A-103B3419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0616-467F-4E45-8967-4EC619750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18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286D6-4526-F980-6300-9BC2EC3D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981F6B-6F16-3BE2-F811-81F2CC2F9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4B01BD-63FC-4E46-EAA9-E1FA0E896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F0E2-3C37-4453-ACC9-84FC951856CB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4BD01C-471E-8C8C-9FC4-91476EB61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EAC5FE-D8A1-5A6E-F780-0D74E9D2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0616-467F-4E45-8967-4EC619750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77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CF5C24-80E3-4726-0877-A98FA2E39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CBA4F7-7BA5-D4A1-2F3D-378D59ACC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19425-97B7-30C7-73AA-5DC45AB7B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F0E2-3C37-4453-ACC9-84FC951856CB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635000-8AF1-1D4C-D9E6-D27527B09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1B4545-25ED-19B7-DE2E-1FB7672F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0616-467F-4E45-8967-4EC619750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45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7243F-6701-F8DF-AF8C-CFEF4739D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1017C-FF22-7E0C-7841-54F5C3ED2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B57C54-7031-8897-966F-04224D179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F0E2-3C37-4453-ACC9-84FC951856CB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DBC23-9699-8BC9-DC44-F2E1823A5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C2EFF7-CA51-7E71-165D-86721286E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0616-467F-4E45-8967-4EC619750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00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C7C4E-FE4A-519C-C384-5CDB93A4A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131877-E476-63BA-5A84-79C089E16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1142ED-AFE4-64B2-E44E-9A2E1A024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F0E2-3C37-4453-ACC9-84FC951856CB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F81FC1-B5CE-DB3E-28E9-243BC77E5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E96D8F-801F-B4E6-2B5D-906EAB4B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0616-467F-4E45-8967-4EC619750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44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8C7B2-1307-BF39-2B55-F8A12171B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29426-F670-658A-19DD-503F564F97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7A51DD-8CBB-4CA6-558C-B2111D04C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086B21-D647-345F-7EB2-406A63276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F0E2-3C37-4453-ACC9-84FC951856CB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3F086C-B417-EBD0-9E83-F5ED6C371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3FDA20-F904-F8EE-00B7-643C308B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0616-467F-4E45-8967-4EC619750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57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FABF0-9EB5-EEB9-245B-A44EA8155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349952-EDB9-2234-538A-FCBC66ABC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6CF2E0-173F-8856-4739-8F14CB50D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BC4DF0-7929-4E63-072F-C1796002A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F71CCE-8DA5-929A-B566-D368F065C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0BEDDE-AC49-493B-694A-4B689AA26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F0E2-3C37-4453-ACC9-84FC951856CB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AC47E1-4653-7334-7512-B3989B330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7D24EC-CC45-94F0-0EDF-5AF993F5E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0616-467F-4E45-8967-4EC619750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606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F3269-5E31-A219-89FD-5478FF542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7FCC6F-14A3-D866-A83F-35A96C7BE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F0E2-3C37-4453-ACC9-84FC951856CB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4BD3A5-66D7-156A-B46C-6BED0ED0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557E73-299E-9455-1E1C-A20BBA6FE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0616-467F-4E45-8967-4EC619750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94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EFB306-34C9-6FA6-6A0E-38ADEF56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F0E2-3C37-4453-ACC9-84FC951856CB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5482F6-9D13-44B9-9CC6-DDC3B6195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E5FA7B-7F09-0B38-96F3-B80E6BBC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0616-467F-4E45-8967-4EC619750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80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59040-1BAA-3B09-AA36-9DDABF90B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CC3EA4-FEB3-EFF0-71CC-BFECD634F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587E61-EC55-4C54-64DF-3F1159359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276A68-1F62-85E5-E360-080F7F7B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F0E2-3C37-4453-ACC9-84FC951856CB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CEADAD-4CE3-56E3-8594-CE2234CAE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0453A8-5225-2B5E-5BDD-21139332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0616-467F-4E45-8967-4EC619750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550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E532A-3B5E-FBC1-5F3B-5CFF21B60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D7E217-A240-2242-E911-02112A60F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3C3DB6-43D0-4EE1-1D6D-0C88D2E55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66E9-C717-7447-38E6-2755BDEF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F0E2-3C37-4453-ACC9-84FC951856CB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C36069-614F-6F47-E442-3EB073A0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8843EF-2DCF-5D86-60D0-8605BA60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0616-467F-4E45-8967-4EC619750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068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43624C-ECDF-8D38-9F83-076F985D2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B9008C-CF0E-833F-46C5-2F9950122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C1A160-B770-D1A8-4BEB-A21DEE31A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AF0E2-3C37-4453-ACC9-84FC951856CB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3C2172-A485-F8DE-70F6-19FC33C90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C7879E-E2AD-7BB4-1A03-8E619B3EC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60616-467F-4E45-8967-4EC619750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49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hsc-tech.tistory.com/7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kangworld.tistory.com/51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kangworld.tistory.com/51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-lab1.tistory.com/10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-lab1.tistory.com/10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onsieursongsong.tistory.com/5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-lab1.tistory.com/10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.blog.naver.com/nabilera1/222062019192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coon1787.tistory.com/237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yjg-lab.tistory.com/115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5A8E6-4156-F71B-866E-DDB50B9053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QUEUE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DC1872-CD3B-2830-A4E2-CC2EF82CB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큐</a:t>
            </a:r>
          </a:p>
        </p:txBody>
      </p:sp>
    </p:spTree>
    <p:extLst>
      <p:ext uri="{BB962C8B-B14F-4D97-AF65-F5344CB8AC3E}">
        <p14:creationId xmlns:p14="http://schemas.microsoft.com/office/powerpoint/2010/main" val="2467858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098D36-2886-875A-D714-2492CC15315A}"/>
              </a:ext>
            </a:extLst>
          </p:cNvPr>
          <p:cNvSpPr txBox="1"/>
          <p:nvPr/>
        </p:nvSpPr>
        <p:spPr>
          <a:xfrm>
            <a:off x="336993" y="409074"/>
            <a:ext cx="1275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메인 코드</a:t>
            </a:r>
            <a:endParaRPr lang="en-US" altLang="ko-KR"/>
          </a:p>
          <a:p>
            <a:r>
              <a:rPr lang="ko-KR" altLang="en-US"/>
              <a:t>와</a:t>
            </a:r>
            <a:endParaRPr lang="en-US" altLang="ko-KR"/>
          </a:p>
          <a:p>
            <a:r>
              <a:rPr lang="ko-KR" altLang="en-US"/>
              <a:t>실행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EF6602-5027-9A2B-F1A6-26495A113FC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08484" y="0"/>
            <a:ext cx="5216499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23E15B-726A-3355-E184-68F97A015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270" y="219075"/>
            <a:ext cx="4943475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060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7A6AA-5F30-13DF-F524-94E2F4D54C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TREE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9E4C0A-558D-D6A3-2B77-2EFF8C086E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트리</a:t>
            </a:r>
          </a:p>
        </p:txBody>
      </p:sp>
    </p:spTree>
    <p:extLst>
      <p:ext uri="{BB962C8B-B14F-4D97-AF65-F5344CB8AC3E}">
        <p14:creationId xmlns:p14="http://schemas.microsoft.com/office/powerpoint/2010/main" val="726895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179D2C-D969-5E3B-F89A-80A98A3D46ED}"/>
              </a:ext>
            </a:extLst>
          </p:cNvPr>
          <p:cNvSpPr txBox="1"/>
          <p:nvPr/>
        </p:nvSpPr>
        <p:spPr>
          <a:xfrm>
            <a:off x="653143" y="736270"/>
            <a:ext cx="1036715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/>
              <a:t>트리</a:t>
            </a:r>
            <a:endParaRPr lang="en-US" altLang="ko-KR" sz="4000" b="1"/>
          </a:p>
          <a:p>
            <a:endParaRPr lang="en-US" altLang="ko-KR" sz="4000"/>
          </a:p>
          <a:p>
            <a:r>
              <a:rPr lang="en-US" altLang="ko-KR" sz="4000"/>
              <a:t>- </a:t>
            </a:r>
            <a:r>
              <a:rPr lang="ko-KR" altLang="en-US" sz="4000"/>
              <a:t>계층적인 구조</a:t>
            </a:r>
            <a:endParaRPr lang="en-US" altLang="ko-KR" sz="4000"/>
          </a:p>
          <a:p>
            <a:r>
              <a:rPr lang="en-US" altLang="ko-KR" sz="4000"/>
              <a:t>- </a:t>
            </a:r>
            <a:r>
              <a:rPr lang="ko-KR" altLang="en-US" sz="4000"/>
              <a:t>사이클을 포함하지 않음</a:t>
            </a:r>
            <a:r>
              <a:rPr lang="en-US" altLang="ko-KR" sz="4000"/>
              <a:t> (</a:t>
            </a:r>
            <a:r>
              <a:rPr lang="ko-KR" altLang="en-US" sz="4000"/>
              <a:t>부모</a:t>
            </a:r>
            <a:r>
              <a:rPr lang="en-US" altLang="ko-KR" sz="4000"/>
              <a:t>-</a:t>
            </a:r>
            <a:r>
              <a:rPr lang="ko-KR" altLang="en-US" sz="4000"/>
              <a:t>자식 관계</a:t>
            </a:r>
            <a:r>
              <a:rPr lang="en-US" altLang="ko-KR" sz="4000"/>
              <a:t>) </a:t>
            </a:r>
          </a:p>
          <a:p>
            <a:r>
              <a:rPr lang="en-US" altLang="ko-KR" sz="4000"/>
              <a:t>- </a:t>
            </a:r>
            <a:r>
              <a:rPr lang="ko-KR" altLang="en-US" sz="4000"/>
              <a:t>특별 노드</a:t>
            </a:r>
            <a:r>
              <a:rPr lang="en-US" altLang="ko-KR" sz="4000"/>
              <a:t>(</a:t>
            </a:r>
            <a:r>
              <a:rPr lang="ko-KR" altLang="en-US" sz="4000"/>
              <a:t>루트</a:t>
            </a:r>
            <a:r>
              <a:rPr lang="en-US" altLang="ko-KR" sz="4000"/>
              <a:t>)</a:t>
            </a:r>
            <a:r>
              <a:rPr lang="ko-KR" altLang="en-US" sz="4000"/>
              <a:t>가 존재</a:t>
            </a:r>
            <a:endParaRPr lang="en-US" altLang="ko-KR" sz="4000"/>
          </a:p>
          <a:p>
            <a:r>
              <a:rPr lang="en-US" altLang="ko-KR" sz="4000"/>
              <a:t>- </a:t>
            </a:r>
            <a:r>
              <a:rPr lang="ko-KR" altLang="en-US" sz="4000"/>
              <a:t>서로 독립적인 </a:t>
            </a:r>
            <a:r>
              <a:rPr lang="ko-KR" altLang="en-US" sz="4000" err="1"/>
              <a:t>서브트리를</a:t>
            </a:r>
            <a:r>
              <a:rPr lang="ko-KR" altLang="en-US" sz="4000"/>
              <a:t> 가짐</a:t>
            </a:r>
            <a:endParaRPr lang="en-US" altLang="ko-KR" sz="400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59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AB529A-29B3-70D4-7992-9D6CCBE03AC0}"/>
              </a:ext>
            </a:extLst>
          </p:cNvPr>
          <p:cNvSpPr txBox="1"/>
          <p:nvPr/>
        </p:nvSpPr>
        <p:spPr>
          <a:xfrm>
            <a:off x="427512" y="486888"/>
            <a:ext cx="11400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이진 트리</a:t>
            </a:r>
            <a:endParaRPr lang="en-US" altLang="ko-KR" sz="2400" b="1"/>
          </a:p>
          <a:p>
            <a:r>
              <a:rPr lang="en-US" altLang="ko-KR" sz="2400"/>
              <a:t>: </a:t>
            </a:r>
            <a:r>
              <a:rPr lang="ko-KR" altLang="en-US" sz="2400"/>
              <a:t>자식 노드가 최대 </a:t>
            </a:r>
            <a:r>
              <a:rPr lang="en-US" altLang="ko-KR" sz="2400"/>
              <a:t>2</a:t>
            </a:r>
            <a:r>
              <a:rPr lang="ko-KR" altLang="en-US" sz="2400"/>
              <a:t>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FDED9E-84F8-6715-D7EE-59B07E7B8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93" y="1554975"/>
            <a:ext cx="4961860" cy="38870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EE6762D-A03C-E62C-1EAC-9C805E9D8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595508"/>
            <a:ext cx="4961859" cy="38059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4264C2-6CB6-B544-8490-36CC6E1EF0AF}"/>
              </a:ext>
            </a:extLst>
          </p:cNvPr>
          <p:cNvSpPr txBox="1"/>
          <p:nvPr/>
        </p:nvSpPr>
        <p:spPr>
          <a:xfrm>
            <a:off x="7253057" y="5584055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왼쪽부터 차례대로 채워진 트리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EA6954-7C8B-07A3-A625-77961273A3CD}"/>
              </a:ext>
            </a:extLst>
          </p:cNvPr>
          <p:cNvSpPr txBox="1"/>
          <p:nvPr/>
        </p:nvSpPr>
        <p:spPr>
          <a:xfrm>
            <a:off x="8504156" y="6186446"/>
            <a:ext cx="3323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hlinkClick r:id="rId4"/>
              </a:rPr>
              <a:t>https://hsc-tech.tistory.com/7</a:t>
            </a:r>
            <a:r>
              <a:rPr lang="en-US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252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66DA28-4814-E9AA-5789-F506E6C4A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12" y="1183827"/>
            <a:ext cx="7098241" cy="53146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85110C-FC46-FA14-2012-47F4662EA255}"/>
              </a:ext>
            </a:extLst>
          </p:cNvPr>
          <p:cNvSpPr txBox="1"/>
          <p:nvPr/>
        </p:nvSpPr>
        <p:spPr>
          <a:xfrm>
            <a:off x="489012" y="359545"/>
            <a:ext cx="2788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/>
              <a:t>이진 탐색 트리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20516-2EF5-77EC-6861-A9CDC5320753}"/>
              </a:ext>
            </a:extLst>
          </p:cNvPr>
          <p:cNvSpPr txBox="1"/>
          <p:nvPr/>
        </p:nvSpPr>
        <p:spPr>
          <a:xfrm>
            <a:off x="6246421" y="523969"/>
            <a:ext cx="55576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조건</a:t>
            </a:r>
            <a:endParaRPr lang="en-US" altLang="ko-KR" sz="2000" b="1"/>
          </a:p>
          <a:p>
            <a:pPr marL="285750" indent="-285750">
              <a:buFontTx/>
              <a:buChar char="-"/>
            </a:pPr>
            <a:r>
              <a:rPr lang="ko-KR" altLang="en-US" sz="2000"/>
              <a:t>중복되지 않는 키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ko-KR" altLang="en-US" sz="2000"/>
              <a:t>루트 노트의 왼쪽 서브 트리는 해당 노드의 키보다 작은 키를 가짐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ko-KR" altLang="en-US" sz="2000"/>
              <a:t>루트 노드의 오른쪽 서브 트리는 해당 노드의 키보다 큰 키를 갖는 노드들로 이루어짐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ko-KR" altLang="en-US" sz="2000"/>
              <a:t>좌우 서브 트리도 모두 이진 탐색 트리</a:t>
            </a:r>
            <a:endParaRPr lang="en-US" altLang="ko-KR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776507-C265-2EEF-521E-817A573F3F55}"/>
              </a:ext>
            </a:extLst>
          </p:cNvPr>
          <p:cNvSpPr txBox="1"/>
          <p:nvPr/>
        </p:nvSpPr>
        <p:spPr>
          <a:xfrm>
            <a:off x="8161586" y="5964699"/>
            <a:ext cx="4030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3"/>
              </a:rPr>
              <a:t>https://kangworld.tistory.com/51</a:t>
            </a:r>
            <a:r>
              <a:rPr lang="ko-KR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3009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CCEFFE-9344-B516-160B-192E4558E319}"/>
              </a:ext>
            </a:extLst>
          </p:cNvPr>
          <p:cNvSpPr txBox="1"/>
          <p:nvPr/>
        </p:nvSpPr>
        <p:spPr>
          <a:xfrm>
            <a:off x="508728" y="580483"/>
            <a:ext cx="52864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/>
              <a:t>순회 방법</a:t>
            </a:r>
            <a:endParaRPr lang="en-US" altLang="ko-KR" sz="3200" b="1"/>
          </a:p>
          <a:p>
            <a:endParaRPr lang="en-US" altLang="ko-KR" sz="3200" b="1"/>
          </a:p>
          <a:p>
            <a:endParaRPr lang="en-US" altLang="ko-KR"/>
          </a:p>
          <a:p>
            <a:r>
              <a:rPr lang="ko-KR" altLang="en-US" sz="2000" b="1"/>
              <a:t>전위 순회 </a:t>
            </a:r>
            <a:r>
              <a:rPr lang="en-US" altLang="ko-KR" sz="2000" b="1"/>
              <a:t>: </a:t>
            </a:r>
            <a:r>
              <a:rPr lang="ko-KR" altLang="en-US" sz="2000" b="1"/>
              <a:t>루트 </a:t>
            </a:r>
            <a:r>
              <a:rPr lang="en-US" altLang="ko-KR" sz="2000" b="1"/>
              <a:t>-&gt; </a:t>
            </a:r>
            <a:r>
              <a:rPr lang="ko-KR" altLang="en-US" sz="2000" b="1"/>
              <a:t>왼쪽 </a:t>
            </a:r>
            <a:r>
              <a:rPr lang="en-US" altLang="ko-KR" sz="2000" b="1"/>
              <a:t>-&gt; </a:t>
            </a:r>
            <a:r>
              <a:rPr lang="ko-KR" altLang="en-US" sz="2000" b="1"/>
              <a:t>오른쪽</a:t>
            </a:r>
            <a:endParaRPr lang="en-US" altLang="ko-KR" sz="2000" b="1"/>
          </a:p>
          <a:p>
            <a:r>
              <a:rPr lang="en-US" altLang="ko-KR" sz="1400"/>
              <a:t>8 – 3 – 1 - 6 - 4 - 7 - 10 - 14 – 13</a:t>
            </a:r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r>
              <a:rPr lang="ko-KR" altLang="en-US" sz="2000" b="1"/>
              <a:t>중위 순회 </a:t>
            </a:r>
            <a:r>
              <a:rPr lang="en-US" altLang="ko-KR" sz="2000" b="1"/>
              <a:t>: </a:t>
            </a:r>
            <a:r>
              <a:rPr lang="ko-KR" altLang="en-US" sz="2000" b="1"/>
              <a:t>왼쪽 </a:t>
            </a:r>
            <a:r>
              <a:rPr lang="en-US" altLang="ko-KR" sz="2000" b="1"/>
              <a:t>-&gt; </a:t>
            </a:r>
            <a:r>
              <a:rPr lang="ko-KR" altLang="en-US" sz="2000" b="1"/>
              <a:t>루트 </a:t>
            </a:r>
            <a:r>
              <a:rPr lang="en-US" altLang="ko-KR" sz="2000" b="1"/>
              <a:t>-&gt; </a:t>
            </a:r>
            <a:r>
              <a:rPr lang="ko-KR" altLang="en-US" sz="2000" b="1"/>
              <a:t>오른쪽</a:t>
            </a:r>
            <a:endParaRPr lang="en-US" altLang="ko-KR" sz="2000" b="1"/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IROPKE BATANG"/>
              </a:rPr>
              <a:t>1 - 3 - 4 - 6 - 7 - 8 - 10 - 13 – 14</a:t>
            </a:r>
          </a:p>
          <a:p>
            <a:endParaRPr lang="en-US" altLang="ko-KR">
              <a:solidFill>
                <a:srgbClr val="000000"/>
              </a:solidFill>
              <a:latin typeface="IROPKE BATANG"/>
            </a:endParaRPr>
          </a:p>
          <a:p>
            <a:endParaRPr lang="en-US" altLang="ko-KR"/>
          </a:p>
          <a:p>
            <a:r>
              <a:rPr lang="ko-KR" altLang="en-US" sz="2000" b="1"/>
              <a:t>후위 순화 </a:t>
            </a:r>
            <a:r>
              <a:rPr lang="en-US" altLang="ko-KR" sz="2000" b="1"/>
              <a:t>: </a:t>
            </a:r>
            <a:r>
              <a:rPr lang="ko-KR" altLang="en-US" sz="2000" b="1"/>
              <a:t>왼쪽 </a:t>
            </a:r>
            <a:r>
              <a:rPr lang="en-US" altLang="ko-KR" sz="2000" b="1"/>
              <a:t>-&gt; </a:t>
            </a:r>
            <a:r>
              <a:rPr lang="ko-KR" altLang="en-US" sz="2000" b="1"/>
              <a:t>오른쪽 </a:t>
            </a:r>
            <a:r>
              <a:rPr lang="en-US" altLang="ko-KR" sz="2000" b="1"/>
              <a:t>-&gt; </a:t>
            </a:r>
            <a:r>
              <a:rPr lang="ko-KR" altLang="en-US" sz="2000" b="1"/>
              <a:t>루트</a:t>
            </a:r>
            <a:endParaRPr lang="en-US" altLang="ko-KR" sz="2000" b="1"/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IROPKE BATANG"/>
              </a:rPr>
              <a:t>1 - 4 - 7 - 6 - 3 - 13 - 14 - 10 - 8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1FF51F-6ADF-F4D2-9A69-66E0E16A41DB}"/>
              </a:ext>
            </a:extLst>
          </p:cNvPr>
          <p:cNvSpPr txBox="1"/>
          <p:nvPr/>
        </p:nvSpPr>
        <p:spPr>
          <a:xfrm>
            <a:off x="8161586" y="6214081"/>
            <a:ext cx="4030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2"/>
              </a:rPr>
              <a:t>https://kangworld.tistory.com/51</a:t>
            </a:r>
            <a:r>
              <a:rPr lang="ko-KR" altLang="en-US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6C8E74-2E71-439E-4C66-C0735E10B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974" y="484909"/>
            <a:ext cx="62674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80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808ADD-92E6-024E-F678-BEA4782D72A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81355" y="1541663"/>
            <a:ext cx="5633755" cy="45318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92140E-62D4-9929-9035-6A080BE054AB}"/>
              </a:ext>
            </a:extLst>
          </p:cNvPr>
          <p:cNvSpPr txBox="1"/>
          <p:nvPr/>
        </p:nvSpPr>
        <p:spPr>
          <a:xfrm>
            <a:off x="344384" y="46314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탐색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9DD4A14-D22E-B4C7-00F3-8B761003B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56" y="1129284"/>
            <a:ext cx="720101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){  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 값을 찾지 못한 경우  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){  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 값을 찾음 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){  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 왼쪽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서브트리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 탐색 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){  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 오른쪽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서브트리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 탐색 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출처: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https://code-lab1.tistory.com/10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[코드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연구소:티스토리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2363935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0A6F51-B887-331A-2A8A-DA037CE0438C}"/>
              </a:ext>
            </a:extLst>
          </p:cNvPr>
          <p:cNvSpPr txBox="1"/>
          <p:nvPr/>
        </p:nvSpPr>
        <p:spPr>
          <a:xfrm>
            <a:off x="451262" y="34438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/>
              <a:t>삽입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1A9E8B-9E59-74F2-BB7D-31572CC0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1257" y="1235745"/>
            <a:ext cx="5575780" cy="438651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77743F6B-6B3C-29BE-2095-741E7E02F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233" y="0"/>
            <a:ext cx="5860259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Arial Unicode MS"/>
              </a:rPr>
              <a:t>void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insert(TreeNode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Arial Unicode MS"/>
              </a:rPr>
              <a:t>**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root, 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66DE2"/>
                </a:solidFill>
                <a:effectLst/>
                <a:latin typeface="Arial Unicode MS"/>
              </a:rPr>
              <a:t>int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key){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TreeNode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Arial Unicode MS"/>
              </a:rPr>
              <a:t>*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ptr;     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</a:rPr>
              <a:t>// 탐색을 진행할 포인터 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TreeNode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Arial Unicode MS"/>
              </a:rPr>
              <a:t>*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newNode 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Arial Unicode MS"/>
              </a:rPr>
              <a:t>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(TreeNode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Arial Unicode MS"/>
              </a:rPr>
              <a:t>*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66DE2"/>
                </a:solidFill>
                <a:effectLst/>
                <a:latin typeface="Arial Unicode MS"/>
              </a:rPr>
              <a:t>malloc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Arial Unicode MS"/>
              </a:rPr>
              <a:t>sizeof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(TreeNode));    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</a:rPr>
              <a:t>// newNode 생성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newNode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Arial Unicode MS"/>
              </a:rPr>
              <a:t>-&gt;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key 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Arial Unicode MS"/>
              </a:rPr>
              <a:t>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key;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newNode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Arial Unicode MS"/>
              </a:rPr>
              <a:t>-&gt;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left 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Arial Unicode MS"/>
              </a:rPr>
              <a:t>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newNode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Arial Unicode MS"/>
              </a:rPr>
              <a:t>-&gt;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right 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Arial Unicode MS"/>
              </a:rPr>
              <a:t>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Arial Unicode MS"/>
              </a:rPr>
              <a:t>NULL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Arial Unicode MS"/>
              </a:rPr>
              <a:t>if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Arial Unicode MS"/>
              </a:rPr>
              <a:t>*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root 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Arial Unicode MS"/>
              </a:rPr>
              <a:t>==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Arial Unicode MS"/>
              </a:rPr>
              <a:t>NULL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){    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</a:rPr>
              <a:t>// 트리가 비어 있을 경우 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Arial Unicode MS"/>
              </a:rPr>
              <a:t>*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root 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Arial Unicode MS"/>
              </a:rPr>
              <a:t>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newNode;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Arial Unicode MS"/>
              </a:rPr>
              <a:t>return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ptr 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Arial Unicode MS"/>
              </a:rPr>
              <a:t>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Arial Unicode MS"/>
              </a:rPr>
              <a:t>*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root;    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</a:rPr>
              <a:t>// root 노드부터 탐색 진행  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Arial Unicode MS"/>
              </a:rPr>
              <a:t>while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(ptr){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Arial Unicode MS"/>
              </a:rPr>
              <a:t>if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(key 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Arial Unicode MS"/>
              </a:rPr>
              <a:t>==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ptr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Arial Unicode MS"/>
              </a:rPr>
              <a:t>-&gt;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key){    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</a:rPr>
              <a:t>// 중복값 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   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66DE2"/>
                </a:solidFill>
                <a:effectLst/>
                <a:latin typeface="Arial Unicode MS"/>
              </a:rPr>
              <a:t>printf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Arial Unicode MS"/>
              </a:rPr>
              <a:t>"Error : 중복값은 허용되지 않습니다!\n"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   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Arial Unicode MS"/>
              </a:rPr>
              <a:t>return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}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Arial Unicode MS"/>
              </a:rPr>
              <a:t>else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Arial Unicode MS"/>
              </a:rPr>
              <a:t>if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(key 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Arial Unicode MS"/>
              </a:rPr>
              <a:t>&lt;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ptr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Arial Unicode MS"/>
              </a:rPr>
              <a:t>-&gt;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key){    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</a:rPr>
              <a:t>// 왼쪽 서브트리 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   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Arial Unicode MS"/>
              </a:rPr>
              <a:t>if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(ptr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Arial Unicode MS"/>
              </a:rPr>
              <a:t>-&gt;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left 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Arial Unicode MS"/>
              </a:rPr>
              <a:t>==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Arial Unicode MS"/>
              </a:rPr>
              <a:t>NULL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){    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</a:rPr>
              <a:t>// 비어있다면 추가 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       ptr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Arial Unicode MS"/>
              </a:rPr>
              <a:t>-&gt;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left 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Arial Unicode MS"/>
              </a:rPr>
              <a:t>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newNode;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       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Arial Unicode MS"/>
              </a:rPr>
              <a:t>return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   }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Arial Unicode MS"/>
              </a:rPr>
              <a:t>else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    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</a:rPr>
              <a:t>// 비어있지 않다면 다시 탐색 진행 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       ptr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Arial Unicode MS"/>
              </a:rPr>
              <a:t>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ptr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Arial Unicode MS"/>
              </a:rPr>
              <a:t>-&gt;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left;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}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Arial Unicode MS"/>
              </a:rPr>
              <a:t>else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    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</a:rPr>
              <a:t>// key &gt; ptr-&gt;key 오른쪽 서브트리 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   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Arial Unicode MS"/>
              </a:rPr>
              <a:t>if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(ptr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Arial Unicode MS"/>
              </a:rPr>
              <a:t>-&gt;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right 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Arial Unicode MS"/>
              </a:rPr>
              <a:t>==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Arial Unicode MS"/>
              </a:rPr>
              <a:t>NULL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){    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</a:rPr>
              <a:t>// 비어있다면 추가 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       ptr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Arial Unicode MS"/>
              </a:rPr>
              <a:t>-&gt;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right 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Arial Unicode MS"/>
              </a:rPr>
              <a:t>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newNode;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       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Arial Unicode MS"/>
              </a:rPr>
              <a:t>return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   }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Arial Unicode MS"/>
              </a:rPr>
              <a:t>else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    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</a:rPr>
              <a:t>// 비어있지 않다면 다시 탐색 진행 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       ptr 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Arial Unicode MS"/>
              </a:rPr>
              <a:t>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ptr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Arial Unicode MS"/>
              </a:rPr>
              <a:t>-&gt;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right;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출처: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https://code-lab1.tistory.com/10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[코드 연구소:티스토리] </a:t>
            </a:r>
          </a:p>
        </p:txBody>
      </p:sp>
    </p:spTree>
    <p:extLst>
      <p:ext uri="{BB962C8B-B14F-4D97-AF65-F5344CB8AC3E}">
        <p14:creationId xmlns:p14="http://schemas.microsoft.com/office/powerpoint/2010/main" val="3401994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56EC87-7CBF-C6CD-5867-B53C6C3CD3B7}"/>
              </a:ext>
            </a:extLst>
          </p:cNvPr>
          <p:cNvSpPr txBox="1"/>
          <p:nvPr/>
        </p:nvSpPr>
        <p:spPr>
          <a:xfrm>
            <a:off x="308758" y="486888"/>
            <a:ext cx="39901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/>
              <a:t>삭제</a:t>
            </a:r>
            <a:r>
              <a:rPr lang="en-US" altLang="ko-KR" sz="2800" b="1"/>
              <a:t>(1)</a:t>
            </a:r>
          </a:p>
          <a:p>
            <a:r>
              <a:rPr lang="en-US" altLang="ko-KR" sz="2800" b="1"/>
              <a:t>: </a:t>
            </a:r>
            <a:r>
              <a:rPr lang="ko-KR" altLang="en-US" sz="2800" b="1"/>
              <a:t>단말 노드의 삭제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C73DCB-4C0D-CC5D-A766-500BEF8C351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8212" y="1133219"/>
            <a:ext cx="6657975" cy="4695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83E86B-39D9-032E-E444-74DC087B2765}"/>
              </a:ext>
            </a:extLst>
          </p:cNvPr>
          <p:cNvSpPr txBox="1"/>
          <p:nvPr/>
        </p:nvSpPr>
        <p:spPr>
          <a:xfrm>
            <a:off x="7596187" y="5263116"/>
            <a:ext cx="4148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삭제할 노드의 부모 노드가 있다면 부모 노드의 자식노드를 </a:t>
            </a:r>
            <a:r>
              <a:rPr lang="en-US" altLang="ko-KR" b="1"/>
              <a:t>NULL</a:t>
            </a:r>
            <a:r>
              <a:rPr lang="ko-KR" altLang="en-US" b="1"/>
              <a:t> 설정 후 </a:t>
            </a:r>
            <a:r>
              <a:rPr lang="en-US" altLang="ko-KR" b="1"/>
              <a:t>, </a:t>
            </a:r>
            <a:r>
              <a:rPr lang="ko-KR" altLang="en-US" b="1"/>
              <a:t>삭제할 노드를 삭제 </a:t>
            </a:r>
            <a:r>
              <a:rPr lang="en-US" altLang="ko-KR" b="1"/>
              <a:t>(</a:t>
            </a:r>
            <a:r>
              <a:rPr lang="ko-KR" altLang="en-US" b="1"/>
              <a:t>메모리 해제</a:t>
            </a:r>
            <a:r>
              <a:rPr lang="en-US" altLang="ko-KR" b="1"/>
              <a:t>)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687048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32D868-DEC6-6232-623B-B3F3C3029572}"/>
              </a:ext>
            </a:extLst>
          </p:cNvPr>
          <p:cNvSpPr txBox="1"/>
          <p:nvPr/>
        </p:nvSpPr>
        <p:spPr>
          <a:xfrm>
            <a:off x="463138" y="570016"/>
            <a:ext cx="4453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/>
              <a:t>삭제</a:t>
            </a:r>
            <a:r>
              <a:rPr lang="en-US" altLang="ko-KR" sz="2800" b="1"/>
              <a:t>(2)</a:t>
            </a:r>
          </a:p>
          <a:p>
            <a:r>
              <a:rPr lang="en-US" altLang="ko-KR" sz="2800" b="1"/>
              <a:t>: </a:t>
            </a:r>
            <a:r>
              <a:rPr lang="ko-KR" altLang="en-US" sz="2800" b="1"/>
              <a:t>서브 트리의 노드일 경우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E8E8D2-041E-0D63-8627-12DB6CF7C6D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6932" y="1931401"/>
            <a:ext cx="8491640" cy="38094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2D40B9-7962-56FF-FD41-CD43E7B6687E}"/>
              </a:ext>
            </a:extLst>
          </p:cNvPr>
          <p:cNvSpPr txBox="1"/>
          <p:nvPr/>
        </p:nvSpPr>
        <p:spPr>
          <a:xfrm>
            <a:off x="7730835" y="5066897"/>
            <a:ext cx="4180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삭제할 노드의 자식 노드를 삭제할 노드의 부모 노드가 가리키도록 설정 후</a:t>
            </a:r>
            <a:r>
              <a:rPr lang="en-US" altLang="ko-KR" b="1"/>
              <a:t>,</a:t>
            </a:r>
          </a:p>
          <a:p>
            <a:r>
              <a:rPr lang="ko-KR" altLang="en-US" b="1"/>
              <a:t>해당 노드 삭제</a:t>
            </a:r>
          </a:p>
        </p:txBody>
      </p:sp>
    </p:spTree>
    <p:extLst>
      <p:ext uri="{BB962C8B-B14F-4D97-AF65-F5344CB8AC3E}">
        <p14:creationId xmlns:p14="http://schemas.microsoft.com/office/powerpoint/2010/main" val="3140903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EB29BD-7078-F054-D454-951839639C02}"/>
              </a:ext>
            </a:extLst>
          </p:cNvPr>
          <p:cNvSpPr txBox="1"/>
          <p:nvPr/>
        </p:nvSpPr>
        <p:spPr>
          <a:xfrm>
            <a:off x="461394" y="570451"/>
            <a:ext cx="1109863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/>
              <a:t>큐</a:t>
            </a:r>
            <a:endParaRPr lang="en-US" altLang="ko-KR" sz="3200" b="1"/>
          </a:p>
          <a:p>
            <a:r>
              <a:rPr lang="ko-KR" altLang="en-US" sz="3200"/>
              <a:t>먼저 들어간 데이터를 먼저 꺼내는 방식</a:t>
            </a:r>
            <a:r>
              <a:rPr lang="en-US" altLang="ko-KR" sz="3200"/>
              <a:t>(FIFO: </a:t>
            </a:r>
            <a:r>
              <a:rPr lang="ko-KR" altLang="en-US" sz="3200"/>
              <a:t>선입선출</a:t>
            </a:r>
            <a:r>
              <a:rPr lang="en-US" altLang="ko-KR" sz="3200"/>
              <a:t>)</a:t>
            </a:r>
            <a:r>
              <a:rPr lang="ko-KR" altLang="en-US" sz="3200"/>
              <a:t>의 구조</a:t>
            </a:r>
            <a:endParaRPr lang="en-US" altLang="ko-KR" sz="3200"/>
          </a:p>
          <a:p>
            <a:endParaRPr lang="en-US" altLang="ko-KR" sz="3200" b="1"/>
          </a:p>
          <a:p>
            <a:r>
              <a:rPr lang="ko-KR" altLang="en-US" sz="3200" b="1"/>
              <a:t>용어</a:t>
            </a:r>
            <a:endParaRPr lang="en-US" altLang="ko-KR" sz="3200" b="1"/>
          </a:p>
          <a:p>
            <a:r>
              <a:rPr lang="en-US" altLang="ko-KR" sz="3200"/>
              <a:t>rear</a:t>
            </a:r>
            <a:r>
              <a:rPr lang="ko-KR" altLang="en-US" sz="3200"/>
              <a:t> </a:t>
            </a:r>
            <a:r>
              <a:rPr lang="en-US" altLang="ko-KR" sz="3200"/>
              <a:t>:</a:t>
            </a:r>
            <a:r>
              <a:rPr lang="ko-KR" altLang="en-US" sz="3200"/>
              <a:t> 꼬리</a:t>
            </a:r>
            <a:r>
              <a:rPr lang="en-US" altLang="ko-KR" sz="3200"/>
              <a:t>, </a:t>
            </a:r>
            <a:r>
              <a:rPr lang="ko-KR" altLang="en-US" sz="3200"/>
              <a:t>삽입이 이루어짐 </a:t>
            </a:r>
            <a:r>
              <a:rPr lang="en-US" altLang="ko-KR" sz="3200"/>
              <a:t>(=Enqueue)</a:t>
            </a:r>
          </a:p>
          <a:p>
            <a:r>
              <a:rPr lang="en-US" altLang="ko-KR" sz="3200"/>
              <a:t>front: </a:t>
            </a:r>
            <a:r>
              <a:rPr lang="ko-KR" altLang="en-US" sz="3200"/>
              <a:t>머리</a:t>
            </a:r>
            <a:r>
              <a:rPr lang="en-US" altLang="ko-KR" sz="3200"/>
              <a:t>, </a:t>
            </a:r>
            <a:r>
              <a:rPr lang="ko-KR" altLang="en-US" sz="3200"/>
              <a:t>삭제가 이루어짐</a:t>
            </a:r>
            <a:r>
              <a:rPr lang="en-US" altLang="ko-KR" sz="3200"/>
              <a:t> (=Dequeue)</a:t>
            </a:r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51BD24-6A9A-6CA7-9E1C-E89E6A0717AB}"/>
              </a:ext>
            </a:extLst>
          </p:cNvPr>
          <p:cNvSpPr txBox="1"/>
          <p:nvPr/>
        </p:nvSpPr>
        <p:spPr>
          <a:xfrm>
            <a:off x="7443433" y="6102883"/>
            <a:ext cx="474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2"/>
              </a:rPr>
              <a:t>https://monsieursongsong.tistory.com/5</a:t>
            </a:r>
            <a:r>
              <a:rPr lang="en-US" altLang="ko-KR"/>
              <a:t>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92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574CAC-FD90-1246-A38B-0A4C80AFE824}"/>
              </a:ext>
            </a:extLst>
          </p:cNvPr>
          <p:cNvSpPr txBox="1"/>
          <p:nvPr/>
        </p:nvSpPr>
        <p:spPr>
          <a:xfrm>
            <a:off x="451263" y="439927"/>
            <a:ext cx="2933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삭제</a:t>
            </a:r>
            <a:r>
              <a:rPr lang="en-US" altLang="ko-KR" sz="2400" b="1"/>
              <a:t>(3)</a:t>
            </a:r>
          </a:p>
          <a:p>
            <a:r>
              <a:rPr lang="en-US" altLang="ko-KR" sz="2400" b="1"/>
              <a:t>:</a:t>
            </a:r>
            <a:r>
              <a:rPr lang="ko-KR" altLang="en-US" sz="2400" b="1"/>
              <a:t> 루트 삭제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328ABD0-509D-5BF6-C4E4-86697CAB32F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7971" y="1983432"/>
            <a:ext cx="10338309" cy="42154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FDF7F6-5242-A17F-B194-CA53DB2EE6DD}"/>
              </a:ext>
            </a:extLst>
          </p:cNvPr>
          <p:cNvSpPr txBox="1"/>
          <p:nvPr/>
        </p:nvSpPr>
        <p:spPr>
          <a:xfrm>
            <a:off x="2030680" y="1460667"/>
            <a:ext cx="7003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방법 </a:t>
            </a:r>
            <a:r>
              <a:rPr lang="en-US" altLang="ko-KR" b="1"/>
              <a:t>1</a:t>
            </a:r>
          </a:p>
          <a:p>
            <a:r>
              <a:rPr lang="ko-KR" altLang="en-US" b="1"/>
              <a:t>삭제할 노드 왼쪽 서브 트리의 가장 큰 자손을 해당 노드에 올린다</a:t>
            </a:r>
          </a:p>
        </p:txBody>
      </p:sp>
    </p:spTree>
    <p:extLst>
      <p:ext uri="{BB962C8B-B14F-4D97-AF65-F5344CB8AC3E}">
        <p14:creationId xmlns:p14="http://schemas.microsoft.com/office/powerpoint/2010/main" val="1001424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574CAC-FD90-1246-A38B-0A4C80AFE824}"/>
              </a:ext>
            </a:extLst>
          </p:cNvPr>
          <p:cNvSpPr txBox="1"/>
          <p:nvPr/>
        </p:nvSpPr>
        <p:spPr>
          <a:xfrm>
            <a:off x="463138" y="570016"/>
            <a:ext cx="2933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삭제</a:t>
            </a:r>
            <a:r>
              <a:rPr lang="en-US" altLang="ko-KR" sz="2400" b="1"/>
              <a:t>(3)</a:t>
            </a:r>
          </a:p>
          <a:p>
            <a:r>
              <a:rPr lang="en-US" altLang="ko-KR" sz="2400" b="1"/>
              <a:t>:</a:t>
            </a:r>
            <a:r>
              <a:rPr lang="ko-KR" altLang="en-US" sz="2400" b="1"/>
              <a:t> 루트 삭제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FDF7F6-5242-A17F-B194-CA53DB2EE6DD}"/>
              </a:ext>
            </a:extLst>
          </p:cNvPr>
          <p:cNvSpPr txBox="1"/>
          <p:nvPr/>
        </p:nvSpPr>
        <p:spPr>
          <a:xfrm>
            <a:off x="1534495" y="1526027"/>
            <a:ext cx="91230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방법 </a:t>
            </a:r>
            <a:r>
              <a:rPr lang="en-US" altLang="ko-KR" sz="2000" b="1"/>
              <a:t>2</a:t>
            </a:r>
          </a:p>
          <a:p>
            <a:r>
              <a:rPr lang="ko-KR" altLang="en-US" sz="2000" b="1"/>
              <a:t>삭제할 노드 오른쪽 서브 트리의 가장 작은 자손을 해당 노드의 자리에 올린다</a:t>
            </a:r>
            <a:endParaRPr lang="en-US" altLang="ko-KR" sz="2000" b="1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DF8B27-7D2D-18F5-A32F-5FECDAA9A99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50262" y="1964934"/>
            <a:ext cx="8491476" cy="38065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EBC008-1CD2-6801-F814-B8127B076FE0}"/>
              </a:ext>
            </a:extLst>
          </p:cNvPr>
          <p:cNvSpPr txBox="1"/>
          <p:nvPr/>
        </p:nvSpPr>
        <p:spPr>
          <a:xfrm>
            <a:off x="5637811" y="6150713"/>
            <a:ext cx="7045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출처: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https://code-lab1.tistory.com/10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[코드 연구소:티스토리] </a:t>
            </a:r>
          </a:p>
        </p:txBody>
      </p:sp>
    </p:spTree>
    <p:extLst>
      <p:ext uri="{BB962C8B-B14F-4D97-AF65-F5344CB8AC3E}">
        <p14:creationId xmlns:p14="http://schemas.microsoft.com/office/powerpoint/2010/main" val="2087202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461F3-9E4F-224E-3605-BD7D89744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10000" dirty="0"/>
              <a:t>Map</a:t>
            </a:r>
            <a:endParaRPr lang="ko-KR" altLang="en-US" sz="10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49F465-3494-2624-E744-01D92692D1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366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D2330-A14A-50F2-BDA5-4E5C61993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409D00"/>
                </a:solidFill>
                <a:effectLst/>
                <a:latin typeface="Noto Sans KR"/>
              </a:rPr>
              <a:t>1) Map</a:t>
            </a:r>
            <a:r>
              <a:rPr lang="ko-KR" altLang="en-US" b="1" i="0" dirty="0">
                <a:solidFill>
                  <a:srgbClr val="409D00"/>
                </a:solidFill>
                <a:effectLst/>
                <a:latin typeface="Noto Sans KR"/>
              </a:rPr>
              <a:t>이란</a:t>
            </a:r>
            <a:r>
              <a:rPr lang="en-US" altLang="ko-KR" b="1" i="0" dirty="0">
                <a:solidFill>
                  <a:srgbClr val="409D00"/>
                </a:solidFill>
                <a:effectLst/>
                <a:latin typeface="Noto Sans KR"/>
              </a:rPr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868678-4345-3605-633B-FD294A4B4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039"/>
            <a:ext cx="10515600" cy="4351338"/>
          </a:xfrm>
        </p:spPr>
        <p:txBody>
          <a:bodyPr>
            <a:normAutofit/>
          </a:bodyPr>
          <a:lstStyle/>
          <a:p>
            <a:pPr algn="l" latinLnBrk="1"/>
            <a:r>
              <a:rPr lang="en-US" altLang="ko-KR" sz="3000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map</a:t>
            </a:r>
            <a:r>
              <a:rPr lang="ko-KR" altLang="en-US" sz="3000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은 각 노드가 </a:t>
            </a:r>
            <a:r>
              <a:rPr lang="en-US" altLang="ko-KR" sz="3000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key</a:t>
            </a:r>
            <a:r>
              <a:rPr lang="ko-KR" altLang="en-US" sz="3000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와 </a:t>
            </a:r>
            <a:r>
              <a:rPr lang="en-US" altLang="ko-KR" sz="3000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value </a:t>
            </a:r>
            <a:r>
              <a:rPr lang="ko-KR" altLang="en-US" sz="3000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쌍으로 이루어진 트리입니다</a:t>
            </a:r>
            <a:r>
              <a:rPr lang="en-US" altLang="ko-KR" sz="3000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 </a:t>
            </a:r>
            <a:r>
              <a:rPr lang="ko-KR" altLang="en-US" sz="3000" b="0" i="0" dirty="0">
                <a:solidFill>
                  <a:srgbClr val="781B33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 </a:t>
            </a:r>
            <a:r>
              <a:rPr lang="ko-KR" altLang="en-US" sz="3000" b="1" i="0" dirty="0">
                <a:solidFill>
                  <a:srgbClr val="781B33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특히</a:t>
            </a:r>
            <a:r>
              <a:rPr lang="en-US" altLang="ko-KR" sz="3000" b="1" i="0" dirty="0">
                <a:solidFill>
                  <a:srgbClr val="781B33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3000" b="1" i="0" dirty="0">
                <a:solidFill>
                  <a:srgbClr val="781B33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중복을 허용하지 않습니다</a:t>
            </a:r>
            <a:r>
              <a:rPr lang="en-US" altLang="ko-KR" sz="3000" b="1" i="0" dirty="0">
                <a:solidFill>
                  <a:srgbClr val="781B33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  <a:endParaRPr lang="ko-KR" altLang="en-US" sz="3000" b="0" i="0" dirty="0">
              <a:solidFill>
                <a:srgbClr val="808080"/>
              </a:solidFill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l" latinLnBrk="1"/>
            <a:r>
              <a:rPr lang="ko-KR" altLang="en-US" sz="3000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따라서 </a:t>
            </a:r>
            <a:r>
              <a:rPr lang="en-US" altLang="ko-KR" sz="3000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map</a:t>
            </a:r>
            <a:r>
              <a:rPr lang="ko-KR" altLang="en-US" sz="3000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은 </a:t>
            </a:r>
            <a:r>
              <a:rPr lang="en-US" altLang="ko-KR" sz="3000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first, second</a:t>
            </a:r>
            <a:r>
              <a:rPr lang="ko-KR" altLang="en-US" sz="3000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가 있는 </a:t>
            </a:r>
            <a:r>
              <a:rPr lang="en-US" altLang="ko-KR" sz="3000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pair </a:t>
            </a:r>
            <a:r>
              <a:rPr lang="ko-KR" altLang="en-US" sz="3000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객체로 저장되는 데 </a:t>
            </a:r>
            <a:r>
              <a:rPr lang="en-US" altLang="ko-KR" sz="3000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first- key</a:t>
            </a:r>
            <a:r>
              <a:rPr lang="ko-KR" altLang="en-US" sz="3000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로 </a:t>
            </a:r>
            <a:r>
              <a:rPr lang="en-US" altLang="ko-KR" sz="3000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second- value</a:t>
            </a:r>
            <a:r>
              <a:rPr lang="ko-KR" altLang="en-US" sz="3000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로 저장됩니다</a:t>
            </a:r>
            <a:r>
              <a:rPr lang="en-US" altLang="ko-KR" sz="3000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 </a:t>
            </a:r>
            <a:endParaRPr lang="ko-KR" altLang="en-US" sz="3000" b="0" i="0" dirty="0">
              <a:solidFill>
                <a:srgbClr val="808080"/>
              </a:solidFill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endParaRPr lang="ko-KR" altLang="en-US" sz="30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731EB72-C97B-990C-4A6E-67F0A966F5B8}"/>
              </a:ext>
            </a:extLst>
          </p:cNvPr>
          <p:cNvSpPr txBox="1">
            <a:spLocks/>
          </p:cNvSpPr>
          <p:nvPr/>
        </p:nvSpPr>
        <p:spPr>
          <a:xfrm>
            <a:off x="838200" y="3982016"/>
            <a:ext cx="10515600" cy="1346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>
                <a:solidFill>
                  <a:srgbClr val="409D00"/>
                </a:solidFill>
                <a:latin typeface="Noto Sans KR"/>
              </a:rPr>
              <a:t>2) MAP </a:t>
            </a:r>
            <a:r>
              <a:rPr lang="ko-KR" altLang="en-US" b="1">
                <a:solidFill>
                  <a:srgbClr val="409D00"/>
                </a:solidFill>
                <a:latin typeface="Noto Sans KR"/>
              </a:rPr>
              <a:t>기본 형태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FB08D37-F991-C6DD-014C-7E9BADADBFED}"/>
              </a:ext>
            </a:extLst>
          </p:cNvPr>
          <p:cNvSpPr txBox="1">
            <a:spLocks/>
          </p:cNvSpPr>
          <p:nvPr/>
        </p:nvSpPr>
        <p:spPr>
          <a:xfrm>
            <a:off x="838200" y="5197587"/>
            <a:ext cx="10515600" cy="105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000000"/>
                </a:solidFill>
                <a:latin typeface="Noto Sans KR"/>
              </a:rPr>
              <a:t>map &lt;</a:t>
            </a:r>
            <a:r>
              <a:rPr lang="en-US" altLang="ko-KR" b="1" dirty="0">
                <a:solidFill>
                  <a:srgbClr val="953B34"/>
                </a:solidFill>
                <a:latin typeface="Noto Sans KR"/>
              </a:rPr>
              <a:t>key</a:t>
            </a:r>
            <a:r>
              <a:rPr lang="en-US" altLang="ko-KR" b="1" dirty="0">
                <a:solidFill>
                  <a:srgbClr val="000000"/>
                </a:solidFill>
                <a:latin typeface="Noto Sans KR"/>
              </a:rPr>
              <a:t>, </a:t>
            </a:r>
            <a:r>
              <a:rPr lang="en-US" altLang="ko-KR" b="1" dirty="0">
                <a:solidFill>
                  <a:srgbClr val="1A5490"/>
                </a:solidFill>
                <a:latin typeface="Noto Sans KR"/>
              </a:rPr>
              <a:t>value</a:t>
            </a:r>
            <a:r>
              <a:rPr lang="en-US" altLang="ko-KR" b="1" dirty="0">
                <a:solidFill>
                  <a:srgbClr val="000000"/>
                </a:solidFill>
                <a:latin typeface="Noto Sans KR"/>
              </a:rPr>
              <a:t>&gt; map1;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4497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992B84-EA94-8322-BCF9-00153A16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409D00"/>
                </a:solidFill>
                <a:effectLst/>
                <a:latin typeface="Noto Sans KR"/>
              </a:rPr>
              <a:t>3) MAP </a:t>
            </a:r>
            <a:r>
              <a:rPr lang="ko-KR" altLang="en-US" b="1" i="0" dirty="0">
                <a:solidFill>
                  <a:srgbClr val="409D00"/>
                </a:solidFill>
                <a:effectLst/>
                <a:latin typeface="Noto Sans KR"/>
              </a:rPr>
              <a:t>정렬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2A23A5-7959-ED32-AA4F-7D37534D9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latinLnBrk="1"/>
            <a:r>
              <a:rPr lang="en-US" altLang="ko-KR" sz="3000" b="1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map</a:t>
            </a:r>
            <a:r>
              <a:rPr lang="ko-KR" altLang="en-US" sz="3000" b="1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은 자료를 </a:t>
            </a:r>
            <a:r>
              <a:rPr lang="ko-KR" altLang="en-US" sz="3000" b="1" i="0" dirty="0" err="1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저장할때</a:t>
            </a:r>
            <a:r>
              <a:rPr lang="ko-KR" altLang="en-US" sz="3000" b="1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내부에서 자동으로 정렬합니다</a:t>
            </a:r>
            <a:r>
              <a:rPr lang="en-US" altLang="ko-KR" sz="3000" b="1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  <a:endParaRPr lang="ko-KR" altLang="en-US" sz="3000" b="0" i="0" dirty="0">
              <a:solidFill>
                <a:srgbClr val="808080"/>
              </a:solidFill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l" latinLnBrk="1"/>
            <a:r>
              <a:rPr lang="en-US" altLang="ko-KR" sz="3000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map</a:t>
            </a:r>
            <a:r>
              <a:rPr lang="ko-KR" altLang="en-US" sz="3000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은 </a:t>
            </a:r>
            <a:r>
              <a:rPr lang="en-US" altLang="ko-KR" sz="3000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key</a:t>
            </a:r>
            <a:r>
              <a:rPr lang="ko-KR" altLang="en-US" sz="3000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를 기준으로 정렬하며</a:t>
            </a:r>
            <a:r>
              <a:rPr lang="ko-KR" altLang="en-US" sz="3000" b="1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 오름차순으로 정렬</a:t>
            </a:r>
            <a:r>
              <a:rPr lang="ko-KR" altLang="en-US" sz="3000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합니다</a:t>
            </a:r>
            <a:r>
              <a:rPr lang="en-US" altLang="ko-KR" sz="3000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  <a:endParaRPr lang="ko-KR" altLang="en-US" sz="3000" b="0" i="0" dirty="0">
              <a:solidFill>
                <a:srgbClr val="808080"/>
              </a:solidFill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l" latinLnBrk="1"/>
            <a:r>
              <a:rPr lang="ko-KR" altLang="en-US" sz="3000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만약 </a:t>
            </a:r>
            <a:r>
              <a:rPr lang="ko-KR" altLang="en-US" sz="3000" b="1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내림차순</a:t>
            </a:r>
            <a:r>
              <a:rPr lang="ko-KR" altLang="en-US" sz="3000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으로 정렬하고 싶은 경우와 같이 사용하면 됩니다</a:t>
            </a:r>
            <a:r>
              <a:rPr lang="en-US" altLang="ko-KR" sz="3000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  <a:endParaRPr lang="ko-KR" altLang="en-US" sz="3000" b="0" i="0" dirty="0">
              <a:solidFill>
                <a:srgbClr val="808080"/>
              </a:solidFill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L="0" indent="0" algn="l" latinLnBrk="1">
              <a:buNone/>
            </a:pPr>
            <a:r>
              <a:rPr lang="en-US" altLang="ko-KR" sz="3000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  map &lt;int, int, greater&gt; map1; </a:t>
            </a:r>
            <a:endParaRPr lang="ko-KR" altLang="en-US" sz="3000" b="0" i="0" dirty="0">
              <a:solidFill>
                <a:srgbClr val="808080"/>
              </a:solidFill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l" latinLnBrk="1"/>
            <a:r>
              <a:rPr lang="en-US" altLang="ko-KR" sz="3000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(</a:t>
            </a:r>
            <a:r>
              <a:rPr lang="ko-KR" altLang="en-US" sz="3000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만약 다른 방법으로 </a:t>
            </a:r>
            <a:r>
              <a:rPr lang="en-US" altLang="ko-KR" sz="3000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int</a:t>
            </a:r>
            <a:r>
              <a:rPr lang="ko-KR" altLang="en-US" sz="3000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데이터를 내림차순으로 정렬하고 싶을 경우</a:t>
            </a:r>
            <a:r>
              <a:rPr lang="en-US" altLang="ko-KR" sz="3000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</a:t>
            </a:r>
            <a:r>
              <a:rPr lang="ko-KR" altLang="en-US" sz="3000" dirty="0">
                <a:solidFill>
                  <a:srgbClr val="80808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ko-KR" altLang="en-US" sz="3000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데이터에 </a:t>
            </a:r>
            <a:r>
              <a:rPr lang="en-US" altLang="ko-KR" sz="3000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-(</a:t>
            </a:r>
            <a:r>
              <a:rPr lang="ko-KR" altLang="en-US" sz="3000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마이너스</a:t>
            </a:r>
            <a:r>
              <a:rPr lang="en-US" altLang="ko-KR" sz="3000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)</a:t>
            </a:r>
            <a:r>
              <a:rPr lang="ko-KR" altLang="en-US" sz="3000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를 붙여 삽입하여 처리하면 내림차순으로 정렬됩니다</a:t>
            </a:r>
            <a:r>
              <a:rPr lang="en-US" altLang="ko-KR" sz="3000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.)</a:t>
            </a:r>
            <a:endParaRPr lang="ko-KR" altLang="en-US" sz="3000" b="0" i="0" dirty="0">
              <a:solidFill>
                <a:srgbClr val="808080"/>
              </a:solidFill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710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D0772B-8529-BDC4-9A05-42A23CF32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409D00"/>
                </a:solidFill>
                <a:effectLst/>
                <a:latin typeface="Noto Sans KR"/>
              </a:rPr>
              <a:t>4) MAP </a:t>
            </a:r>
            <a:r>
              <a:rPr lang="ko-KR" altLang="en-US" b="1" i="0" dirty="0">
                <a:solidFill>
                  <a:srgbClr val="409D00"/>
                </a:solidFill>
                <a:effectLst/>
                <a:latin typeface="Noto Sans KR"/>
              </a:rPr>
              <a:t>사용방법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F1C9B4-24F0-1FA5-93BF-805635652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 latinLnBrk="1">
              <a:buNone/>
            </a:pPr>
            <a:r>
              <a:rPr lang="en-US" altLang="ko-KR" b="1" i="0" dirty="0">
                <a:solidFill>
                  <a:srgbClr val="80808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1) </a:t>
            </a:r>
            <a:r>
              <a:rPr lang="ko-KR" altLang="en-US" b="1" i="0" dirty="0">
                <a:solidFill>
                  <a:srgbClr val="80808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헤더 포함</a:t>
            </a:r>
            <a:endParaRPr lang="ko-KR" altLang="en-US" b="0" i="0" dirty="0">
              <a:solidFill>
                <a:srgbClr val="808080"/>
              </a:solidFill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map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을 사용하려면 헤더에 </a:t>
            </a:r>
            <a:r>
              <a:rPr lang="en-US" altLang="ko-KR" b="1" i="0" dirty="0">
                <a:solidFill>
                  <a:srgbClr val="1B711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#include &lt;map&gt;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 처리를 해야 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  <a:endParaRPr lang="ko-KR" altLang="en-US" b="0" i="0" dirty="0">
              <a:solidFill>
                <a:srgbClr val="808080"/>
              </a:solidFill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L="0" indent="0" algn="l" latinLnBrk="1">
              <a:buNone/>
            </a:pPr>
            <a:endParaRPr lang="ko-KR" altLang="en-US" b="0" i="0" dirty="0">
              <a:solidFill>
                <a:srgbClr val="808080"/>
              </a:solidFill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L="0" indent="0" algn="l" latinLnBrk="1">
              <a:buNone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2) map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선언하기</a:t>
            </a:r>
            <a:endParaRPr lang="ko-KR" altLang="en-US" b="0" i="0" dirty="0">
              <a:solidFill>
                <a:srgbClr val="808080"/>
              </a:solidFill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map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의 기본 구조는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map &lt;</a:t>
            </a:r>
            <a:r>
              <a:rPr lang="en-US" altLang="ko-KR" b="1" i="0" dirty="0">
                <a:solidFill>
                  <a:srgbClr val="781B33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key type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 </a:t>
            </a:r>
            <a:r>
              <a:rPr lang="en-US" altLang="ko-KR" b="1" i="0" dirty="0">
                <a:solidFill>
                  <a:srgbClr val="1A549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value type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&gt;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이름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  <a:endParaRPr lang="ko-KR" altLang="en-US" b="0" i="0" dirty="0">
              <a:solidFill>
                <a:srgbClr val="808080"/>
              </a:solidFill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endParaRPr lang="en-US" altLang="ko-KR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3) map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에 찾고자 하는 데이터가 있는 지 확인하기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(search)</a:t>
            </a:r>
          </a:p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map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에서 데이터를 찾을 때는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iterator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을 사용합니다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  <a:endParaRPr lang="ko-KR" altLang="en-US" b="0" i="0" dirty="0">
              <a:solidFill>
                <a:srgbClr val="808080"/>
              </a:solidFill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데이터를 끝까지 찾지 못했을 경우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iterator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map.end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()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를 반환합니다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  <a:endParaRPr lang="ko-KR" altLang="en-US" b="0" i="0" dirty="0">
              <a:solidFill>
                <a:srgbClr val="808080"/>
              </a:solidFill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endParaRPr lang="ko-KR" altLang="en-US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8886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B3A7D-9F6E-BC76-0DE4-93E168120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409D00"/>
                </a:solidFill>
                <a:effectLst/>
                <a:latin typeface="Noto Sans KR"/>
              </a:rPr>
              <a:t>4) MAP </a:t>
            </a:r>
            <a:r>
              <a:rPr lang="ko-KR" altLang="en-US" b="1" i="0" dirty="0">
                <a:solidFill>
                  <a:srgbClr val="409D00"/>
                </a:solidFill>
                <a:effectLst/>
                <a:latin typeface="Noto Sans KR"/>
              </a:rPr>
              <a:t>사용방법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78CBD0-8AE8-1229-E4E0-D459A713F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latinLnBrk="1">
              <a:buNone/>
            </a:pPr>
            <a:r>
              <a:rPr lang="en-US" altLang="ko-KR" sz="3000" b="1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4) map</a:t>
            </a:r>
            <a:r>
              <a:rPr lang="ko-KR" altLang="en-US" sz="3000" b="1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에 데이터 삽입</a:t>
            </a:r>
            <a:endParaRPr lang="ko-KR" altLang="en-US" sz="3000" b="0" i="0" dirty="0">
              <a:solidFill>
                <a:srgbClr val="808080"/>
              </a:solidFill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l" latinLnBrk="1"/>
            <a:r>
              <a:rPr lang="en-US" altLang="ko-KR" sz="3000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map</a:t>
            </a:r>
            <a:r>
              <a:rPr lang="ko-KR" altLang="en-US" sz="3000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은 중복을 허용하지 않습니다</a:t>
            </a:r>
            <a:r>
              <a:rPr lang="en-US" altLang="ko-KR" sz="3000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 insert</a:t>
            </a:r>
            <a:r>
              <a:rPr lang="ko-KR" altLang="en-US" sz="3000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를 </a:t>
            </a:r>
            <a:r>
              <a:rPr lang="ko-KR" altLang="en-US" sz="3000" b="0" i="0" dirty="0" err="1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수행할때</a:t>
            </a:r>
            <a:r>
              <a:rPr lang="en-US" altLang="ko-KR" sz="3000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key</a:t>
            </a:r>
            <a:r>
              <a:rPr lang="ko-KR" altLang="en-US" sz="3000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가 중복되면 </a:t>
            </a:r>
            <a:r>
              <a:rPr lang="en-US" altLang="ko-KR" sz="3000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insert</a:t>
            </a:r>
            <a:r>
              <a:rPr lang="ko-KR" altLang="en-US" sz="3000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가 수행되지 않습니다</a:t>
            </a:r>
            <a:r>
              <a:rPr lang="en-US" altLang="ko-KR" sz="3000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  <a:endParaRPr lang="ko-KR" altLang="en-US" sz="3000" b="0" i="0" dirty="0">
              <a:solidFill>
                <a:srgbClr val="808080"/>
              </a:solidFill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l" latinLnBrk="1"/>
            <a:r>
              <a:rPr lang="ko-KR" altLang="en-US" sz="3000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중복되면 그것은 </a:t>
            </a:r>
            <a:r>
              <a:rPr lang="en-US" altLang="ko-KR" sz="3000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key</a:t>
            </a:r>
            <a:r>
              <a:rPr lang="ko-KR" altLang="en-US" sz="3000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의 역할을 제대로 하지 않습니다</a:t>
            </a:r>
            <a:r>
              <a:rPr lang="en-US" altLang="ko-KR" sz="3000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  <a:endParaRPr lang="ko-KR" altLang="en-US" sz="3000" b="0" i="0" dirty="0">
              <a:solidFill>
                <a:srgbClr val="808080"/>
              </a:solidFill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endParaRPr lang="en-US" altLang="ko-KR" sz="30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3000" b="1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5) </a:t>
            </a:r>
            <a:r>
              <a:rPr lang="ko-KR" altLang="en-US" sz="3000" b="1" i="0" dirty="0" err="1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반복문</a:t>
            </a:r>
            <a:r>
              <a:rPr lang="ko-KR" altLang="en-US" sz="3000" b="1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데이터 접근 </a:t>
            </a:r>
            <a:r>
              <a:rPr lang="en-US" altLang="ko-KR" sz="3000" b="1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(first, second)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F4D60A-6BED-1867-057E-F37E77297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257" y="4866962"/>
            <a:ext cx="10021343" cy="144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77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84F34-5D87-1F6C-0955-E6348391F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409D00"/>
                </a:solidFill>
                <a:effectLst/>
                <a:latin typeface="Noto Sans KR"/>
              </a:rPr>
              <a:t>4) MAP </a:t>
            </a:r>
            <a:r>
              <a:rPr lang="ko-KR" altLang="en-US" b="1" i="0" dirty="0">
                <a:solidFill>
                  <a:srgbClr val="409D00"/>
                </a:solidFill>
                <a:effectLst/>
                <a:latin typeface="Noto Sans KR"/>
              </a:rPr>
              <a:t>사용방법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924B93-7AE1-BD1F-F4BB-B1E248640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latinLnBrk="1">
              <a:buNone/>
            </a:pPr>
            <a:r>
              <a:rPr lang="en-US" altLang="ko-KR" sz="3000" b="1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6) map</a:t>
            </a:r>
            <a:r>
              <a:rPr lang="ko-KR" altLang="en-US" sz="3000" b="1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에서 삭제하기</a:t>
            </a:r>
            <a:endParaRPr lang="ko-KR" altLang="en-US" sz="3000" b="0" i="0" dirty="0">
              <a:solidFill>
                <a:srgbClr val="808080"/>
              </a:solidFill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l" latinLnBrk="1"/>
            <a:r>
              <a:rPr lang="en-US" altLang="ko-KR" sz="3000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map</a:t>
            </a:r>
            <a:r>
              <a:rPr lang="ko-KR" altLang="en-US" sz="3000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에서 데이터를 삭제하기 위해 활용할 함수는  </a:t>
            </a:r>
            <a:r>
              <a:rPr lang="en-US" altLang="ko-KR" sz="3000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erase</a:t>
            </a:r>
            <a:r>
              <a:rPr lang="ko-KR" altLang="en-US" sz="3000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와 </a:t>
            </a:r>
            <a:r>
              <a:rPr lang="en-US" altLang="ko-KR" sz="3000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clear</a:t>
            </a:r>
            <a:r>
              <a:rPr lang="ko-KR" altLang="en-US" sz="3000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입니다</a:t>
            </a:r>
            <a:r>
              <a:rPr lang="en-US" altLang="ko-KR" sz="3000" b="0" i="0" dirty="0">
                <a:solidFill>
                  <a:srgbClr val="00000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  <a:endParaRPr lang="ko-KR" altLang="en-US" sz="3000" b="0" i="0" dirty="0">
              <a:solidFill>
                <a:srgbClr val="808080"/>
              </a:solidFill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b="0" i="0" dirty="0" err="1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m.</a:t>
            </a:r>
            <a:r>
              <a:rPr lang="en-US" altLang="ko-KR" b="0" i="0" dirty="0" err="1">
                <a:solidFill>
                  <a:srgbClr val="E6C07B"/>
                </a:solidFill>
                <a:effectLst/>
                <a:latin typeface="Courier New" panose="02070309020205020404" pitchFamily="49" charset="0"/>
              </a:rPr>
              <a:t>erase</a:t>
            </a:r>
            <a:r>
              <a:rPr lang="en-US" altLang="ko-KR" b="0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i="0" dirty="0" err="1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m.</a:t>
            </a:r>
            <a:r>
              <a:rPr lang="en-US" altLang="ko-KR" b="0" i="0" dirty="0" err="1">
                <a:solidFill>
                  <a:srgbClr val="E6C07B"/>
                </a:solidFill>
                <a:effectLst/>
                <a:latin typeface="Courier New" panose="02070309020205020404" pitchFamily="49" charset="0"/>
              </a:rPr>
              <a:t>begin</a:t>
            </a:r>
            <a:r>
              <a:rPr lang="en-US" altLang="ko-KR" b="0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()+</a:t>
            </a:r>
            <a:r>
              <a:rPr lang="en-US" altLang="ko-KR" b="0" i="0" dirty="0">
                <a:solidFill>
                  <a:srgbClr val="D19A6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ko-KR" b="0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); </a:t>
            </a:r>
            <a:r>
              <a:rPr lang="en-US" altLang="ko-KR" b="0" i="0" dirty="0" err="1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m.</a:t>
            </a:r>
            <a:r>
              <a:rPr lang="en-US" altLang="ko-KR" b="0" i="0" dirty="0" err="1">
                <a:solidFill>
                  <a:srgbClr val="E6C07B"/>
                </a:solidFill>
                <a:effectLst/>
                <a:latin typeface="Courier New" panose="02070309020205020404" pitchFamily="49" charset="0"/>
              </a:rPr>
              <a:t>erase</a:t>
            </a:r>
            <a:r>
              <a:rPr lang="en-US" altLang="ko-KR" b="0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i="0" dirty="0">
                <a:solidFill>
                  <a:srgbClr val="98C379"/>
                </a:solidFill>
                <a:effectLst/>
                <a:latin typeface="Courier New" panose="02070309020205020404" pitchFamily="49" charset="0"/>
              </a:rPr>
              <a:t>"Alice"</a:t>
            </a:r>
            <a:r>
              <a:rPr lang="en-US" altLang="ko-KR" b="0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r>
              <a:rPr lang="en-US" altLang="ko-KR" b="0" i="0" dirty="0" err="1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m.</a:t>
            </a:r>
            <a:r>
              <a:rPr lang="en-US" altLang="ko-KR" b="0" i="0" dirty="0" err="1">
                <a:solidFill>
                  <a:srgbClr val="E6C07B"/>
                </a:solidFill>
                <a:effectLst/>
                <a:latin typeface="Courier New" panose="02070309020205020404" pitchFamily="49" charset="0"/>
              </a:rPr>
              <a:t>erase</a:t>
            </a:r>
            <a:r>
              <a:rPr lang="en-US" altLang="ko-KR" b="0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i="0" dirty="0" err="1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m.</a:t>
            </a:r>
            <a:r>
              <a:rPr lang="en-US" altLang="ko-KR" b="0" i="0" dirty="0" err="1">
                <a:solidFill>
                  <a:srgbClr val="E6C07B"/>
                </a:solidFill>
                <a:effectLst/>
                <a:latin typeface="Courier New" panose="02070309020205020404" pitchFamily="49" charset="0"/>
              </a:rPr>
              <a:t>begin</a:t>
            </a:r>
            <a:r>
              <a:rPr lang="en-US" altLang="ko-KR" b="0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(), </a:t>
            </a:r>
            <a:r>
              <a:rPr lang="en-US" altLang="ko-KR" b="0" i="0" dirty="0" err="1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m.</a:t>
            </a:r>
            <a:r>
              <a:rPr lang="en-US" altLang="ko-KR" b="0" i="0" dirty="0" err="1">
                <a:solidFill>
                  <a:srgbClr val="E6C07B"/>
                </a:solidFill>
                <a:effectLst/>
                <a:latin typeface="Courier New" panose="02070309020205020404" pitchFamily="49" charset="0"/>
              </a:rPr>
              <a:t>end</a:t>
            </a:r>
            <a:r>
              <a:rPr lang="en-US" altLang="ko-KR" b="0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()); </a:t>
            </a:r>
            <a:r>
              <a:rPr lang="en-US" altLang="ko-KR" b="0" i="0" dirty="0" err="1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m.</a:t>
            </a:r>
            <a:r>
              <a:rPr lang="en-US" altLang="ko-KR" b="0" i="0" dirty="0" err="1">
                <a:solidFill>
                  <a:srgbClr val="E6C07B"/>
                </a:solidFill>
                <a:effectLst/>
                <a:latin typeface="Courier New" panose="02070309020205020404" pitchFamily="49" charset="0"/>
              </a:rPr>
              <a:t>clear</a:t>
            </a:r>
            <a:r>
              <a:rPr lang="en-US" altLang="ko-KR" b="0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endParaRPr lang="en-US" altLang="ko-KR" dirty="0">
              <a:solidFill>
                <a:srgbClr val="ABB2BF"/>
              </a:solidFill>
              <a:latin typeface="Courier New" panose="020703090202050204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6865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D533FD-F1AD-3B03-6227-F81E45CDC24C}"/>
              </a:ext>
            </a:extLst>
          </p:cNvPr>
          <p:cNvSpPr txBox="1"/>
          <p:nvPr/>
        </p:nvSpPr>
        <p:spPr>
          <a:xfrm>
            <a:off x="371909" y="555580"/>
            <a:ext cx="112145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/>
              <a:t>선형 큐의 문제점</a:t>
            </a:r>
            <a:endParaRPr lang="en-US" altLang="ko-KR" sz="2800" b="1"/>
          </a:p>
          <a:p>
            <a:endParaRPr lang="en-US" altLang="ko-KR" sz="2400"/>
          </a:p>
          <a:p>
            <a:r>
              <a:rPr lang="ko-KR" altLang="en-US" sz="2400"/>
              <a:t>인덱스를 감소하지 않고 증가하는 방식 </a:t>
            </a:r>
            <a:endParaRPr lang="en-US" altLang="ko-KR" sz="2400"/>
          </a:p>
          <a:p>
            <a:r>
              <a:rPr lang="en-US" altLang="ko-KR" sz="2400"/>
              <a:t>=&gt; </a:t>
            </a:r>
            <a:r>
              <a:rPr lang="ko-KR" altLang="en-US" sz="2400"/>
              <a:t>데이터가 없어도 사용 </a:t>
            </a:r>
            <a:r>
              <a:rPr lang="en-US" altLang="ko-KR" sz="2400"/>
              <a:t>X</a:t>
            </a:r>
            <a:endParaRPr lang="ko-KR" alt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3AB65D-C27C-95C3-27C1-826FBF7E20D4}"/>
              </a:ext>
            </a:extLst>
          </p:cNvPr>
          <p:cNvSpPr txBox="1"/>
          <p:nvPr/>
        </p:nvSpPr>
        <p:spPr>
          <a:xfrm>
            <a:off x="6460177" y="6302420"/>
            <a:ext cx="55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2"/>
              </a:rPr>
              <a:t>https://m.blog.naver.com/nabilera1/222062019192</a:t>
            </a:r>
            <a:r>
              <a:rPr lang="en-US" altLang="ko-KR"/>
              <a:t>  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2706E73-7FB2-2239-6B8A-275E293E5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09" y="2700100"/>
            <a:ext cx="8991600" cy="29051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CB88AF8-BA8E-0C44-F7DE-5DDB929AA884}"/>
              </a:ext>
            </a:extLst>
          </p:cNvPr>
          <p:cNvSpPr/>
          <p:nvPr/>
        </p:nvSpPr>
        <p:spPr>
          <a:xfrm>
            <a:off x="7423485" y="4673523"/>
            <a:ext cx="806116" cy="7459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9DA2D601-889C-3B41-4A36-32F3141FF9FC}"/>
              </a:ext>
            </a:extLst>
          </p:cNvPr>
          <p:cNvCxnSpPr>
            <a:cxnSpLocks/>
          </p:cNvCxnSpPr>
          <p:nvPr/>
        </p:nvCxnSpPr>
        <p:spPr>
          <a:xfrm>
            <a:off x="7671460" y="5419481"/>
            <a:ext cx="1021356" cy="185744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CD5EA4B-5A28-34DE-45C5-2077CA704C98}"/>
              </a:ext>
            </a:extLst>
          </p:cNvPr>
          <p:cNvSpPr txBox="1"/>
          <p:nvPr/>
        </p:nvSpPr>
        <p:spPr>
          <a:xfrm>
            <a:off x="8738872" y="5282059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비어있는 공간이 있어도 </a:t>
            </a:r>
            <a:endParaRPr lang="en-US" altLang="ko-KR"/>
          </a:p>
          <a:p>
            <a:r>
              <a:rPr lang="ko-KR" altLang="en-US"/>
              <a:t>사용 </a:t>
            </a:r>
            <a:r>
              <a:rPr lang="en-US" altLang="ko-KR"/>
              <a:t>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30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C1284FB-4066-6EE6-68B6-FD80E52A9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1" y="643618"/>
            <a:ext cx="10934700" cy="5048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BA94E-84F7-6DB2-3393-218993CE9D34}"/>
              </a:ext>
            </a:extLst>
          </p:cNvPr>
          <p:cNvSpPr txBox="1"/>
          <p:nvPr/>
        </p:nvSpPr>
        <p:spPr>
          <a:xfrm rot="10800000" flipV="1">
            <a:off x="8097785" y="6214382"/>
            <a:ext cx="400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3"/>
              </a:rPr>
              <a:t>https://cocoon1787.tistory.com/237</a:t>
            </a:r>
            <a:r>
              <a:rPr lang="en-US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056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BAB28B-C864-C82A-4052-5DCAFAA00FE2}"/>
              </a:ext>
            </a:extLst>
          </p:cNvPr>
          <p:cNvSpPr txBox="1"/>
          <p:nvPr/>
        </p:nvSpPr>
        <p:spPr>
          <a:xfrm>
            <a:off x="288758" y="529389"/>
            <a:ext cx="101666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/>
              <a:t>원형 큐</a:t>
            </a:r>
            <a:endParaRPr lang="en-US" altLang="ko-KR" sz="3200" b="1"/>
          </a:p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DAED15-7B85-8937-6297-1A1E27E15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62" y="1175720"/>
            <a:ext cx="2809875" cy="29432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96F2771-3C0F-6642-5C4B-B91FA6431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241" y="1242395"/>
            <a:ext cx="2657475" cy="28765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6BCDF79-C5ED-E1D4-AE5A-268E89683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637" y="1229798"/>
            <a:ext cx="2971800" cy="27336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F3A1946-30D1-7433-E32F-24BEE8D91F3B}"/>
              </a:ext>
            </a:extLst>
          </p:cNvPr>
          <p:cNvSpPr txBox="1"/>
          <p:nvPr/>
        </p:nvSpPr>
        <p:spPr>
          <a:xfrm>
            <a:off x="8655330" y="6238948"/>
            <a:ext cx="337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5"/>
              </a:rPr>
              <a:t>https://yjg-lab.tistory.com/115</a:t>
            </a:r>
            <a:r>
              <a:rPr lang="en-US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424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7E97CD5-710B-1D07-7900-D6F27BC5D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83" y="1826795"/>
            <a:ext cx="2923172" cy="3697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E8DD86-1055-D26C-9B93-DA6B8D804E3E}"/>
              </a:ext>
            </a:extLst>
          </p:cNvPr>
          <p:cNvSpPr txBox="1"/>
          <p:nvPr/>
        </p:nvSpPr>
        <p:spPr>
          <a:xfrm>
            <a:off x="334541" y="482826"/>
            <a:ext cx="3416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/>
              <a:t>공백 판단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BA4EDD0-5454-8BD0-B429-13A56807F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814" y="2400300"/>
            <a:ext cx="41814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8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B6D18A-CF24-5AEB-179A-7CE9004F6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16" y="2005012"/>
            <a:ext cx="2522792" cy="31041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F8D699-A689-6C66-0844-AE1D60AEF1C8}"/>
              </a:ext>
            </a:extLst>
          </p:cNvPr>
          <p:cNvSpPr txBox="1"/>
          <p:nvPr/>
        </p:nvSpPr>
        <p:spPr>
          <a:xfrm>
            <a:off x="3884714" y="1452353"/>
            <a:ext cx="718269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/>
              <a:t>Int </a:t>
            </a:r>
            <a:r>
              <a:rPr lang="en-US" altLang="ko-KR" sz="2800" b="1" err="1"/>
              <a:t>is_full</a:t>
            </a:r>
            <a:r>
              <a:rPr lang="en-US" altLang="ko-KR" sz="2800" b="1"/>
              <a:t>()</a:t>
            </a:r>
          </a:p>
          <a:p>
            <a:r>
              <a:rPr lang="en-US" altLang="ko-KR" sz="2800" b="1"/>
              <a:t>{</a:t>
            </a:r>
          </a:p>
          <a:p>
            <a:r>
              <a:rPr lang="en-US" altLang="ko-KR" sz="2800" b="1"/>
              <a:t>	return (front == ((rear+1)% MAX_QUEUE_SIZE)))</a:t>
            </a:r>
          </a:p>
          <a:p>
            <a:r>
              <a:rPr lang="en-US" altLang="ko-KR" sz="2800" b="1"/>
              <a:t>}</a:t>
            </a:r>
          </a:p>
          <a:p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70A6CB-4C45-8D79-06B4-D1139661560C}"/>
              </a:ext>
            </a:extLst>
          </p:cNvPr>
          <p:cNvSpPr txBox="1"/>
          <p:nvPr/>
        </p:nvSpPr>
        <p:spPr>
          <a:xfrm>
            <a:off x="376266" y="513661"/>
            <a:ext cx="3416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/>
              <a:t>포화 판단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140FF9-8978-C6A9-037E-3F5BE4755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697" y="3791455"/>
            <a:ext cx="2324100" cy="2857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D0EDC3-C3E9-23B7-0B40-7547F961A0AA}"/>
              </a:ext>
            </a:extLst>
          </p:cNvPr>
          <p:cNvSpPr txBox="1"/>
          <p:nvPr/>
        </p:nvSpPr>
        <p:spPr>
          <a:xfrm>
            <a:off x="3793234" y="3848717"/>
            <a:ext cx="6950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공백과 포화상태를 구별하기 위해 하나의 공간을 비워둔다</a:t>
            </a:r>
            <a:r>
              <a:rPr lang="en-US" altLang="ko-KR" b="1">
                <a:solidFill>
                  <a:srgbClr val="FF0000"/>
                </a:solidFill>
              </a:rPr>
              <a:t>. </a:t>
            </a:r>
            <a:r>
              <a:rPr lang="en-US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112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79A3DD5-E43D-FF6E-56E5-4E221745911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02059" y="0"/>
            <a:ext cx="758788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098D36-2886-875A-D714-2492CC15315A}"/>
              </a:ext>
            </a:extLst>
          </p:cNvPr>
          <p:cNvSpPr txBox="1"/>
          <p:nvPr/>
        </p:nvSpPr>
        <p:spPr>
          <a:xfrm>
            <a:off x="433137" y="409074"/>
            <a:ext cx="202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원형 큐 구현</a:t>
            </a:r>
            <a:r>
              <a:rPr lang="en-US" altLang="ko-KR"/>
              <a:t>(1)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72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098D36-2886-875A-D714-2492CC15315A}"/>
              </a:ext>
            </a:extLst>
          </p:cNvPr>
          <p:cNvSpPr txBox="1"/>
          <p:nvPr/>
        </p:nvSpPr>
        <p:spPr>
          <a:xfrm>
            <a:off x="433136" y="409074"/>
            <a:ext cx="1970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원형 큐 구현</a:t>
            </a:r>
            <a:r>
              <a:rPr lang="en-US" altLang="ko-KR"/>
              <a:t>(2)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106C99-29E3-A8A4-957C-4BCC018EC44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3691" y="0"/>
            <a:ext cx="6902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24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1102</Words>
  <Application>Microsoft Office PowerPoint</Application>
  <PresentationFormat>와이드스크린</PresentationFormat>
  <Paragraphs>173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Arial Unicode MS</vt:lpstr>
      <vt:lpstr>IROPKE BATANG</vt:lpstr>
      <vt:lpstr>Noto Sans KR</vt:lpstr>
      <vt:lpstr>강원교육모두 Bold</vt:lpstr>
      <vt:lpstr>맑은 고딕</vt:lpstr>
      <vt:lpstr>Arial</vt:lpstr>
      <vt:lpstr>Consolas</vt:lpstr>
      <vt:lpstr>Courier New</vt:lpstr>
      <vt:lpstr>Office 테마</vt:lpstr>
      <vt:lpstr>QUEUE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TREE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Map</vt:lpstr>
      <vt:lpstr>1) Map이란?</vt:lpstr>
      <vt:lpstr>3) MAP 정렬</vt:lpstr>
      <vt:lpstr>4) MAP 사용방법</vt:lpstr>
      <vt:lpstr>4) MAP 사용방법</vt:lpstr>
      <vt:lpstr>4) MAP 사용방법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</dc:title>
  <dc:creator>이승현</dc:creator>
  <cp:lastModifiedBy>이승현</cp:lastModifiedBy>
  <cp:revision>1</cp:revision>
  <dcterms:created xsi:type="dcterms:W3CDTF">2022-07-01T05:49:43Z</dcterms:created>
  <dcterms:modified xsi:type="dcterms:W3CDTF">2022-07-07T01:58:08Z</dcterms:modified>
</cp:coreProperties>
</file>