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49"/>
  </p:notesMasterIdLst>
  <p:sldIdLst>
    <p:sldId id="257" r:id="rId3"/>
    <p:sldId id="258" r:id="rId4"/>
    <p:sldId id="316" r:id="rId5"/>
    <p:sldId id="259" r:id="rId6"/>
    <p:sldId id="260" r:id="rId7"/>
    <p:sldId id="296" r:id="rId8"/>
    <p:sldId id="298" r:id="rId9"/>
    <p:sldId id="270" r:id="rId10"/>
    <p:sldId id="271" r:id="rId11"/>
    <p:sldId id="272" r:id="rId12"/>
    <p:sldId id="273" r:id="rId13"/>
    <p:sldId id="274" r:id="rId14"/>
    <p:sldId id="261" r:id="rId15"/>
    <p:sldId id="275" r:id="rId16"/>
    <p:sldId id="262" r:id="rId17"/>
    <p:sldId id="277" r:id="rId18"/>
    <p:sldId id="278" r:id="rId19"/>
    <p:sldId id="266" r:id="rId20"/>
    <p:sldId id="297" r:id="rId21"/>
    <p:sldId id="268" r:id="rId22"/>
    <p:sldId id="285" r:id="rId23"/>
    <p:sldId id="307" r:id="rId24"/>
    <p:sldId id="282" r:id="rId25"/>
    <p:sldId id="269" r:id="rId26"/>
    <p:sldId id="300" r:id="rId27"/>
    <p:sldId id="299" r:id="rId28"/>
    <p:sldId id="279" r:id="rId29"/>
    <p:sldId id="310" r:id="rId30"/>
    <p:sldId id="311" r:id="rId31"/>
    <p:sldId id="309" r:id="rId32"/>
    <p:sldId id="312" r:id="rId33"/>
    <p:sldId id="313" r:id="rId34"/>
    <p:sldId id="280" r:id="rId35"/>
    <p:sldId id="305" r:id="rId36"/>
    <p:sldId id="306" r:id="rId37"/>
    <p:sldId id="293" r:id="rId38"/>
    <p:sldId id="290" r:id="rId39"/>
    <p:sldId id="291" r:id="rId40"/>
    <p:sldId id="302" r:id="rId41"/>
    <p:sldId id="301" r:id="rId42"/>
    <p:sldId id="303" r:id="rId43"/>
    <p:sldId id="289" r:id="rId44"/>
    <p:sldId id="292" r:id="rId45"/>
    <p:sldId id="295" r:id="rId46"/>
    <p:sldId id="315" r:id="rId47"/>
    <p:sldId id="264" r:id="rId48"/>
  </p:sldIdLst>
  <p:sldSz cx="12192000" cy="6858000"/>
  <p:notesSz cx="6858000" cy="9144000"/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EE"/>
    <a:srgbClr val="E6E6E6"/>
    <a:srgbClr val="C0CBE6"/>
    <a:srgbClr val="E9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 autoAdjust="0"/>
    <p:restoredTop sz="92899" autoAdjust="0"/>
  </p:normalViewPr>
  <p:slideViewPr>
    <p:cSldViewPr snapToGrid="0">
      <p:cViewPr varScale="1">
        <p:scale>
          <a:sx n="68" d="100"/>
          <a:sy n="68" d="100"/>
        </p:scale>
        <p:origin x="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DD18-7097-475A-BD8C-5F292B4B5A7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C67C3-59C2-48A8-9E9F-EE35312A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2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67C3-59C2-48A8-9E9F-EE35312A6E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4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67C3-59C2-48A8-9E9F-EE35312A6E1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3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1400" y="0"/>
            <a:ext cx="60706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500" y="1696157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137400" y="1848557"/>
            <a:ext cx="4038600" cy="2082800"/>
          </a:xfrm>
        </p:spPr>
        <p:txBody>
          <a:bodyPr anchor="ctr"/>
          <a:lstStyle>
            <a:lvl1pPr marL="0" indent="0" algn="ctr">
              <a:buNone/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 marL="9144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 marL="13716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 marL="18288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4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33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87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2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385751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9875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22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47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02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52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7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0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4124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306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069430" y="544298"/>
            <a:ext cx="2908300" cy="5807075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7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5014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7461765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8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10476814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74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12542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03943" y="1169089"/>
            <a:ext cx="7461765" cy="5034003"/>
          </a:xfrm>
        </p:spPr>
        <p:txBody>
          <a:bodyPr anchor="ctr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1169089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9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25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4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1006764"/>
          </a:xfrm>
          <a:prstGeom prst="rect">
            <a:avLst/>
          </a:prstGeom>
          <a:solidFill>
            <a:srgbClr val="D3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8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C3FD-87BF-4130-8ED8-F4F9F20EDC4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12" Type="http://schemas.openxmlformats.org/officeDocument/2006/relationships/slide" Target="slide3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3.xml"/><Relationship Id="rId11" Type="http://schemas.openxmlformats.org/officeDocument/2006/relationships/slide" Target="slide27.xml"/><Relationship Id="rId5" Type="http://schemas.openxmlformats.org/officeDocument/2006/relationships/slide" Target="slide8.xml"/><Relationship Id="rId10" Type="http://schemas.openxmlformats.org/officeDocument/2006/relationships/slide" Target="slide24.xml"/><Relationship Id="rId4" Type="http://schemas.openxmlformats.org/officeDocument/2006/relationships/slide" Target="slide6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7" Type="http://schemas.openxmlformats.org/officeDocument/2006/relationships/slide" Target="slide45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4.xml"/><Relationship Id="rId5" Type="http://schemas.openxmlformats.org/officeDocument/2006/relationships/slide" Target="slide42.xml"/><Relationship Id="rId4" Type="http://schemas.openxmlformats.org/officeDocument/2006/relationships/slide" Target="slide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7" Type="http://schemas.openxmlformats.org/officeDocument/2006/relationships/slide" Target="slide45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4.xml"/><Relationship Id="rId5" Type="http://schemas.openxmlformats.org/officeDocument/2006/relationships/slide" Target="slide42.xml"/><Relationship Id="rId4" Type="http://schemas.openxmlformats.org/officeDocument/2006/relationships/slide" Target="slide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3679" TargetMode="Externa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ZnTiWcIznEQ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s1idzOx6L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logaon.tistory.com/37" TargetMode="External"/><Relationship Id="rId7" Type="http://schemas.openxmlformats.org/officeDocument/2006/relationships/hyperlink" Target="https://easytoread.tistory.com/entry/%EC%82%BC%EA%B0%81%ED%95%A8%EC%88%98-%EC%8B%A4%EC%83%9D%ED%99%9C-%ED%99%9C%EC%9A%A9-%EC%82%AC%EB%A1%80#GPS%EC%9D%98_%EC%9C%84%EC%B9%98_%EA%B3%84%EC%82%B0" TargetMode="External"/><Relationship Id="rId2" Type="http://schemas.openxmlformats.org/officeDocument/2006/relationships/hyperlink" Target="https://owlyr.tistory.com/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bm.com/docs/ko/i/7.4?topic=files-mathh" TargetMode="External"/><Relationship Id="rId5" Type="http://schemas.openxmlformats.org/officeDocument/2006/relationships/hyperlink" Target="https://devhwan.tech/53" TargetMode="External"/><Relationship Id="rId4" Type="http://schemas.openxmlformats.org/officeDocument/2006/relationships/hyperlink" Target="https://nsgg.tistory.com/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201807042 </a:t>
            </a:r>
            <a:r>
              <a:rPr lang="ko-KR" altLang="en-US" dirty="0" smtClean="0"/>
              <a:t>이무현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기하학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math.h (</a:t>
            </a:r>
            <a:r>
              <a:rPr lang="ko-KR" altLang="en-US" dirty="0" smtClean="0"/>
              <a:t>삼각함수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삼각함수에서 사용하는 함수들이다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 삼각함수 뿐 아니라 역 삼각함수</a:t>
            </a:r>
            <a:r>
              <a:rPr lang="en-US" altLang="ko-KR" dirty="0"/>
              <a:t>, </a:t>
            </a:r>
            <a:r>
              <a:rPr lang="ko-KR" altLang="en-US" dirty="0"/>
              <a:t>쌍곡선 함수까지도 지원한다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214733"/>
              </p:ext>
            </p:extLst>
          </p:nvPr>
        </p:nvGraphicFramePr>
        <p:xfrm>
          <a:off x="838200" y="2060241"/>
          <a:ext cx="10515600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292124379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23290381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41180925"/>
                    </a:ext>
                  </a:extLst>
                </a:gridCol>
                <a:gridCol w="5610726">
                  <a:extLst>
                    <a:ext uri="{9D8B030D-6E8A-4147-A177-3AD203B41FA5}">
                      <a16:colId xmlns:a16="http://schemas.microsoft.com/office/drawing/2014/main" val="3344452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반환형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함수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매개변수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설명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897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삼각함수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sin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사인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코사인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40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tan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탄젠트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0485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역 삼각함수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8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asin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아크 사인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acos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아크 코사인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5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atan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아크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탄젠트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	(-π/2 ~ π/2)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2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double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atan2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x, double y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아크 탄젠트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y/x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	(-π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~ π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)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9699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쌍곡선 함수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double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sinh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하이퍼볼릭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사인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6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double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cosh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하이퍼볼릭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코사인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</a:t>
                      </a:r>
                      <a:r>
                        <a:rPr lang="ko-KR" altLang="en-US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구한다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5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double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tanh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하이퍼볼릭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탄젠트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9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1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math.h (</a:t>
            </a:r>
            <a:r>
              <a:rPr lang="ko-KR" altLang="en-US" dirty="0" smtClean="0"/>
              <a:t>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대수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지수와 대수 연산에 필요한 함수들이다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36421"/>
              </p:ext>
            </p:extLst>
          </p:nvPr>
        </p:nvGraphicFramePr>
        <p:xfrm>
          <a:off x="838200" y="2205671"/>
          <a:ext cx="10515600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292124379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2329038187"/>
                    </a:ext>
                  </a:extLst>
                </a:gridCol>
                <a:gridCol w="2582779">
                  <a:extLst>
                    <a:ext uri="{9D8B030D-6E8A-4147-A177-3AD203B41FA5}">
                      <a16:colId xmlns:a16="http://schemas.microsoft.com/office/drawing/2014/main" val="2141180925"/>
                    </a:ext>
                  </a:extLst>
                </a:gridCol>
                <a:gridCol w="5466347">
                  <a:extLst>
                    <a:ext uri="{9D8B030D-6E8A-4147-A177-3AD203B41FA5}">
                      <a16:colId xmlns:a16="http://schemas.microsoft.com/office/drawing/2014/main" val="3344452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반환형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함수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매개변수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설명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8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exp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e</a:t>
                      </a:r>
                      <a:r>
                        <a:rPr lang="en-US" baseline="30000" dirty="0" smtClean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7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frexp</a:t>
                      </a:r>
                      <a:endParaRPr lang="en-US" altLang="ko-KR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x, </a:t>
                      </a:r>
                      <a:r>
                        <a:rPr lang="en-US" altLang="ko-KR" baseline="0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int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* </a:t>
                      </a:r>
                      <a:r>
                        <a:rPr lang="en-US" altLang="ko-KR" baseline="0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exp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지수와 기수를 나눈다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지수를 </a:t>
                      </a:r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exp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가 가리키는 변수에 저장하고 가수를 반환한다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40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ldemp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x, </a:t>
                      </a:r>
                      <a:r>
                        <a:rPr lang="en-US" altLang="ko-KR" baseline="0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int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exp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 </a:t>
                      </a:r>
                      <a:r>
                        <a:rPr lang="en-US" dirty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* 2</a:t>
                      </a:r>
                      <a:r>
                        <a:rPr lang="en-US" baseline="30000" dirty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exp</a:t>
                      </a:r>
                      <a:r>
                        <a:rPr lang="ko-KR" altLang="en-US" dirty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반환한다</a:t>
                      </a:r>
                      <a:r>
                        <a:rPr lang="en-US" altLang="ko-KR" dirty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0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log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log</a:t>
                      </a:r>
                      <a:r>
                        <a:rPr lang="en-US" altLang="ko-KR" sz="1800" b="0" i="0" kern="1200" baseline="-250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e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 x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를 구한다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log10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log</a:t>
                      </a:r>
                      <a:r>
                        <a:rPr lang="en-US" altLang="ko-KR" sz="1800" b="0" i="0" kern="1200" baseline="-250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10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 x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를 구한다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5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modf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             double * </a:t>
                      </a:r>
                      <a:r>
                        <a:rPr lang="en-US" altLang="ko-KR" baseline="0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inpart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정수부와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소수부를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 나눈다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정수부를 </a:t>
                      </a:r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intpart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가 가리키는 변수에 저장하고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소수부를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 반환한다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2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8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math.h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자주 사용하는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결과에 대해 저장 되어있다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39183"/>
              </p:ext>
            </p:extLst>
          </p:nvPr>
        </p:nvGraphicFramePr>
        <p:xfrm>
          <a:off x="838200" y="2241231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339705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23895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82165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4703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이름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설명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이름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설명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4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HUGE_VAL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계산 결과가 너무 </a:t>
                      </a:r>
                      <a:r>
                        <a:rPr lang="ko-KR" altLang="en-US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커 </a:t>
                      </a:r>
                      <a:r>
                        <a:rPr lang="ko-KR" altLang="en-US" baseline="0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오버플로우가</a:t>
                      </a:r>
                      <a:r>
                        <a:rPr lang="ko-KR" altLang="en-US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나면 이 값을 반환한다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7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자연상수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M_PI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원주율 </a:t>
                      </a:r>
                      <a:r>
                        <a:rPr lang="el-GR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π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6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M_LOG2E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log</a:t>
                      </a:r>
                      <a:r>
                        <a:rPr lang="en-US" altLang="ko-KR" sz="1800" b="0" i="0" kern="1200" baseline="-250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M_PI_2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π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 / 2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M_LOG10E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log</a:t>
                      </a:r>
                      <a:r>
                        <a:rPr lang="en-US" altLang="ko-KR" sz="1800" b="0" i="0" kern="1200" baseline="-250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10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M_PI_4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π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 / 4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3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M_LN2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log</a:t>
                      </a:r>
                      <a:r>
                        <a:rPr lang="en-US" altLang="ko-KR" baseline="-25000" dirty="0" smtClean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e</a:t>
                      </a:r>
                      <a:r>
                        <a:rPr lang="en-US" altLang="ko-KR" dirty="0" smtClean="0"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M_1_PI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1 / </a:t>
                      </a:r>
                      <a:r>
                        <a:rPr lang="el-GR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π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5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M_LN10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log</a:t>
                      </a:r>
                      <a:r>
                        <a:rPr lang="en-US" altLang="ko-KR" sz="1800" b="0" i="0" kern="1200" baseline="-250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e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10</a:t>
                      </a:r>
                      <a:endParaRPr lang="en-US" dirty="0">
                        <a:effectLst/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M_2_PI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2 / </a:t>
                      </a:r>
                      <a:r>
                        <a:rPr lang="el-GR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π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M_SQRT2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√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M_2_SQRTPI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2 /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√</a:t>
                      </a:r>
                      <a:r>
                        <a:rPr lang="el-GR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π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2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M_1_SQRT2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1 /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√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66892"/>
                  </a:ext>
                </a:extLst>
              </a:tr>
            </a:tbl>
          </a:graphicData>
        </a:graphic>
      </p:graphicFrame>
      <p:sp>
        <p:nvSpPr>
          <p:cNvPr id="5" name="AutoShape 2" descr="{\sqrt {2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3"/>
            <a:ext cx="10515600" cy="584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점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크기가 없고 위치만 있는 도형</a:t>
            </a:r>
            <a:r>
              <a:rPr lang="en-US" altLang="ko-KR" dirty="0" smtClean="0"/>
              <a:t>		</a:t>
            </a:r>
            <a:r>
              <a:rPr lang="ko-KR" altLang="en-US" dirty="0" smtClean="0"/>
              <a:t>유클리드 기하학의 점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점은 넓이가 없는 위치이다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변수로 표현하기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x;	// x 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y;	// y 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// </a:t>
            </a:r>
            <a:r>
              <a:rPr lang="ko-KR" altLang="en-US" dirty="0" smtClean="0"/>
              <a:t>사용할 때마다 변수를 생성 해야하며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관리가 어렵다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(Class)</a:t>
            </a:r>
            <a:r>
              <a:rPr lang="ko-KR" altLang="en-US" dirty="0" smtClean="0"/>
              <a:t>로 표현하기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point{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x;	// x 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y;	// y </a:t>
            </a:r>
            <a:r>
              <a:rPr lang="ko-KR" altLang="en-US" dirty="0" smtClean="0"/>
              <a:t>좌표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point p1 = {1,2};</a:t>
            </a:r>
          </a:p>
          <a:p>
            <a:pPr marL="0" indent="0">
              <a:buNone/>
            </a:pPr>
            <a:r>
              <a:rPr lang="en-US" altLang="ko-KR" dirty="0" smtClean="0"/>
              <a:t>		// </a:t>
            </a:r>
            <a:r>
              <a:rPr lang="ko-KR" altLang="en-US" dirty="0" smtClean="0"/>
              <a:t>보다 직관적으로 사용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0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pair&lt;&gt; STL</a:t>
            </a:r>
            <a:r>
              <a:rPr lang="ko-KR" altLang="en-US" dirty="0"/>
              <a:t>로 표현하기</a:t>
            </a:r>
          </a:p>
          <a:p>
            <a:pPr marL="0" indent="0">
              <a:buNone/>
            </a:pPr>
            <a:r>
              <a:rPr lang="en-US" altLang="ko-KR" dirty="0" smtClean="0"/>
              <a:t>	pair&lt;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&gt; point(1,2);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point = pair&lt;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&gt;{ 1 , 2 };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point.first</a:t>
            </a:r>
            <a:r>
              <a:rPr lang="en-US" altLang="ko-KR" dirty="0" smtClean="0"/>
              <a:t> = 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point.second</a:t>
            </a:r>
            <a:r>
              <a:rPr lang="en-US" altLang="ko-KR" dirty="0" smtClean="0"/>
              <a:t> = 2;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// </a:t>
            </a:r>
            <a:r>
              <a:rPr lang="ko-KR" altLang="en-US" dirty="0" smtClean="0"/>
              <a:t>선언 할 필요가 없다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관리가 용이하다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// </a:t>
            </a:r>
            <a:r>
              <a:rPr lang="ko-KR" altLang="en-US" dirty="0" err="1" smtClean="0"/>
              <a:t>직관성이</a:t>
            </a:r>
            <a:r>
              <a:rPr lang="ko-KR" altLang="en-US" dirty="0" smtClean="0"/>
              <a:t> 다소 떨어진다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1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직선</a:t>
            </a:r>
            <a:r>
              <a:rPr lang="en-US" altLang="ko-KR" dirty="0" smtClean="0"/>
              <a:t>	: </a:t>
            </a:r>
            <a:r>
              <a:rPr lang="ko-KR" altLang="en-US" dirty="0" smtClean="0"/>
              <a:t>두 사이를 가장 짧은 거리로 연결한 선</a:t>
            </a:r>
            <a:r>
              <a:rPr lang="en-US" altLang="ko-KR" dirty="0" smtClean="0"/>
              <a:t>		</a:t>
            </a:r>
            <a:r>
              <a:rPr lang="ko-KR" altLang="en-US" dirty="0" smtClean="0"/>
              <a:t>유클리드 기하학의 직선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폭이 없는 길이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							          </a:t>
            </a:r>
            <a:r>
              <a:rPr lang="ko-KR" altLang="en-US" dirty="0" smtClean="0"/>
              <a:t>고르게 놓여있는 점 위에 있는 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직선 방정식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기울기가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y</a:t>
            </a:r>
            <a:r>
              <a:rPr lang="ko-KR" altLang="en-US" dirty="0" smtClean="0"/>
              <a:t>절편이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직선의 방정식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y = m*x  + n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기울기가 </a:t>
            </a:r>
            <a:r>
              <a:rPr lang="en-US" altLang="ko-KR" dirty="0" smtClean="0"/>
              <a:t>m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점</a:t>
            </a:r>
            <a:r>
              <a:rPr lang="en-US" altLang="ko-KR" dirty="0" smtClean="0"/>
              <a:t> (x1, y1)</a:t>
            </a:r>
            <a:r>
              <a:rPr lang="ko-KR" altLang="en-US" dirty="0" smtClean="0"/>
              <a:t>을 지나는 직선의 방정식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y - y1 = m( x - x1 )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두 점의 기울기를 구하는 공식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 = ( y2 - y1 ) / ( x2 - x1 )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두 점을 지나는 직선의 방정식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 y - y1 ) = (( y2 - y1) / ( x2 - x1 )) * (x - x1)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150" y="3107014"/>
            <a:ext cx="3962650" cy="33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x</a:t>
            </a:r>
            <a:r>
              <a:rPr lang="ko-KR" altLang="en-US" dirty="0" smtClean="0"/>
              <a:t>절편과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절편이 주어진 직선의 방정식</a:t>
            </a:r>
            <a:r>
              <a:rPr lang="en-US" altLang="ko-KR" dirty="0" smtClean="0"/>
              <a:t>	(</a:t>
            </a:r>
            <a:r>
              <a:rPr lang="en-US" altLang="ko-KR" dirty="0"/>
              <a:t>a != 0, b != 0 </a:t>
            </a:r>
            <a:r>
              <a:rPr lang="ko-KR" altLang="en-US" dirty="0"/>
              <a:t>일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	x/a + y/b =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직선을 다음과 같이 나타내었을 때 조건에 따라 직선이 해당 형태를 나타낸다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ax + by + c = 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 != 0, b != 0 </a:t>
            </a:r>
            <a:r>
              <a:rPr lang="ko-KR" altLang="en-US" dirty="0" smtClean="0"/>
              <a:t>일 때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기울기  </a:t>
            </a:r>
            <a:r>
              <a:rPr lang="en-US" altLang="ko-KR" dirty="0" smtClean="0"/>
              <a:t>: -a / b	</a:t>
            </a:r>
            <a:r>
              <a:rPr lang="ko-KR" altLang="en-US" dirty="0" smtClean="0"/>
              <a:t>절편 </a:t>
            </a:r>
            <a:r>
              <a:rPr lang="en-US" altLang="ko-KR" dirty="0" smtClean="0"/>
              <a:t>: -c / b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 != 0, b == 0 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y</a:t>
            </a:r>
            <a:r>
              <a:rPr lang="ko-KR" altLang="en-US" dirty="0" smtClean="0"/>
              <a:t>축에 평행한 직선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 == 0, b != 0 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x</a:t>
            </a:r>
            <a:r>
              <a:rPr lang="ko-KR" altLang="en-US" dirty="0" smtClean="0"/>
              <a:t>축에 평행한 직선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25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점사이의</a:t>
            </a:r>
            <a:r>
              <a:rPr lang="ko-KR" altLang="en-US" dirty="0" smtClean="0"/>
              <a:t> 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피타고라스 정리에 따라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직선 </a:t>
            </a:r>
            <a:r>
              <a:rPr lang="en-US" altLang="ko-KR" dirty="0" smtClean="0"/>
              <a:t>AB</a:t>
            </a:r>
            <a:r>
              <a:rPr lang="ko-KR" altLang="en-US" dirty="0" smtClean="0"/>
              <a:t>의 길이 </a:t>
            </a:r>
            <a:r>
              <a:rPr lang="en-US" altLang="ko-KR" dirty="0" smtClean="0"/>
              <a:t> = </a:t>
            </a:r>
            <a:r>
              <a:rPr lang="ko-KR" altLang="en-US" dirty="0" smtClean="0"/>
              <a:t>√ </a:t>
            </a:r>
            <a:r>
              <a:rPr lang="en-US" altLang="ko-KR" dirty="0" smtClean="0"/>
              <a:t>((x2-x1)² + (y2 - y1)²)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코드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(pow(x2 - x1 , 2) + </a:t>
            </a:r>
            <a:r>
              <a:rPr lang="en-US" altLang="ko-KR" dirty="0"/>
              <a:t>pow(x2 </a:t>
            </a:r>
            <a:r>
              <a:rPr lang="en-US" altLang="ko-KR" dirty="0" smtClean="0"/>
              <a:t>- </a:t>
            </a:r>
            <a:r>
              <a:rPr lang="en-US" altLang="ko-KR" dirty="0"/>
              <a:t>x1 , 2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원점과 한 점의 거리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√ </a:t>
            </a:r>
            <a:r>
              <a:rPr lang="en-US" altLang="ko-KR" dirty="0" smtClean="0"/>
              <a:t>((x1)² </a:t>
            </a:r>
            <a:r>
              <a:rPr lang="en-US" altLang="ko-KR" dirty="0"/>
              <a:t>+ (</a:t>
            </a:r>
            <a:r>
              <a:rPr lang="en-US" altLang="ko-KR" dirty="0" smtClean="0"/>
              <a:t>y1)²)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841499"/>
            <a:ext cx="4743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다면체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면은 길이와 폭을 갖고 있다</a:t>
            </a:r>
            <a:r>
              <a:rPr lang="en-US" altLang="ko-KR" dirty="0" smtClean="0"/>
              <a:t>.			</a:t>
            </a:r>
            <a:r>
              <a:rPr lang="ko-KR" altLang="en-US" dirty="0" smtClean="0"/>
              <a:t>도형은 경계를 갖고 있는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면의 끝은 선으로 이루어져 있다</a:t>
            </a:r>
            <a:r>
              <a:rPr lang="en-US" altLang="ko-KR" dirty="0" smtClean="0"/>
              <a:t>.		</a:t>
            </a:r>
            <a:r>
              <a:rPr lang="ko-KR" altLang="en-US" dirty="0" smtClean="0"/>
              <a:t>다각형은 직선으로 이루어진 것이다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https://mblogthumb-phinf.pstatic.net/20120426_230/alwaysneoi_1335433338597p7kcb_PNG/%25EC%25A0%259C%25EB%25AA%25A9_%25EC%2597%2586%25EC%259D%258C12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05" y="2027954"/>
            <a:ext cx="8530389" cy="483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다각형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다각형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점들의 집합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이웃한 점들은 직선으로 연결되고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마지막 점을 직선으로 연결한 닫힌 모양의 도형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블록 다각형</a:t>
            </a:r>
            <a:r>
              <a:rPr lang="en-US" altLang="ko-KR" dirty="0" smtClean="0"/>
              <a:t>	: </a:t>
            </a:r>
            <a:r>
              <a:rPr lang="ko-KR" altLang="en-US" dirty="0" smtClean="0"/>
              <a:t>모든 내각이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도 미만인 다각형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두 볼록 다각형의 교집합은 항상 볼록 다각형이다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오목 다각형</a:t>
            </a:r>
            <a:r>
              <a:rPr lang="en-US" altLang="ko-KR" dirty="0" smtClean="0"/>
              <a:t>	: 180</a:t>
            </a:r>
            <a:r>
              <a:rPr lang="ko-KR" altLang="en-US" dirty="0" smtClean="0"/>
              <a:t>가 넘는 내각을 갖는 다각형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단순 다각형</a:t>
            </a:r>
            <a:r>
              <a:rPr lang="en-US" altLang="ko-KR" dirty="0" smtClean="0"/>
              <a:t>	: </a:t>
            </a:r>
            <a:r>
              <a:rPr lang="ko-KR" altLang="en-US" dirty="0"/>
              <a:t>연속한 두 변 이외에는 어느 두 변도 교차하지 않는 다각형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경계가 스스로 교차하지 않는 다각형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다각형 </a:t>
            </a:r>
            <a:r>
              <a:rPr lang="ko-KR" altLang="en-US" dirty="0" err="1" smtClean="0"/>
              <a:t>클리핑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블록 껍질 알고리즘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회전하는 </a:t>
            </a:r>
            <a:r>
              <a:rPr lang="ko-KR" altLang="en-US" dirty="0" err="1" smtClean="0"/>
              <a:t>캘리퍼스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pic>
        <p:nvPicPr>
          <p:cNvPr id="2050" name="Picture 2" descr="https://www.scienceall.com/nas/image/201303/CI321_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803649"/>
            <a:ext cx="48577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hlinkClick r:id="rId2" action="ppaction://hlinksldjump"/>
              </a:rPr>
              <a:t>기하학</a:t>
            </a:r>
            <a:endParaRPr lang="en-US" altLang="ko-KR" dirty="0" smtClean="0"/>
          </a:p>
          <a:p>
            <a:r>
              <a:rPr lang="ko-KR" altLang="en-US" dirty="0" smtClean="0">
                <a:hlinkClick r:id="rId3" action="ppaction://hlinksldjump"/>
              </a:rPr>
              <a:t>선형대수학</a:t>
            </a:r>
            <a:endParaRPr lang="en-US" altLang="ko-KR" dirty="0" smtClean="0"/>
          </a:p>
          <a:p>
            <a:r>
              <a:rPr lang="ko-KR" altLang="en-US" dirty="0" smtClean="0">
                <a:hlinkClick r:id="rId4" action="ppaction://hlinksldjump"/>
              </a:rPr>
              <a:t>주의점</a:t>
            </a:r>
            <a:endParaRPr lang="en-US" altLang="ko-KR" dirty="0" smtClean="0"/>
          </a:p>
          <a:p>
            <a:r>
              <a:rPr lang="en-US" altLang="ko-KR" dirty="0" smtClean="0">
                <a:hlinkClick r:id="rId5" action="ppaction://hlinksldjump"/>
              </a:rPr>
              <a:t>math.h</a:t>
            </a:r>
            <a:endParaRPr lang="en-US" altLang="ko-KR" dirty="0" smtClean="0"/>
          </a:p>
          <a:p>
            <a:r>
              <a:rPr lang="ko-KR" altLang="en-US" dirty="0" smtClean="0">
                <a:hlinkClick r:id="rId6" action="ppaction://hlinksldjump"/>
              </a:rPr>
              <a:t>점</a:t>
            </a:r>
            <a:endParaRPr lang="en-US" altLang="ko-KR" dirty="0" smtClean="0"/>
          </a:p>
          <a:p>
            <a:r>
              <a:rPr lang="ko-KR" altLang="en-US" dirty="0" smtClean="0">
                <a:hlinkClick r:id="rId7" action="ppaction://hlinksldjump"/>
              </a:rPr>
              <a:t>직선</a:t>
            </a:r>
            <a:endParaRPr lang="en-US" altLang="ko-KR" dirty="0" smtClean="0"/>
          </a:p>
          <a:p>
            <a:r>
              <a:rPr lang="ko-KR" altLang="en-US" dirty="0" smtClean="0">
                <a:hlinkClick r:id="rId8" action="ppaction://hlinksldjump"/>
              </a:rPr>
              <a:t>면</a:t>
            </a:r>
            <a:r>
              <a:rPr lang="en-US" altLang="ko-KR" dirty="0" smtClean="0">
                <a:hlinkClick r:id="rId8" action="ppaction://hlinksldjump"/>
              </a:rPr>
              <a:t>, </a:t>
            </a:r>
            <a:r>
              <a:rPr lang="ko-KR" altLang="en-US" dirty="0" smtClean="0">
                <a:hlinkClick r:id="rId8" action="ppaction://hlinksldjump"/>
              </a:rPr>
              <a:t>도형</a:t>
            </a:r>
            <a:r>
              <a:rPr lang="en-US" altLang="ko-KR" dirty="0" smtClean="0">
                <a:hlinkClick r:id="rId8" action="ppaction://hlinksldjump"/>
              </a:rPr>
              <a:t>, </a:t>
            </a:r>
            <a:r>
              <a:rPr lang="ko-KR" altLang="en-US" dirty="0" smtClean="0">
                <a:hlinkClick r:id="rId8" action="ppaction://hlinksldjump"/>
              </a:rPr>
              <a:t>다각형</a:t>
            </a:r>
            <a:r>
              <a:rPr lang="en-US" altLang="ko-KR" dirty="0" smtClean="0">
                <a:hlinkClick r:id="rId8" action="ppaction://hlinksldjump"/>
              </a:rPr>
              <a:t>, </a:t>
            </a:r>
            <a:r>
              <a:rPr lang="ko-KR" altLang="en-US" dirty="0" smtClean="0">
                <a:hlinkClick r:id="rId8" action="ppaction://hlinksldjump"/>
              </a:rPr>
              <a:t>다면체</a:t>
            </a:r>
            <a:endParaRPr lang="en-US" altLang="ko-KR" dirty="0" smtClean="0"/>
          </a:p>
          <a:p>
            <a:r>
              <a:rPr lang="ko-KR" altLang="en-US" dirty="0" smtClean="0">
                <a:hlinkClick r:id="rId9" action="ppaction://hlinksldjump"/>
              </a:rPr>
              <a:t>원</a:t>
            </a:r>
            <a:endParaRPr lang="en-US" altLang="ko-KR" dirty="0" smtClean="0"/>
          </a:p>
          <a:p>
            <a:r>
              <a:rPr lang="ko-KR" altLang="en-US" dirty="0" smtClean="0">
                <a:hlinkClick r:id="rId10" action="ppaction://hlinksldjump"/>
              </a:rPr>
              <a:t>삼각함수</a:t>
            </a:r>
            <a:endParaRPr lang="en-US" altLang="ko-KR" dirty="0" smtClean="0"/>
          </a:p>
          <a:p>
            <a:r>
              <a:rPr lang="ko-KR" altLang="en-US" dirty="0" smtClean="0">
                <a:hlinkClick r:id="rId11" action="ppaction://hlinksldjump"/>
              </a:rPr>
              <a:t>벡터</a:t>
            </a:r>
            <a:endParaRPr lang="en-US" altLang="ko-KR" dirty="0" smtClean="0"/>
          </a:p>
          <a:p>
            <a:r>
              <a:rPr lang="ko-KR" altLang="en-US" dirty="0" smtClean="0">
                <a:hlinkClick r:id="rId12" action="ppaction://hlinksldjump"/>
              </a:rPr>
              <a:t>행렬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10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점으로부터 가장자리까지의 거리가 일정한 도형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중점 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원의 중심에 있는 기준이 되는 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반지름 </a:t>
            </a:r>
            <a:r>
              <a:rPr lang="en-US" altLang="ko-KR" dirty="0" smtClean="0"/>
              <a:t>r</a:t>
            </a:r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중점으로 부터 한 점까지의 거리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지름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원의 한 점으로부터 중점을 지나가는 선분의 길이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원주율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원의 둘레와 지름의 비 </a:t>
            </a:r>
            <a:r>
              <a:rPr lang="en-US" altLang="ko-KR" dirty="0" smtClean="0"/>
              <a:t>( π = 3.14	M_PI </a:t>
            </a:r>
            <a:r>
              <a:rPr lang="ko-KR" altLang="en-US" dirty="0" smtClean="0"/>
              <a:t>에 정의되어 있음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원주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원의 둘레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원주 공식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2 * M_PI * r</a:t>
            </a:r>
          </a:p>
          <a:p>
            <a:pPr marL="0" indent="0">
              <a:buNone/>
            </a:pPr>
            <a:r>
              <a:rPr lang="ko-KR" altLang="en-US" dirty="0" smtClean="0"/>
              <a:t>원 넓이 공식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M_PI * pow( r , 2 )	||	M_PI * r * r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부채꼴 호의 길이와 넓이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호의 길이 </a:t>
            </a:r>
            <a:r>
              <a:rPr lang="en-US" altLang="ko-KR" dirty="0" smtClean="0"/>
              <a:t>l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원주 </a:t>
            </a:r>
            <a:r>
              <a:rPr lang="en-US" altLang="ko-KR" dirty="0" smtClean="0"/>
              <a:t>* x / 360		</a:t>
            </a:r>
            <a:r>
              <a:rPr lang="ko-KR" altLang="en-US" dirty="0" smtClean="0"/>
              <a:t>넓이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넓이 </a:t>
            </a:r>
            <a:r>
              <a:rPr lang="en-US" altLang="ko-KR" dirty="0" smtClean="0"/>
              <a:t>* x / 360 = 1/2 * r * l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4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중심이 </a:t>
            </a:r>
            <a:r>
              <a:rPr lang="en-US" altLang="ko-KR" dirty="0" smtClean="0"/>
              <a:t>a,</a:t>
            </a:r>
            <a:r>
              <a:rPr lang="ko-KR" altLang="en-US" dirty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반지름의 길이가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인 원의 방정식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 x - a )² + ( y - b )² = r²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직선과 원의 관계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중점과 수선의 거리 또는 판별식을 통해 판정이 가능하다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만나지 않는다</a:t>
            </a:r>
            <a:r>
              <a:rPr lang="en-US" altLang="ko-KR" dirty="0" smtClean="0"/>
              <a:t>. 	D &lt; 0	</a:t>
            </a:r>
            <a:r>
              <a:rPr lang="ko-KR" altLang="en-US" dirty="0" smtClean="0"/>
              <a:t>허근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접한다</a:t>
            </a:r>
            <a:r>
              <a:rPr lang="en-US" altLang="ko-KR" dirty="0" smtClean="0"/>
              <a:t>.		D = 0	</a:t>
            </a:r>
            <a:r>
              <a:rPr lang="ko-KR" altLang="en-US" dirty="0" smtClean="0"/>
              <a:t>중근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두 점에서 만난다</a:t>
            </a:r>
            <a:r>
              <a:rPr lang="en-US" altLang="ko-KR" dirty="0" smtClean="0"/>
              <a:t>.	D &gt; 0	</a:t>
            </a:r>
            <a:r>
              <a:rPr lang="ko-KR" altLang="en-US" dirty="0" smtClean="0"/>
              <a:t>서로 다른 두 실근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판별식을 이용한 방식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판별식 </a:t>
            </a:r>
            <a:r>
              <a:rPr lang="en-US" altLang="ko-KR" dirty="0" smtClean="0"/>
              <a:t>D	: b^2 - 4*a*c		(a*x^2 + b*x + c = 0)</a:t>
            </a:r>
          </a:p>
          <a:p>
            <a:pPr marL="0" indent="0">
              <a:buNone/>
            </a:pPr>
            <a:r>
              <a:rPr lang="en-US" altLang="ko-KR" dirty="0" smtClean="0"/>
              <a:t>y = -ax + n </a:t>
            </a:r>
            <a:r>
              <a:rPr lang="ko-KR" altLang="en-US" dirty="0" smtClean="0"/>
              <a:t>으로 정의 한 후 원 방정식에 대입한다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이후 판별식에 넣어 확인한다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6" name="Picture 2" descr="원의 방정식, 원의 방정식 표준형 – 수학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344" y="1328563"/>
            <a:ext cx="2886456" cy="262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blogthumb-phinf.pstatic.net/MjAxNzExMTNfMTA1/MDAxNTEwNTY4NDQ0ODkz.pBSlmudoZZrMn5-rKW2WMhbkUjDCKanJlrCAZLqI6Esg.dzMhtkOkkCMG0dEi3qDr6yxKXwgDNWCdDK31fIiqcFEg.PNG.junhyuk7272/%25EC%259B%2590%25EC%259D%2598%25EC%259C%2584%25EC%25B9%2598%25EA%25B4%2580%25EA%25B3%25841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6" y="4707622"/>
            <a:ext cx="4480560" cy="15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원과 원의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두 점의 중점과 반지름의 합의 관계로 파악한다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외부에 </a:t>
            </a:r>
            <a:r>
              <a:rPr lang="ko-KR" altLang="en-US" dirty="0"/>
              <a:t>있다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외접한다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두 점에서 만난다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내접한다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내부에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세 점을 지나는 원의 </a:t>
            </a:r>
            <a:r>
              <a:rPr lang="ko-KR" altLang="en-US" dirty="0" smtClean="0"/>
              <a:t>방정식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x ^ 2 + y ^ 2 + a * x + b * y + c = 0 </a:t>
            </a:r>
            <a:r>
              <a:rPr lang="ko-KR" altLang="en-US" dirty="0" smtClean="0"/>
              <a:t>형태로 바꾼 후 연립 방정식으로 푼다</a:t>
            </a:r>
            <a:endParaRPr lang="ko-KR" altLang="en-US" dirty="0"/>
          </a:p>
        </p:txBody>
      </p:sp>
      <p:pic>
        <p:nvPicPr>
          <p:cNvPr id="3074" name="Picture 2" descr="https://mblogthumb-phinf.pstatic.net/MjAxNzExMTNfMjU3/MDAxNTEwNTcxOTExODI3.yIB2ek54ie5KeUFFOJs0rPCrhEMAFI2S_1WX1OJjxusg.5L3AN0AxgsaD_RnvSsJzIwuQXpyqeV0M_6R7fNf8OvAg.PNG.junhyuk7272/%25EC%259B%2590%25EC%259D%2598%25EC%259C%2584%25EC%25B9%2598%25EA%25B4%2580%25EA%25B3%25842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22" y="146304"/>
            <a:ext cx="2392346" cy="6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2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접선의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원의 중심과 접점을 이은 반지름은 접선과 수직이다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수직인 선분의 기울기의 곱은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기울기를 알 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y = mx + n </a:t>
            </a:r>
            <a:r>
              <a:rPr lang="ko-KR" altLang="en-US" dirty="0" smtClean="0"/>
              <a:t>의 식에 기울기를 대입한 후 원의 방정식에 대입한다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판별식이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찾는다</a:t>
            </a:r>
            <a:r>
              <a:rPr lang="en-US" altLang="ko-KR" dirty="0" smtClean="0"/>
              <a:t>.	( </a:t>
            </a:r>
            <a:r>
              <a:rPr lang="ko-KR" altLang="en-US" dirty="0" smtClean="0"/>
              <a:t>이 때 결과값은 두가지 경우가 나온다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접점을 알 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두 직선이 수직이면 기울기의 곱 </a:t>
            </a:r>
            <a:r>
              <a:rPr lang="en-US" altLang="ko-KR" dirty="0" smtClean="0"/>
              <a:t>= -1 </a:t>
            </a:r>
            <a:r>
              <a:rPr lang="ko-KR" altLang="en-US" dirty="0" smtClean="0"/>
              <a:t>이라는 것을 이용한다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원에서 접점 기울기</a:t>
            </a:r>
            <a:r>
              <a:rPr lang="en-US" altLang="ko-KR" dirty="0" smtClean="0"/>
              <a:t>	= (y - b) / (x - a)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점선의 기울기</a:t>
            </a:r>
            <a:r>
              <a:rPr lang="en-US" altLang="ko-KR" dirty="0" smtClean="0"/>
              <a:t>	</a:t>
            </a:r>
            <a:r>
              <a:rPr lang="en-US" altLang="ko-KR" dirty="0"/>
              <a:t>= </a:t>
            </a:r>
            <a:r>
              <a:rPr lang="en-US" altLang="ko-KR" dirty="0" smtClean="0"/>
              <a:t>-( (</a:t>
            </a:r>
            <a:r>
              <a:rPr lang="en-US" altLang="ko-KR" dirty="0"/>
              <a:t>x </a:t>
            </a:r>
            <a:r>
              <a:rPr lang="en-US" altLang="ko-KR" dirty="0" smtClean="0"/>
              <a:t>- </a:t>
            </a:r>
            <a:r>
              <a:rPr lang="en-US" altLang="ko-KR" dirty="0"/>
              <a:t>a</a:t>
            </a:r>
            <a:r>
              <a:rPr lang="en-US" altLang="ko-KR" dirty="0" smtClean="0"/>
              <a:t>) / </a:t>
            </a:r>
            <a:r>
              <a:rPr lang="en-US" altLang="ko-KR" dirty="0"/>
              <a:t>(y </a:t>
            </a:r>
            <a:r>
              <a:rPr lang="en-US" altLang="ko-KR" dirty="0" smtClean="0"/>
              <a:t>- b</a:t>
            </a:r>
            <a:r>
              <a:rPr lang="en-US" altLang="ko-KR" dirty="0"/>
              <a:t>)</a:t>
            </a:r>
            <a:r>
              <a:rPr lang="en-US" altLang="ko-KR" dirty="0" smtClean="0"/>
              <a:t> 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접선의 </a:t>
            </a:r>
            <a:r>
              <a:rPr lang="ko-KR" altLang="en-US" dirty="0" err="1" smtClean="0"/>
              <a:t>방징식</a:t>
            </a:r>
            <a:r>
              <a:rPr lang="en-US" altLang="ko-KR" dirty="0" smtClean="0"/>
              <a:t>	= y - y1 = ( (x1 - a) / (y1 - b) ) * ( x - x1)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= ( x1 - a  ) * ( x – a ) + ( y1 – b ) * ( y – b ) = r ^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9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삼각함수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삼각비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직각삼각형에서 두 변에 대한 길이의 비를 나타내는 것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삼각 함수</a:t>
            </a:r>
            <a:r>
              <a:rPr lang="en-US" altLang="ko-KR" dirty="0" smtClean="0"/>
              <a:t>	:</a:t>
            </a:r>
            <a:r>
              <a:rPr lang="en-US" altLang="ko-KR" dirty="0"/>
              <a:t> </a:t>
            </a:r>
            <a:r>
              <a:rPr lang="ko-KR" altLang="en-US" dirty="0" smtClean="0"/>
              <a:t>직각 삼각형에 대하여 일정한 비의 관계를 함수로 나타낸 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sinΘ</a:t>
            </a:r>
            <a:r>
              <a:rPr lang="en-US" altLang="ko-KR" dirty="0" smtClean="0"/>
              <a:t>	: y / r</a:t>
            </a:r>
          </a:p>
          <a:p>
            <a:pPr marL="0" indent="0">
              <a:buNone/>
            </a:pPr>
            <a:r>
              <a:rPr lang="en-US" altLang="ko-KR" dirty="0" err="1"/>
              <a:t>cosΘ</a:t>
            </a:r>
            <a:r>
              <a:rPr lang="en-US" altLang="ko-KR" dirty="0" smtClean="0"/>
              <a:t>	: x / r</a:t>
            </a:r>
          </a:p>
          <a:p>
            <a:pPr marL="0" indent="0">
              <a:buNone/>
            </a:pPr>
            <a:r>
              <a:rPr lang="en-US" altLang="ko-KR" dirty="0" err="1" smtClean="0"/>
              <a:t>tan</a:t>
            </a:r>
            <a:r>
              <a:rPr lang="en-US" altLang="ko-KR" dirty="0" err="1"/>
              <a:t>Θ</a:t>
            </a:r>
            <a:r>
              <a:rPr lang="en-US" altLang="ko-KR" dirty="0" smtClean="0"/>
              <a:t>	: y / 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사용처</a:t>
            </a:r>
            <a:r>
              <a:rPr lang="en-US" altLang="ko-KR" dirty="0" smtClean="0"/>
              <a:t>	: </a:t>
            </a:r>
            <a:r>
              <a:rPr lang="ko-KR" altLang="en-US" dirty="0" smtClean="0"/>
              <a:t>거리 측정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측량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거리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주기적인 변화에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삼각함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1987411"/>
            <a:ext cx="4803775" cy="20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4 03 삼각함수의 정의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4" t="13727" r="13151" b="40718"/>
          <a:stretch/>
        </p:blipFill>
        <p:spPr bwMode="auto">
          <a:xfrm>
            <a:off x="7162799" y="4170715"/>
            <a:ext cx="4038602" cy="247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60</a:t>
            </a:r>
            <a:r>
              <a:rPr lang="ko-KR" altLang="en-US" dirty="0" err="1" smtClean="0"/>
              <a:t>분법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원을 </a:t>
            </a:r>
            <a:r>
              <a:rPr lang="en-US" altLang="ko-KR" dirty="0" smtClean="0"/>
              <a:t>360</a:t>
            </a:r>
            <a:r>
              <a:rPr lang="ko-KR" altLang="en-US" dirty="0" smtClean="0"/>
              <a:t>으로 나눠 표현하는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	: </a:t>
            </a:r>
            <a:r>
              <a:rPr lang="ko-KR" altLang="en-US" dirty="0" smtClean="0"/>
              <a:t>도   </a:t>
            </a:r>
            <a:r>
              <a:rPr lang="en-US" altLang="ko-KR" dirty="0" smtClean="0"/>
              <a:t>º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호도법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길이 비율에 따라 각도를 표현하는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l-GR" altLang="ko-KR" dirty="0"/>
              <a:t>θ : 360˚ = </a:t>
            </a:r>
            <a:r>
              <a:rPr lang="en-US" altLang="ko-KR" dirty="0"/>
              <a:t>r : 2</a:t>
            </a:r>
            <a:r>
              <a:rPr lang="el-GR" altLang="ko-KR" dirty="0"/>
              <a:t>π</a:t>
            </a:r>
            <a:r>
              <a:rPr lang="en-US" altLang="ko-KR" dirty="0" smtClean="0"/>
              <a:t>r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	: </a:t>
            </a:r>
            <a:r>
              <a:rPr lang="ko-KR" altLang="en-US" dirty="0" smtClean="0"/>
              <a:t>라디안 </a:t>
            </a:r>
            <a:r>
              <a:rPr lang="en-US" altLang="ko-KR" dirty="0"/>
              <a:t> </a:t>
            </a:r>
            <a:r>
              <a:rPr lang="en-US" altLang="ko-KR" dirty="0" smtClean="0"/>
              <a:t>rad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1º = </a:t>
            </a:r>
            <a:r>
              <a:rPr lang="el-GR" altLang="ko-KR" dirty="0"/>
              <a:t>π </a:t>
            </a:r>
            <a:r>
              <a:rPr lang="en-US" altLang="ko-KR" dirty="0" smtClean="0"/>
              <a:t>/180 rad</a:t>
            </a:r>
          </a:p>
          <a:p>
            <a:pPr marL="0" indent="0">
              <a:buNone/>
            </a:pPr>
            <a:r>
              <a:rPr lang="en-US" altLang="ko-KR" dirty="0" smtClean="0"/>
              <a:t>180º </a:t>
            </a:r>
            <a:r>
              <a:rPr lang="en-US" altLang="ko-KR" dirty="0"/>
              <a:t>= </a:t>
            </a:r>
            <a:r>
              <a:rPr lang="el-GR" altLang="ko-KR" dirty="0"/>
              <a:t>π </a:t>
            </a:r>
            <a:r>
              <a:rPr lang="en-US" altLang="ko-KR" dirty="0" smtClean="0"/>
              <a:t>rad</a:t>
            </a:r>
          </a:p>
          <a:p>
            <a:pPr marL="0" indent="0">
              <a:buNone/>
            </a:pPr>
            <a:r>
              <a:rPr lang="en-US" altLang="ko-KR" dirty="0" smtClean="0"/>
              <a:t>360 º = 2</a:t>
            </a:r>
            <a:r>
              <a:rPr lang="el-GR" altLang="ko-KR" dirty="0" smtClean="0"/>
              <a:t>π</a:t>
            </a:r>
            <a:r>
              <a:rPr lang="en-US" altLang="ko-KR" dirty="0" smtClean="0"/>
              <a:t> rad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876299" y="1847691"/>
            <a:ext cx="4186555" cy="4124640"/>
            <a:chOff x="7167245" y="1805940"/>
            <a:chExt cx="4186555" cy="4124640"/>
          </a:xfrm>
        </p:grpSpPr>
        <p:sp>
          <p:nvSpPr>
            <p:cNvPr id="34" name="TextBox 33"/>
            <p:cNvSpPr txBox="1"/>
            <p:nvPr/>
          </p:nvSpPr>
          <p:spPr>
            <a:xfrm>
              <a:off x="9334601" y="3636241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Θ</a:t>
              </a:r>
              <a:endParaRPr lang="ko-KR" altLang="en-US" sz="1000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167245" y="1805940"/>
              <a:ext cx="4186555" cy="4124640"/>
              <a:chOff x="7167245" y="1805940"/>
              <a:chExt cx="4186555" cy="4124640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7167245" y="1805940"/>
                <a:ext cx="4186555" cy="4124640"/>
                <a:chOff x="7167245" y="1805940"/>
                <a:chExt cx="4186555" cy="4124640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7167245" y="1805940"/>
                  <a:ext cx="4186555" cy="4124640"/>
                  <a:chOff x="7167245" y="2103439"/>
                  <a:chExt cx="4186555" cy="4124640"/>
                </a:xfrm>
              </p:grpSpPr>
              <p:sp>
                <p:nvSpPr>
                  <p:cNvPr id="21" name="타원 20"/>
                  <p:cNvSpPr/>
                  <p:nvPr/>
                </p:nvSpPr>
                <p:spPr>
                  <a:xfrm>
                    <a:off x="7167245" y="2279650"/>
                    <a:ext cx="3796030" cy="3796030"/>
                  </a:xfrm>
                  <a:prstGeom prst="ellipse">
                    <a:avLst/>
                  </a:prstGeom>
                  <a:noFill/>
                  <a:ln w="127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7167245" y="2186940"/>
                    <a:ext cx="1899919" cy="38887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7319645" y="4173692"/>
                    <a:ext cx="3643630" cy="20543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" name="그룹 15"/>
                  <p:cNvGrpSpPr/>
                  <p:nvPr/>
                </p:nvGrpSpPr>
                <p:grpSpPr>
                  <a:xfrm>
                    <a:off x="8778875" y="2103439"/>
                    <a:ext cx="2574925" cy="2423475"/>
                    <a:chOff x="8445500" y="1835786"/>
                    <a:chExt cx="2574925" cy="2423475"/>
                  </a:xfrm>
                </p:grpSpPr>
                <p:grpSp>
                  <p:nvGrpSpPr>
                    <p:cNvPr id="11" name="그룹 10"/>
                    <p:cNvGrpSpPr/>
                    <p:nvPr/>
                  </p:nvGrpSpPr>
                  <p:grpSpPr>
                    <a:xfrm>
                      <a:off x="8445500" y="1835786"/>
                      <a:ext cx="2574925" cy="2423475"/>
                      <a:chOff x="8445500" y="1835786"/>
                      <a:chExt cx="2574925" cy="2423475"/>
                    </a:xfrm>
                  </p:grpSpPr>
                  <p:cxnSp>
                    <p:nvCxnSpPr>
                      <p:cNvPr id="5" name="직선 연결선 4"/>
                      <p:cNvCxnSpPr/>
                      <p:nvPr/>
                    </p:nvCxnSpPr>
                    <p:spPr>
                      <a:xfrm>
                        <a:off x="8445500" y="3910011"/>
                        <a:ext cx="2574925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직선 연결선 9"/>
                      <p:cNvCxnSpPr/>
                      <p:nvPr/>
                    </p:nvCxnSpPr>
                    <p:spPr>
                      <a:xfrm>
                        <a:off x="8733790" y="1835786"/>
                        <a:ext cx="0" cy="242347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타원 11"/>
                    <p:cNvSpPr/>
                    <p:nvPr/>
                  </p:nvSpPr>
                  <p:spPr>
                    <a:xfrm>
                      <a:off x="8701405" y="3876355"/>
                      <a:ext cx="60960" cy="6096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" name="타원 12"/>
                    <p:cNvSpPr/>
                    <p:nvPr/>
                  </p:nvSpPr>
                  <p:spPr>
                    <a:xfrm>
                      <a:off x="10258743" y="2786536"/>
                      <a:ext cx="60960" cy="6096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" name="이등변 삼각형 17"/>
                  <p:cNvSpPr/>
                  <p:nvPr/>
                </p:nvSpPr>
                <p:spPr>
                  <a:xfrm>
                    <a:off x="9067165" y="3085464"/>
                    <a:ext cx="1555750" cy="1092200"/>
                  </a:xfrm>
                  <a:prstGeom prst="triangle">
                    <a:avLst>
                      <a:gd name="adj" fmla="val 100000"/>
                    </a:avLst>
                  </a:prstGeom>
                  <a:noFill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9835121" y="3868260"/>
                  <a:ext cx="3401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RX</a:t>
                  </a:r>
                  <a:endParaRPr lang="ko-KR" altLang="en-US" sz="1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591464" y="3223811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RY</a:t>
                  </a:r>
                  <a:endParaRPr lang="ko-KR" altLang="en-US" sz="1000" dirty="0"/>
                </a:p>
              </p:txBody>
            </p:sp>
          </p:grpSp>
          <p:sp>
            <p:nvSpPr>
              <p:cNvPr id="33" name="원호 32"/>
              <p:cNvSpPr/>
              <p:nvPr/>
            </p:nvSpPr>
            <p:spPr>
              <a:xfrm>
                <a:off x="8746845" y="3555873"/>
                <a:ext cx="640640" cy="640640"/>
              </a:xfrm>
              <a:prstGeom prst="arc">
                <a:avLst>
                  <a:gd name="adj1" fmla="val 1951721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선분의 각도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두 점의 좌표가 주어 졌을 때 상대적인 각도를 측정하는 방법이다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두 점의 가로</a:t>
            </a:r>
            <a:r>
              <a:rPr lang="en-US" altLang="ko-KR" dirty="0"/>
              <a:t> </a:t>
            </a:r>
            <a:r>
              <a:rPr lang="ko-KR" altLang="en-US" dirty="0" smtClean="0"/>
              <a:t>세로 길이를 알기 때문에 각도를 도출해 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tan Θ = </a:t>
            </a:r>
            <a:r>
              <a:rPr lang="en-US" altLang="ko-KR" dirty="0"/>
              <a:t>R</a:t>
            </a:r>
            <a:r>
              <a:rPr lang="en-US" altLang="ko-KR" dirty="0" smtClean="0"/>
              <a:t>y / Rx</a:t>
            </a:r>
          </a:p>
          <a:p>
            <a:pPr marL="0" indent="0">
              <a:buNone/>
            </a:pPr>
            <a:r>
              <a:rPr lang="en-US" altLang="ko-KR" dirty="0" smtClean="0"/>
              <a:t>Θ </a:t>
            </a:r>
            <a:r>
              <a:rPr lang="en-US" altLang="ko-KR" dirty="0"/>
              <a:t>= </a:t>
            </a:r>
            <a:r>
              <a:rPr lang="en-US" altLang="ko-KR" dirty="0" smtClean="0"/>
              <a:t>tan ^ -</a:t>
            </a:r>
            <a:r>
              <a:rPr lang="en-US" altLang="ko-KR" dirty="0"/>
              <a:t>1 ( </a:t>
            </a:r>
            <a:r>
              <a:rPr lang="en-US" altLang="ko-KR" dirty="0" smtClean="0"/>
              <a:t>Ry </a:t>
            </a:r>
            <a:r>
              <a:rPr lang="en-US" altLang="ko-KR" dirty="0"/>
              <a:t>/ </a:t>
            </a:r>
            <a:r>
              <a:rPr lang="en-US" altLang="ko-KR" dirty="0" smtClean="0"/>
              <a:t>Rx )</a:t>
            </a:r>
          </a:p>
          <a:p>
            <a:pPr marL="0" indent="0">
              <a:buNone/>
            </a:pPr>
            <a:r>
              <a:rPr lang="en-US" altLang="ko-KR" dirty="0" smtClean="0"/>
              <a:t>Θ = </a:t>
            </a:r>
            <a:r>
              <a:rPr lang="en-US" altLang="ko-KR" dirty="0" err="1" smtClean="0"/>
              <a:t>atan</a:t>
            </a:r>
            <a:r>
              <a:rPr lang="en-US" altLang="ko-KR" dirty="0" smtClean="0"/>
              <a:t>( Ry </a:t>
            </a:r>
            <a:r>
              <a:rPr lang="en-US" altLang="ko-KR" dirty="0"/>
              <a:t>/ </a:t>
            </a:r>
            <a:r>
              <a:rPr lang="en-US" altLang="ko-KR" dirty="0" smtClean="0"/>
              <a:t>Rx )</a:t>
            </a:r>
          </a:p>
          <a:p>
            <a:pPr marL="0" indent="0">
              <a:buNone/>
            </a:pPr>
            <a:r>
              <a:rPr lang="en-US" altLang="ko-KR" dirty="0"/>
              <a:t>Θ = </a:t>
            </a:r>
            <a:r>
              <a:rPr lang="en-US" altLang="ko-KR" dirty="0" smtClean="0"/>
              <a:t>atan2( </a:t>
            </a:r>
            <a:r>
              <a:rPr lang="en-US" altLang="ko-KR" dirty="0"/>
              <a:t>Ry </a:t>
            </a:r>
            <a:r>
              <a:rPr lang="en-US" altLang="ko-KR" dirty="0" smtClean="0"/>
              <a:t>, Rx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결론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중심각은 </a:t>
            </a:r>
            <a:r>
              <a:rPr lang="ko-KR" altLang="en-US" dirty="0" err="1" smtClean="0"/>
              <a:t>역탄젠트를</a:t>
            </a:r>
            <a:r>
              <a:rPr lang="ko-KR" altLang="en-US" dirty="0" smtClean="0"/>
              <a:t> 활용하여 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atan</a:t>
            </a:r>
            <a:r>
              <a:rPr lang="en-US" altLang="ko-KR" dirty="0"/>
              <a:t>( Ry / Rx </a:t>
            </a:r>
            <a:r>
              <a:rPr lang="en-US" altLang="ko-KR" dirty="0" smtClean="0"/>
              <a:t>)		// -</a:t>
            </a:r>
            <a:r>
              <a:rPr lang="en-US" altLang="ko-KR" dirty="0"/>
              <a:t>π/2 ~ </a:t>
            </a:r>
            <a:r>
              <a:rPr lang="en-US" altLang="ko-KR" dirty="0" smtClean="0"/>
              <a:t>π/2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atan2( Ry , Rx </a:t>
            </a:r>
            <a:r>
              <a:rPr lang="en-US" altLang="ko-KR" dirty="0" smtClean="0"/>
              <a:t>)		// -π </a:t>
            </a:r>
            <a:r>
              <a:rPr lang="en-US" altLang="ko-KR" dirty="0"/>
              <a:t>~ </a:t>
            </a:r>
            <a:r>
              <a:rPr lang="en-US" altLang="ko-KR" dirty="0" smtClean="0"/>
              <a:t>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mod( atan2( Ry, Rx ) + M_2_PI, M_2_PI );	// 0 </a:t>
            </a:r>
            <a:r>
              <a:rPr lang="en-US" altLang="ko-KR" dirty="0"/>
              <a:t>~ </a:t>
            </a:r>
            <a:r>
              <a:rPr lang="en-US" altLang="ko-KR" dirty="0" smtClean="0"/>
              <a:t>2π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39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벡터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크기와 방향을 가지는 </a:t>
            </a:r>
            <a:r>
              <a:rPr lang="ko-KR" altLang="en-US" dirty="0" err="1" smtClean="0"/>
              <a:t>물리량</a:t>
            </a:r>
            <a:r>
              <a:rPr lang="en-US" altLang="ko-KR" dirty="0" smtClean="0"/>
              <a:t>	( a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같이 표기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스칼라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크기만 가지고 있는 </a:t>
            </a:r>
            <a:r>
              <a:rPr lang="ko-KR" altLang="en-US" dirty="0" err="1" smtClean="0"/>
              <a:t>물리량</a:t>
            </a:r>
            <a:r>
              <a:rPr lang="en-US" altLang="ko-KR" dirty="0" smtClean="0"/>
              <a:t>		( |a|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|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| </a:t>
            </a:r>
            <a:r>
              <a:rPr lang="ko-KR" altLang="en-US" dirty="0" smtClean="0"/>
              <a:t>와 같이 표기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단위 </a:t>
            </a:r>
            <a:r>
              <a:rPr lang="ko-KR" altLang="en-US" dirty="0"/>
              <a:t>벡</a:t>
            </a:r>
            <a:r>
              <a:rPr lang="ko-KR" altLang="en-US" dirty="0" smtClean="0"/>
              <a:t>터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벡터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역 벡터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벡터에 대해 방향이 반대이고 길이 또는 크기가 같은 벡터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V</a:t>
            </a:r>
            <a:r>
              <a:rPr lang="en-US" altLang="ko-KR" dirty="0" err="1" smtClean="0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(x1, y1),  </a:t>
            </a:r>
            <a:r>
              <a:rPr lang="en-US" altLang="ko-KR" dirty="0" err="1" smtClean="0"/>
              <a:t>Vb</a:t>
            </a:r>
            <a:r>
              <a:rPr lang="en-US" altLang="ko-KR" dirty="0" smtClean="0"/>
              <a:t>(x2, y2)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덧셈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Vb</a:t>
            </a:r>
            <a:r>
              <a:rPr lang="en-US" altLang="ko-KR" dirty="0"/>
              <a:t>	</a:t>
            </a:r>
            <a:r>
              <a:rPr lang="en-US" altLang="ko-KR" dirty="0" smtClean="0"/>
              <a:t>	= ( x1+x2 , y1+y2 )</a:t>
            </a:r>
          </a:p>
          <a:p>
            <a:pPr marL="0" indent="0">
              <a:buNone/>
            </a:pPr>
            <a:r>
              <a:rPr lang="ko-KR" altLang="en-US" dirty="0" smtClean="0"/>
              <a:t>곱셈</a:t>
            </a:r>
            <a:r>
              <a:rPr lang="en-US" altLang="ko-KR" dirty="0"/>
              <a:t>	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 * n		= ( x1 * n , y1 * n 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사용처</a:t>
            </a:r>
            <a:r>
              <a:rPr lang="en-US" altLang="ko-KR" dirty="0" smtClean="0"/>
              <a:t>	: </a:t>
            </a:r>
            <a:r>
              <a:rPr lang="ko-KR" altLang="en-US" dirty="0" smtClean="0"/>
              <a:t>물체의 운동 방향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사이각</a:t>
            </a:r>
            <a:r>
              <a:rPr lang="ko-KR" altLang="en-US" dirty="0" smtClean="0"/>
              <a:t> 계산</a:t>
            </a:r>
            <a:endParaRPr lang="en-US" altLang="ko-KR" dirty="0" smtClean="0"/>
          </a:p>
        </p:txBody>
      </p:sp>
      <p:pic>
        <p:nvPicPr>
          <p:cNvPr id="2050" name="Picture 2" descr="수학 공식 | 고등학교 &gt; 벡터의 뜻과 연산 – MATH FAC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1" r="17356"/>
          <a:stretch/>
        </p:blipFill>
        <p:spPr bwMode="auto">
          <a:xfrm>
            <a:off x="7421880" y="3338512"/>
            <a:ext cx="393192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내적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벡터에서 방향이 일치하는 만큼만 곱하는 방식이다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벡터를 곱하는 방법 중 하나이다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결과값은 스칼라 값이 나온다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Va</a:t>
            </a:r>
            <a:r>
              <a:rPr lang="en-US" altLang="ko-KR" dirty="0" smtClean="0"/>
              <a:t> </a:t>
            </a:r>
            <a:r>
              <a:rPr lang="ko-KR" altLang="en-US" dirty="0"/>
              <a:t>⋅</a:t>
            </a:r>
            <a:r>
              <a:rPr lang="en-US" altLang="ko-KR" dirty="0" smtClean="0"/>
              <a:t> </a:t>
            </a:r>
            <a:r>
              <a:rPr lang="en-US" altLang="ko-KR" dirty="0" err="1"/>
              <a:t>Vb</a:t>
            </a:r>
            <a:r>
              <a:rPr lang="en-US" altLang="ko-KR" dirty="0"/>
              <a:t> 		= x1*x2 + y1 * </a:t>
            </a:r>
            <a:r>
              <a:rPr lang="en-US" altLang="ko-KR" dirty="0" smtClean="0"/>
              <a:t>y2	= |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| * |</a:t>
            </a:r>
            <a:r>
              <a:rPr lang="en-US" altLang="ko-KR" dirty="0" err="1" smtClean="0"/>
              <a:t>Vb</a:t>
            </a:r>
            <a:r>
              <a:rPr lang="en-US" altLang="ko-KR" dirty="0" smtClean="0"/>
              <a:t>| * </a:t>
            </a:r>
            <a:r>
              <a:rPr lang="en-US" altLang="ko-KR" dirty="0" err="1" smtClean="0"/>
              <a:t>cosΘ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 descr="https://wikidocs.net/images/page/22384/inner_prod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917" y="1177924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내적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벡터의 </a:t>
            </a:r>
            <a:r>
              <a:rPr lang="ko-KR" altLang="en-US" dirty="0" err="1"/>
              <a:t>사이각</a:t>
            </a:r>
            <a:r>
              <a:rPr lang="ko-KR" altLang="en-US" dirty="0"/>
              <a:t> 구하기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angle = </a:t>
            </a:r>
            <a:r>
              <a:rPr lang="en-US" altLang="ko-KR" dirty="0" err="1"/>
              <a:t>acos</a:t>
            </a:r>
            <a:r>
              <a:rPr lang="en-US" altLang="ko-KR" dirty="0"/>
              <a:t>( (a </a:t>
            </a:r>
            <a:r>
              <a:rPr lang="ko-KR" altLang="en-US" dirty="0"/>
              <a:t>⋅</a:t>
            </a:r>
            <a:r>
              <a:rPr lang="en-US" altLang="ko-KR" dirty="0"/>
              <a:t> b) / ( |a| * |b| ) )	// </a:t>
            </a:r>
            <a:r>
              <a:rPr lang="ko-KR" altLang="en-US" dirty="0"/>
              <a:t>값이 두 경우로 나온다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angle = min( angle, M_PI - angle)	// </a:t>
            </a:r>
            <a:r>
              <a:rPr lang="ko-KR" altLang="en-US" dirty="0"/>
              <a:t>두 값 중 작은 값으로 나온다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벡터의 </a:t>
            </a:r>
            <a:r>
              <a:rPr lang="ko-KR" altLang="en-US" dirty="0"/>
              <a:t>직각 여부 확인하기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두 벡터의 내적이 </a:t>
            </a:r>
            <a:r>
              <a:rPr lang="en-US" altLang="ko-KR" dirty="0"/>
              <a:t>0</a:t>
            </a:r>
            <a:r>
              <a:rPr lang="ko-KR" altLang="en-US" dirty="0"/>
              <a:t>이라면 항상 직각이다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/>
              <a:t> a </a:t>
            </a:r>
            <a:r>
              <a:rPr lang="ko-KR" altLang="en-US" dirty="0" smtClean="0"/>
              <a:t>⋅</a:t>
            </a:r>
            <a:r>
              <a:rPr lang="en-US" altLang="ko-KR" dirty="0" smtClean="0"/>
              <a:t> b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0</a:t>
            </a:r>
            <a:r>
              <a:rPr lang="ko-KR" altLang="en-US" dirty="0" smtClean="0"/>
              <a:t>이라면 항상 직각이다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벡터의 </a:t>
            </a:r>
            <a:r>
              <a:rPr lang="ko-KR" altLang="en-US" dirty="0" err="1"/>
              <a:t>사영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|a| cos</a:t>
            </a:r>
            <a:r>
              <a:rPr lang="en-US" altLang="ko-KR" dirty="0"/>
              <a:t> </a:t>
            </a:r>
            <a:r>
              <a:rPr lang="en-US" altLang="ko-KR" dirty="0" smtClean="0"/>
              <a:t>Θ = (a </a:t>
            </a:r>
            <a:r>
              <a:rPr lang="ko-KR" altLang="en-US" dirty="0"/>
              <a:t>⋅</a:t>
            </a:r>
            <a:r>
              <a:rPr lang="en-US" altLang="ko-KR" dirty="0" smtClean="0"/>
              <a:t> b) / |b|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074" name="Picture 2" descr="042. 내적 vs 외적 - 수학 용어를 알면 개념이 보인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203" y="4365624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5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hlinkClick r:id="rId2" action="ppaction://hlinksldjump"/>
              </a:rPr>
              <a:t>점과 다각형의 상대 위치 검사</a:t>
            </a:r>
            <a:endParaRPr lang="en-US" altLang="ko-KR" dirty="0"/>
          </a:p>
          <a:p>
            <a:r>
              <a:rPr lang="en-US" altLang="ko-KR" dirty="0" smtClean="0">
                <a:hlinkClick r:id="rId3" action="ppaction://hlinksldjump"/>
              </a:rPr>
              <a:t>CCW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ko-KR" altLang="en-US" dirty="0" smtClean="0">
                <a:hlinkClick r:id="rId4" action="ppaction://hlinksldjump"/>
              </a:rPr>
              <a:t>두 선분의 교차 검사</a:t>
            </a:r>
            <a:endParaRPr lang="en-US" altLang="ko-KR" dirty="0"/>
          </a:p>
          <a:p>
            <a:r>
              <a:rPr lang="ko-KR" altLang="en-US" dirty="0" smtClean="0">
                <a:hlinkClick r:id="rId5" action="ppaction://hlinksldjump"/>
              </a:rPr>
              <a:t>단순 폐쇄 경로 </a:t>
            </a:r>
            <a:r>
              <a:rPr lang="ko-KR" altLang="en-US" dirty="0" smtClean="0">
                <a:hlinkClick r:id="rId5" action="ppaction://hlinksldjump"/>
              </a:rPr>
              <a:t>찾기</a:t>
            </a:r>
            <a:endParaRPr lang="en-US" altLang="ko-KR" dirty="0" smtClean="0"/>
          </a:p>
          <a:p>
            <a:r>
              <a:rPr lang="ko-KR" altLang="en-US" dirty="0" smtClean="0">
                <a:hlinkClick r:id="rId3" action="ppaction://hlinksldjump"/>
              </a:rPr>
              <a:t>볼록 </a:t>
            </a:r>
            <a:r>
              <a:rPr lang="ko-KR" altLang="en-US" dirty="0">
                <a:hlinkClick r:id="rId3" action="ppaction://hlinksldjump"/>
              </a:rPr>
              <a:t>껍질 </a:t>
            </a:r>
            <a:r>
              <a:rPr lang="ko-KR" altLang="en-US" dirty="0" smtClean="0">
                <a:hlinkClick r:id="rId3" action="ppaction://hlinksldjump"/>
              </a:rPr>
              <a:t>찾기</a:t>
            </a:r>
            <a:endParaRPr lang="en-US" altLang="ko-KR" dirty="0" smtClean="0"/>
          </a:p>
          <a:p>
            <a:r>
              <a:rPr lang="ko-KR" altLang="en-US" dirty="0">
                <a:hlinkClick r:id="rId6" action="ppaction://hlinksldjump"/>
              </a:rPr>
              <a:t>짐꾸러기 </a:t>
            </a:r>
            <a:r>
              <a:rPr lang="ko-KR" altLang="en-US" dirty="0" smtClean="0">
                <a:hlinkClick r:id="rId6" action="ppaction://hlinksldjump"/>
              </a:rPr>
              <a:t>알고리즘</a:t>
            </a:r>
            <a:endParaRPr lang="en-US" altLang="ko-KR" dirty="0" smtClean="0"/>
          </a:p>
          <a:p>
            <a:r>
              <a:rPr lang="ko-KR" altLang="en-US" dirty="0" smtClean="0">
                <a:hlinkClick r:id="rId7" action="ppaction://hlinksldjump"/>
              </a:rPr>
              <a:t>그레이엄 스캔</a:t>
            </a:r>
            <a:endParaRPr lang="en-US" altLang="ko-KR" dirty="0" smtClean="0"/>
          </a:p>
          <a:p>
            <a:r>
              <a:rPr lang="ko-KR" altLang="en-US" dirty="0" smtClean="0"/>
              <a:t>참조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18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외</a:t>
            </a:r>
            <a:r>
              <a:rPr lang="ko-KR" altLang="en-US" dirty="0"/>
              <a:t>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두 벡터가 이루는 정사각형의 넓이를 구하는 방법이다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벡터를 곱하는 방법 중 하나이다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결과값은 벡터이다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/>
              <a:t>차원 </a:t>
            </a:r>
            <a:r>
              <a:rPr lang="ko-KR" altLang="en-US" dirty="0" smtClean="0"/>
              <a:t>벡터에서 정의된다</a:t>
            </a:r>
            <a:r>
              <a:rPr lang="en-US" altLang="ko-KR" dirty="0" smtClean="0"/>
              <a:t>.	(z</a:t>
            </a:r>
            <a:r>
              <a:rPr lang="ko-KR" altLang="en-US" dirty="0" smtClean="0"/>
              <a:t>축을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계산하여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차원에서 사용한다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r>
              <a:rPr lang="ko-KR" altLang="en-US" dirty="0" smtClean="0"/>
              <a:t>오른손 법칙을 따른다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벡터 외적의 결과값은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벡터가 만드는 평행 </a:t>
            </a:r>
            <a:r>
              <a:rPr lang="ko-KR" altLang="en-US" dirty="0" err="1" smtClean="0"/>
              <a:t>사변형의</a:t>
            </a:r>
            <a:r>
              <a:rPr lang="ko-KR" altLang="en-US" dirty="0" smtClean="0"/>
              <a:t> 넓이이다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Va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Vb</a:t>
            </a:r>
            <a:r>
              <a:rPr lang="en-US" altLang="ko-KR" dirty="0"/>
              <a:t>	</a:t>
            </a:r>
            <a:r>
              <a:rPr lang="en-US" altLang="ko-KR" dirty="0" smtClean="0"/>
              <a:t>	= ( (y1 * z2 – z1 * y2),  (z1*x2 – x1 * z2),  (x1 * y2 - y1 * x2) )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/>
              <a:t>= |</a:t>
            </a:r>
            <a:r>
              <a:rPr lang="en-US" altLang="ko-KR" dirty="0" err="1"/>
              <a:t>Va</a:t>
            </a:r>
            <a:r>
              <a:rPr lang="en-US" altLang="ko-KR" dirty="0"/>
              <a:t>| * |</a:t>
            </a:r>
            <a:r>
              <a:rPr lang="en-US" altLang="ko-KR" dirty="0" err="1"/>
              <a:t>Vb</a:t>
            </a:r>
            <a:r>
              <a:rPr lang="en-US" altLang="ko-KR" dirty="0"/>
              <a:t>| * sin </a:t>
            </a:r>
            <a:r>
              <a:rPr lang="en-US" altLang="ko-KR" dirty="0" smtClean="0"/>
              <a:t>Θ</a:t>
            </a:r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차원의 결과값</a:t>
            </a:r>
            <a:r>
              <a:rPr lang="en-US" altLang="ko-KR" dirty="0" smtClean="0"/>
              <a:t>	= ( 0, 0, </a:t>
            </a:r>
            <a:r>
              <a:rPr lang="en-US" altLang="ko-KR" dirty="0"/>
              <a:t>(x1 * y2 - y1 * x2)</a:t>
            </a:r>
            <a:r>
              <a:rPr lang="en-US" altLang="ko-KR" dirty="0" smtClean="0"/>
              <a:t> 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외적 값을 절반으로 나누면 두 벡터가 만드는 삼각형의 크기를 계산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050" name="Picture 2" descr="https://wikidocs.net/images/page/22384/outer_prod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1059542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외적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면적 </a:t>
            </a:r>
            <a:r>
              <a:rPr lang="ko-KR" altLang="en-US" dirty="0"/>
              <a:t>계</a:t>
            </a:r>
            <a:r>
              <a:rPr lang="ko-KR" altLang="en-US" dirty="0" smtClean="0"/>
              <a:t>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외적의 절대값은 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Vb</a:t>
            </a:r>
            <a:r>
              <a:rPr lang="ko-KR" altLang="en-US" dirty="0" smtClean="0"/>
              <a:t>를 두 변으로 하는 평행 </a:t>
            </a:r>
            <a:r>
              <a:rPr lang="ko-KR" altLang="en-US" dirty="0" err="1" smtClean="0"/>
              <a:t>사변형의</a:t>
            </a:r>
            <a:r>
              <a:rPr lang="ko-KR" altLang="en-US" dirty="0" smtClean="0"/>
              <a:t> 넓이이다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외적값을</a:t>
            </a:r>
            <a:r>
              <a:rPr lang="ko-KR" altLang="en-US" dirty="0" smtClean="0"/>
              <a:t> 절반으로 나누면 두 벡터를 선분으로 하는 삼각형의 넓이가 나온다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삼각형의 넓이 </a:t>
            </a:r>
            <a:r>
              <a:rPr lang="en-US" altLang="ko-KR" dirty="0" smtClean="0"/>
              <a:t>= |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Vb</a:t>
            </a:r>
            <a:r>
              <a:rPr lang="en-US" altLang="ko-KR" dirty="0" smtClean="0"/>
              <a:t>| / 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두 벡터의 방향 판별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외적 결과값의 부호에 따라 방향성을 알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오른손 법칙에 따라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양수</a:t>
            </a:r>
            <a:r>
              <a:rPr lang="en-US" altLang="ko-KR" dirty="0" smtClean="0"/>
              <a:t>	: </a:t>
            </a:r>
            <a:r>
              <a:rPr lang="en-US" altLang="ko-KR" dirty="0" err="1" smtClean="0"/>
              <a:t>Vb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Va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반시계</a:t>
            </a:r>
            <a:r>
              <a:rPr lang="ko-KR" altLang="en-US" dirty="0" smtClean="0"/>
              <a:t> 방향에 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음수</a:t>
            </a:r>
            <a:r>
              <a:rPr lang="en-US" altLang="ko-KR" dirty="0" smtClean="0"/>
              <a:t>	: </a:t>
            </a:r>
            <a:r>
              <a:rPr lang="en-US" altLang="ko-KR" dirty="0" err="1" smtClean="0"/>
              <a:t>Vb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Va</a:t>
            </a:r>
            <a:r>
              <a:rPr lang="ko-KR" altLang="en-US" dirty="0" smtClean="0"/>
              <a:t>의 시계 방향에 있음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8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선분과 선분의 교차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한 직선에 평행한 두 선분이 있을 때 선분들의 관계는 넷 중 하나이다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smtClean="0"/>
              <a:t>서로 겹치지 않음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한 점에서 닿음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겹쳐짐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한 선분이 다른 선분 안에 포함 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선분 </a:t>
            </a:r>
            <a:r>
              <a:rPr lang="en-US" altLang="ko-KR" dirty="0" smtClean="0"/>
              <a:t>AB</a:t>
            </a:r>
            <a:r>
              <a:rPr lang="ko-KR" altLang="en-US" dirty="0" smtClean="0"/>
              <a:t>에 대하여 선분 </a:t>
            </a:r>
            <a:r>
              <a:rPr lang="en-US" altLang="ko-KR" dirty="0" smtClean="0"/>
              <a:t>CD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교차관계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A &lt; C &lt; 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A &lt; D &lt; B </a:t>
            </a:r>
            <a:r>
              <a:rPr lang="ko-KR" altLang="en-US" dirty="0" smtClean="0"/>
              <a:t>라면 교차한다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A &lt; B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C &lt; D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2" action="ppaction://hlinksldjump"/>
              </a:rPr>
              <a:t>CCW</a:t>
            </a:r>
            <a:r>
              <a:rPr lang="en-US" altLang="ko-KR" dirty="0" smtClean="0"/>
              <a:t>( A, B, C) != 0 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 &lt; B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C &lt; D </a:t>
            </a:r>
            <a:r>
              <a:rPr lang="ko-KR" altLang="en-US" dirty="0" smtClean="0"/>
              <a:t>일 때 다음 경우를 먼저 걸러야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ccw</a:t>
            </a:r>
            <a:r>
              <a:rPr lang="en-US" altLang="ko-KR" dirty="0" smtClean="0"/>
              <a:t>(a</a:t>
            </a:r>
            <a:r>
              <a:rPr lang="en-US" altLang="ko-KR" dirty="0"/>
              <a:t>, b, c) != 0 || b &lt; c || d &lt; a) return false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polar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존재 하지만 시간이 </a:t>
            </a:r>
            <a:r>
              <a:rPr lang="ko-KR" altLang="en-US" dirty="0" err="1" smtClean="0"/>
              <a:t>오래걸린다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098" name="Picture 2" descr="기하] 외적을 이용해서 선분과 선분의 교차점 구하기 - 멍멍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114548"/>
            <a:ext cx="367665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수 또는 다항식 등을 직사각형 모양으로 배열한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행</a:t>
            </a:r>
            <a:r>
              <a:rPr lang="en-US" altLang="ko-KR" dirty="0" smtClean="0"/>
              <a:t>	: </a:t>
            </a:r>
            <a:r>
              <a:rPr lang="ko-KR" altLang="en-US" dirty="0" smtClean="0"/>
              <a:t>가로줄 </a:t>
            </a:r>
            <a:r>
              <a:rPr lang="en-US" altLang="ko-KR" dirty="0" smtClean="0"/>
              <a:t>Row</a:t>
            </a:r>
          </a:p>
          <a:p>
            <a:pPr marL="0" indent="0">
              <a:buNone/>
            </a:pPr>
            <a:r>
              <a:rPr lang="ko-KR" altLang="en-US" dirty="0" smtClean="0"/>
              <a:t>열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세로줄 </a:t>
            </a:r>
            <a:r>
              <a:rPr lang="en-US" altLang="ko-KR" dirty="0" smtClean="0"/>
              <a:t>Column</a:t>
            </a:r>
          </a:p>
          <a:p>
            <a:pPr marL="0" indent="0">
              <a:buNone/>
            </a:pPr>
            <a:r>
              <a:rPr lang="ko-KR" altLang="en-US" dirty="0" smtClean="0"/>
              <a:t>차원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행렬의 크기로 행의 개수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열의 개수로 나타냄  </a:t>
            </a:r>
            <a:r>
              <a:rPr lang="en-US" altLang="ko-KR" dirty="0" smtClean="0"/>
              <a:t>m*n</a:t>
            </a:r>
            <a:r>
              <a:rPr lang="ko-KR" altLang="en-US" dirty="0" smtClean="0"/>
              <a:t>차원 행렬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행벡터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행렬이 하나의 행으로 구성되어 있는 경우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열벡터</a:t>
            </a:r>
            <a:r>
              <a:rPr lang="en-US" altLang="ko-KR" dirty="0"/>
              <a:t>	: </a:t>
            </a:r>
            <a:r>
              <a:rPr lang="ko-KR" altLang="en-US" dirty="0"/>
              <a:t>행렬이 하나의 열로 구성되어있는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상등</a:t>
            </a:r>
            <a:r>
              <a:rPr lang="en-US" altLang="ko-KR" dirty="0" smtClean="0"/>
              <a:t>	: </a:t>
            </a:r>
            <a:r>
              <a:rPr lang="ko-KR" altLang="en-US" dirty="0" smtClean="0"/>
              <a:t>두 행렬의 모든 원소가 같다면 상등한다 라고 표현한다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영</a:t>
            </a:r>
            <a:r>
              <a:rPr lang="ko-KR" altLang="en-US" dirty="0" err="1" smtClean="0"/>
              <a:t>행렬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행렬의 모든 원소가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이뤄진 경우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전치행렬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원래의 행렬의 행과 열을 바꾼 행렬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사용처</a:t>
            </a:r>
            <a:r>
              <a:rPr lang="en-US" altLang="ko-KR" dirty="0" smtClean="0"/>
              <a:t>	: </a:t>
            </a:r>
            <a:r>
              <a:rPr lang="ko-KR" altLang="en-US" dirty="0"/>
              <a:t>방정식 계산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현상 </a:t>
            </a:r>
            <a:r>
              <a:rPr lang="ko-KR" altLang="en-US" dirty="0" err="1" smtClean="0"/>
              <a:t>수식화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</p:txBody>
      </p:sp>
      <p:pic>
        <p:nvPicPr>
          <p:cNvPr id="3074" name="Picture 2" descr="행렬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46" y="3840480"/>
            <a:ext cx="2872554" cy="25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행렬 </a:t>
            </a:r>
            <a:r>
              <a:rPr lang="en-US" altLang="ko-KR" dirty="0" smtClean="0"/>
              <a:t>A =	(a1 </a:t>
            </a:r>
            <a:r>
              <a:rPr lang="en-US" altLang="ko-KR" dirty="0"/>
              <a:t>a</a:t>
            </a:r>
            <a:r>
              <a:rPr lang="en-US" altLang="ko-KR" dirty="0" smtClean="0"/>
              <a:t>2)  	</a:t>
            </a:r>
            <a:r>
              <a:rPr lang="ko-KR" altLang="en-US" dirty="0" smtClean="0"/>
              <a:t>행렬 </a:t>
            </a:r>
            <a:r>
              <a:rPr lang="en-US" altLang="ko-KR" dirty="0" smtClean="0"/>
              <a:t>B =	(b1 b2)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(a3 a4)			(b3 b4)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덧셈</a:t>
            </a:r>
            <a:r>
              <a:rPr lang="en-US" altLang="ko-KR" dirty="0" smtClean="0"/>
              <a:t>	A + B = 	(a1+b1 a2+b2)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(a3+b3 a4+b4)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곱셈</a:t>
            </a:r>
            <a:r>
              <a:rPr lang="en-US" altLang="ko-KR" dirty="0" smtClean="0"/>
              <a:t>	K * A =	(K*a1 K*a2)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(K*a3 K*a4)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68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행렬의 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행렬 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행렬을 곱하기위해선 </a:t>
            </a:r>
            <a:r>
              <a:rPr lang="en-US" altLang="ko-KR" dirty="0"/>
              <a:t>A</a:t>
            </a:r>
            <a:r>
              <a:rPr lang="ko-KR" altLang="en-US" dirty="0"/>
              <a:t>행렬의 열의 수와 </a:t>
            </a:r>
            <a:r>
              <a:rPr lang="en-US" altLang="ko-KR" dirty="0"/>
              <a:t>B </a:t>
            </a:r>
            <a:r>
              <a:rPr lang="ko-KR" altLang="en-US" dirty="0"/>
              <a:t>행렬의</a:t>
            </a:r>
            <a:r>
              <a:rPr lang="en-US" altLang="ko-KR" dirty="0"/>
              <a:t> </a:t>
            </a:r>
            <a:r>
              <a:rPr lang="ko-KR" altLang="en-US" dirty="0"/>
              <a:t>행의 수가 같을 때 행렬 곱 </a:t>
            </a:r>
            <a:r>
              <a:rPr lang="en-US" altLang="ko-KR" dirty="0"/>
              <a:t>AB</a:t>
            </a:r>
            <a:r>
              <a:rPr lang="ko-KR" altLang="en-US" dirty="0"/>
              <a:t>가 정의 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교환 법칙</a:t>
            </a:r>
            <a:r>
              <a:rPr lang="en-US" altLang="ko-KR" dirty="0"/>
              <a:t>		: </a:t>
            </a:r>
            <a:r>
              <a:rPr lang="ko-KR" altLang="en-US" dirty="0" smtClean="0"/>
              <a:t>다음 두 경우를 제외하고 일반적으로 </a:t>
            </a:r>
            <a:r>
              <a:rPr lang="ko-KR" altLang="en-US" dirty="0"/>
              <a:t>성립하지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단위행렬과의 </a:t>
            </a:r>
            <a:r>
              <a:rPr lang="ko-KR" altLang="en-US" dirty="0" smtClean="0"/>
              <a:t>교환 법칙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스칼라 곱의 교환 법칙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결합법칙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성립함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분배법칙</a:t>
            </a:r>
            <a:r>
              <a:rPr lang="en-US" altLang="ko-KR" dirty="0" smtClean="0"/>
              <a:t>		: </a:t>
            </a:r>
            <a:r>
              <a:rPr lang="ko-KR" altLang="en-US" dirty="0" err="1" smtClean="0"/>
              <a:t>성립합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 = 	(a1 a2)	B =	(b1)		A =	(a1 a2) 		B = 	</a:t>
            </a:r>
            <a:r>
              <a:rPr lang="en-US" altLang="ko-KR" dirty="0"/>
              <a:t>(b1 b2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			(b2)			</a:t>
            </a:r>
            <a:r>
              <a:rPr lang="en-US" altLang="ko-KR" dirty="0"/>
              <a:t>(a3 a4</a:t>
            </a:r>
            <a:r>
              <a:rPr lang="en-US" altLang="ko-KR" dirty="0" smtClean="0"/>
              <a:t>)			(</a:t>
            </a:r>
            <a:r>
              <a:rPr lang="en-US" altLang="ko-KR" dirty="0"/>
              <a:t>b3 b4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en-US" altLang="ko-KR" dirty="0" smtClean="0"/>
              <a:t>AB = 	(a1*b1 a2*b2)			AB =	(a1*b1+a2*b3  a1*b2+a2*b4)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(a3*b1+a4+b3  a3*b2+a4*b4)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2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hlinkClick r:id="rId2" action="ppaction://hlinksldjump"/>
              </a:rPr>
              <a:t>점과 다각형의 상대 위치 검사</a:t>
            </a:r>
            <a:endParaRPr lang="en-US" altLang="ko-KR" dirty="0"/>
          </a:p>
          <a:p>
            <a:r>
              <a:rPr lang="en-US" altLang="ko-KR" dirty="0" smtClean="0">
                <a:hlinkClick r:id="rId3" action="ppaction://hlinksldjump"/>
              </a:rPr>
              <a:t>CCW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ko-KR" altLang="en-US" dirty="0" smtClean="0">
                <a:hlinkClick r:id="rId4" action="ppaction://hlinksldjump"/>
              </a:rPr>
              <a:t>두 선분의 교차 검사</a:t>
            </a:r>
            <a:endParaRPr lang="en-US" altLang="ko-KR" dirty="0"/>
          </a:p>
          <a:p>
            <a:r>
              <a:rPr lang="ko-KR" altLang="en-US" dirty="0" smtClean="0">
                <a:hlinkClick r:id="rId5" action="ppaction://hlinksldjump"/>
              </a:rPr>
              <a:t>단순 폐쇄 경로 </a:t>
            </a:r>
            <a:r>
              <a:rPr lang="ko-KR" altLang="en-US" dirty="0" smtClean="0">
                <a:hlinkClick r:id="rId5" action="ppaction://hlinksldjump"/>
              </a:rPr>
              <a:t>찾기</a:t>
            </a:r>
            <a:endParaRPr lang="en-US" altLang="ko-KR" dirty="0" smtClean="0"/>
          </a:p>
          <a:p>
            <a:r>
              <a:rPr lang="ko-KR" altLang="en-US" dirty="0" smtClean="0">
                <a:hlinkClick r:id="rId3" action="ppaction://hlinksldjump"/>
              </a:rPr>
              <a:t>볼록 </a:t>
            </a:r>
            <a:r>
              <a:rPr lang="ko-KR" altLang="en-US" dirty="0">
                <a:hlinkClick r:id="rId3" action="ppaction://hlinksldjump"/>
              </a:rPr>
              <a:t>껍질 </a:t>
            </a:r>
            <a:r>
              <a:rPr lang="ko-KR" altLang="en-US" dirty="0" smtClean="0">
                <a:hlinkClick r:id="rId3" action="ppaction://hlinksldjump"/>
              </a:rPr>
              <a:t>찾기</a:t>
            </a:r>
            <a:endParaRPr lang="en-US" altLang="ko-KR" dirty="0" smtClean="0"/>
          </a:p>
          <a:p>
            <a:r>
              <a:rPr lang="ko-KR" altLang="en-US" dirty="0">
                <a:hlinkClick r:id="rId6" action="ppaction://hlinksldjump"/>
              </a:rPr>
              <a:t>짐꾸러기 </a:t>
            </a:r>
            <a:r>
              <a:rPr lang="ko-KR" altLang="en-US" dirty="0" smtClean="0">
                <a:hlinkClick r:id="rId6" action="ppaction://hlinksldjump"/>
              </a:rPr>
              <a:t>알고리즘</a:t>
            </a:r>
            <a:endParaRPr lang="en-US" altLang="ko-KR" dirty="0" smtClean="0"/>
          </a:p>
          <a:p>
            <a:r>
              <a:rPr lang="ko-KR" altLang="en-US" dirty="0" smtClean="0">
                <a:hlinkClick r:id="rId7" action="ppaction://hlinksldjump"/>
              </a:rPr>
              <a:t>그레이엄 스캔</a:t>
            </a:r>
            <a:endParaRPr lang="en-US" altLang="ko-KR" dirty="0" smtClean="0"/>
          </a:p>
          <a:p>
            <a:r>
              <a:rPr lang="ko-KR" altLang="en-US" dirty="0" smtClean="0"/>
              <a:t>참조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81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점과 다각형의 상대 위치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다각형과 한 점이 주어질 때 점이 다각형의 내부에 있는지 외부에 있는지 확인하는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점에 한 방향으로 반직선을 긋는다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해당 반직선이 다각형과 만나는 점의 개수에 따라 결과를 판별할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홀수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다각형의 내부에 있는 점이다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0 </a:t>
            </a:r>
            <a:r>
              <a:rPr lang="ko-KR" altLang="en-US" dirty="0" smtClean="0"/>
              <a:t>또는 짝수</a:t>
            </a:r>
            <a:r>
              <a:rPr lang="en-US" altLang="ko-KR" dirty="0" smtClean="0"/>
              <a:t>	: </a:t>
            </a:r>
            <a:r>
              <a:rPr lang="ko-KR" altLang="en-US" dirty="0" smtClean="0"/>
              <a:t>다각형의 외부에 있는 점이다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점으로 판단하는 것 이 아닌 선분으로 판단 하기 때문에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다음과 같은 경우에도 올바르게 판별이 가능하다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양쪽으로 판별하여 양쪽 모두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짝수인 경우에만 외부에 있는 점이다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 descr="http://alienryderflex.com/polygon/crow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16" y="2552988"/>
            <a:ext cx="3349283" cy="392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CCW ( Counter </a:t>
            </a:r>
            <a:r>
              <a:rPr lang="en-US" altLang="ko-KR" dirty="0" err="1" smtClean="0"/>
              <a:t>ClockWise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527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평면 위에 놓여진 세 점의 방향 관계를 구하는 알고리즘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벡터의 외적을 </a:t>
            </a:r>
            <a:r>
              <a:rPr lang="ko-KR" altLang="en-US" dirty="0" smtClean="0"/>
              <a:t>이용하여 </a:t>
            </a:r>
            <a:r>
              <a:rPr lang="ko-KR" altLang="en-US" dirty="0"/>
              <a:t>세 점의 방향성을 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A</a:t>
            </a:r>
            <a:r>
              <a:rPr lang="ko-KR" altLang="en-US" dirty="0" smtClean="0"/>
              <a:t>점을 기준으로 두고 </a:t>
            </a:r>
            <a:r>
              <a:rPr lang="en-US" altLang="ko-KR" dirty="0" smtClean="0"/>
              <a:t>AB </a:t>
            </a:r>
            <a:r>
              <a:rPr lang="ko-KR" altLang="en-US" dirty="0" smtClean="0"/>
              <a:t>벡터 </a:t>
            </a:r>
            <a:r>
              <a:rPr lang="en-US" altLang="ko-KR" dirty="0" smtClean="0"/>
              <a:t>* AC </a:t>
            </a:r>
            <a:r>
              <a:rPr lang="ko-KR" altLang="en-US" dirty="0" smtClean="0"/>
              <a:t>벡터 를 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결과값에 따른 방향성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CCW() &lt; 0	: </a:t>
            </a:r>
            <a:r>
              <a:rPr lang="ko-KR" altLang="en-US" dirty="0"/>
              <a:t>시계방향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CCW() = 0 	: </a:t>
            </a:r>
            <a:r>
              <a:rPr lang="ko-KR" altLang="en-US" dirty="0" smtClean="0"/>
              <a:t>일직선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CCW() &gt; 0	: </a:t>
            </a:r>
            <a:r>
              <a:rPr lang="ko-KR" altLang="en-US" dirty="0" err="1"/>
              <a:t>반시계</a:t>
            </a:r>
            <a:r>
              <a:rPr lang="ko-KR" altLang="en-US" dirty="0"/>
              <a:t> </a:t>
            </a:r>
            <a:r>
              <a:rPr lang="ko-KR" altLang="en-US" dirty="0" smtClean="0"/>
              <a:t>방향</a:t>
            </a:r>
            <a:endParaRPr lang="en-US" altLang="ko-KR" dirty="0"/>
          </a:p>
        </p:txBody>
      </p:sp>
      <p:pic>
        <p:nvPicPr>
          <p:cNvPr id="4098" name="Picture 2" descr="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927" y="3024413"/>
            <a:ext cx="5928873" cy="183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CCW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// p1 p2 </a:t>
            </a:r>
            <a:r>
              <a:rPr lang="ko-KR" altLang="en-US" dirty="0" smtClean="0"/>
              <a:t>벡터 </a:t>
            </a:r>
            <a:r>
              <a:rPr lang="en-US" altLang="ko-KR" dirty="0" smtClean="0"/>
              <a:t>* p1 p2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// </a:t>
            </a:r>
            <a:r>
              <a:rPr lang="en-US" altLang="ko-KR" dirty="0"/>
              <a:t>x1y2 + x2y3 + x3y1 - (x2y1 + x3y2 + x1y3)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ccw</a:t>
            </a:r>
            <a:r>
              <a:rPr lang="en-US" altLang="ko-KR" dirty="0"/>
              <a:t>(pair&lt;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&gt; p1, pair&lt;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&gt; p2, pair&lt;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&gt; p3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op	=    p1.first * p2.second + p2.first * p3.second + p3.first * p1.second;</a:t>
            </a:r>
          </a:p>
          <a:p>
            <a:pPr marL="0" indent="0">
              <a:buNone/>
            </a:pPr>
            <a:r>
              <a:rPr lang="en-US" altLang="ko-KR" dirty="0"/>
              <a:t>	op	-= (p1.second * p2.first + p2.second * p3.first + p3.second * p1.first);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if </a:t>
            </a:r>
            <a:r>
              <a:rPr lang="en-US" altLang="ko-KR" dirty="0"/>
              <a:t>( op &gt; 0 )		return 1;</a:t>
            </a:r>
          </a:p>
          <a:p>
            <a:pPr marL="0" indent="0">
              <a:buNone/>
            </a:pPr>
            <a:r>
              <a:rPr lang="en-US" altLang="ko-KR" dirty="0"/>
              <a:t>	else if ( op == 0 )	return 0;</a:t>
            </a:r>
          </a:p>
          <a:p>
            <a:pPr marL="0" indent="0">
              <a:buNone/>
            </a:pPr>
            <a:r>
              <a:rPr lang="en-US" altLang="ko-KR" dirty="0"/>
              <a:t>	else			return -1;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0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기하학 </a:t>
            </a:r>
            <a:r>
              <a:rPr lang="en-US" altLang="ko-KR" dirty="0" smtClean="0"/>
              <a:t>(Geometry)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기하학 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곡선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부피 등 공간의 성질을 연구하는 수학 분야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계산 기하학 </a:t>
            </a:r>
            <a:r>
              <a:rPr lang="en-US" altLang="ko-KR" dirty="0" smtClean="0"/>
              <a:t>	: </a:t>
            </a:r>
            <a:r>
              <a:rPr lang="ko-KR" altLang="en-US" dirty="0" smtClean="0"/>
              <a:t>기하학에 관한 알고리즘을 다루는 컴퓨터과학의 한 분야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최소 볼록 집합</a:t>
            </a:r>
            <a:r>
              <a:rPr lang="en-US" altLang="ko-KR" dirty="0" smtClean="0"/>
              <a:t>, </a:t>
            </a:r>
            <a:r>
              <a:rPr lang="en-US" altLang="ko-KR" dirty="0"/>
              <a:t>Line segment </a:t>
            </a:r>
            <a:r>
              <a:rPr lang="en-US" altLang="ko-KR" dirty="0" smtClean="0"/>
              <a:t>intersection, </a:t>
            </a:r>
            <a:r>
              <a:rPr lang="ko-KR" altLang="en-US" dirty="0" err="1" smtClean="0"/>
              <a:t>보로노이</a:t>
            </a:r>
            <a:r>
              <a:rPr lang="ko-KR" altLang="en-US" dirty="0" smtClean="0"/>
              <a:t> 다이어그램 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고전 기하학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/>
              <a:t>피타고라스의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유클리드 기하학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근대 기하학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해석 기하학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비유클리드</a:t>
            </a:r>
            <a:r>
              <a:rPr lang="ko-KR" altLang="en-US" dirty="0" smtClean="0"/>
              <a:t> 기하학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위상수학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현대 기하학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등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96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선분의 교차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A,B,C,D </a:t>
            </a:r>
            <a:r>
              <a:rPr lang="ko-KR" altLang="en-US" dirty="0" smtClean="0"/>
              <a:t>점 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선분 </a:t>
            </a:r>
            <a:r>
              <a:rPr lang="en-US" altLang="ko-KR" dirty="0" smtClean="0"/>
              <a:t>AB , </a:t>
            </a:r>
            <a:r>
              <a:rPr lang="ko-KR" altLang="en-US" dirty="0" smtClean="0"/>
              <a:t>선분 </a:t>
            </a:r>
            <a:r>
              <a:rPr lang="en-US" altLang="ko-KR" dirty="0" smtClean="0"/>
              <a:t>CD</a:t>
            </a:r>
            <a:r>
              <a:rPr lang="ko-KR" altLang="en-US" dirty="0" smtClean="0"/>
              <a:t>가 주어질 때 두 점이 교차하는지를 판단하는 방법이다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hlinkClick r:id="rId2" action="ppaction://hlinksldjump"/>
              </a:rPr>
              <a:t>CCW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사용하여 이를 판단한다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선분 </a:t>
            </a:r>
            <a:r>
              <a:rPr lang="en-US" altLang="ko-KR" dirty="0"/>
              <a:t>AB</a:t>
            </a:r>
            <a:r>
              <a:rPr lang="ko-KR" altLang="en-US" dirty="0"/>
              <a:t>에 대하여 </a:t>
            </a:r>
            <a:r>
              <a:rPr lang="en-US" altLang="ko-KR" dirty="0" smtClean="0"/>
              <a:t>C, D </a:t>
            </a:r>
            <a:r>
              <a:rPr lang="ko-KR" altLang="en-US" dirty="0" smtClean="0"/>
              <a:t>점이 각각 좌측 우측에 하나씩 있어야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CCW </a:t>
            </a:r>
            <a:r>
              <a:rPr lang="ko-KR" altLang="en-US" dirty="0" smtClean="0"/>
              <a:t>값을 곱하여 음수가 되면 교차한다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위의 조건을 만족하더라도 선분 </a:t>
            </a:r>
            <a:r>
              <a:rPr lang="en-US" altLang="ko-KR" dirty="0" smtClean="0"/>
              <a:t>CD</a:t>
            </a:r>
            <a:r>
              <a:rPr lang="ko-KR" altLang="en-US" dirty="0" smtClean="0"/>
              <a:t>에 대하여 점</a:t>
            </a:r>
            <a:r>
              <a:rPr lang="en-US" altLang="ko-KR" dirty="0" smtClean="0"/>
              <a:t>A,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만족하지 않는 경우가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따라서 선분 </a:t>
            </a:r>
            <a:r>
              <a:rPr lang="en-US" altLang="ko-KR" dirty="0" smtClean="0"/>
              <a:t>CD</a:t>
            </a:r>
            <a:r>
              <a:rPr lang="ko-KR" altLang="en-US" dirty="0" smtClean="0"/>
              <a:t>에 대하여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점을 한번 더 검사한다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 값이 각각 음수라면 두 선분은 교차한다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 descr="기하알고리즘] 두 선분의 교차점 찾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28" y="3654503"/>
            <a:ext cx="5050971" cy="298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7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선분의 교차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bool </a:t>
            </a:r>
            <a:r>
              <a:rPr lang="en-US" altLang="ko-KR" dirty="0" err="1" smtClean="0"/>
              <a:t>is_cross</a:t>
            </a:r>
            <a:r>
              <a:rPr lang="en-US" altLang="ko-KR" dirty="0" smtClean="0"/>
              <a:t>(point A, point B, point C, point D){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/>
              <a:t>ta =	</a:t>
            </a:r>
            <a:r>
              <a:rPr lang="en-US" altLang="ko-KR" dirty="0" err="1"/>
              <a:t>ccw</a:t>
            </a:r>
            <a:r>
              <a:rPr lang="en-US" altLang="ko-KR" dirty="0"/>
              <a:t> ( A, B, C ) * </a:t>
            </a:r>
            <a:r>
              <a:rPr lang="en-US" altLang="ko-KR" dirty="0" err="1"/>
              <a:t>ccw</a:t>
            </a:r>
            <a:r>
              <a:rPr lang="en-US" altLang="ko-KR" dirty="0"/>
              <a:t> ( A, B, D 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// </a:t>
            </a:r>
            <a:r>
              <a:rPr lang="ko-KR" altLang="en-US" dirty="0" smtClean="0"/>
              <a:t>선분 </a:t>
            </a:r>
            <a:r>
              <a:rPr lang="en-US" altLang="ko-KR" dirty="0" smtClean="0"/>
              <a:t>AB</a:t>
            </a:r>
            <a:r>
              <a:rPr lang="ko-KR" altLang="en-US" dirty="0" smtClean="0"/>
              <a:t>에 대하여 점 </a:t>
            </a:r>
            <a:r>
              <a:rPr lang="en-US" altLang="ko-KR" dirty="0" smtClean="0"/>
              <a:t>C, </a:t>
            </a:r>
            <a:r>
              <a:rPr lang="ko-KR" altLang="en-US" dirty="0" smtClean="0"/>
              <a:t>점 </a:t>
            </a:r>
            <a:r>
              <a:rPr lang="en-US" altLang="ko-KR" dirty="0" smtClean="0"/>
              <a:t>D</a:t>
            </a:r>
            <a:r>
              <a:rPr lang="ko-KR" altLang="en-US" dirty="0"/>
              <a:t> </a:t>
            </a:r>
            <a:r>
              <a:rPr lang="ko-KR" altLang="en-US" dirty="0" smtClean="0"/>
              <a:t>가 각각 좌 우측에 배치되어 있는지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tb</a:t>
            </a:r>
            <a:r>
              <a:rPr lang="en-US" altLang="ko-KR" dirty="0"/>
              <a:t> =	</a:t>
            </a:r>
            <a:r>
              <a:rPr lang="en-US" altLang="ko-KR" dirty="0" err="1"/>
              <a:t>ccw</a:t>
            </a:r>
            <a:r>
              <a:rPr lang="en-US" altLang="ko-KR" dirty="0"/>
              <a:t> ( C, D, A ) * </a:t>
            </a:r>
            <a:r>
              <a:rPr lang="en-US" altLang="ko-KR" dirty="0" err="1"/>
              <a:t>ccw</a:t>
            </a:r>
            <a:r>
              <a:rPr lang="en-US" altLang="ko-KR" dirty="0"/>
              <a:t> ( C, D, B 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/>
              <a:t>// </a:t>
            </a:r>
            <a:r>
              <a:rPr lang="ko-KR" altLang="en-US" dirty="0"/>
              <a:t>선분 </a:t>
            </a:r>
            <a:r>
              <a:rPr lang="en-US" altLang="ko-KR" dirty="0" smtClean="0"/>
              <a:t>CD</a:t>
            </a:r>
            <a:r>
              <a:rPr lang="ko-KR" altLang="en-US" dirty="0" smtClean="0"/>
              <a:t>에 </a:t>
            </a:r>
            <a:r>
              <a:rPr lang="ko-KR" altLang="en-US" dirty="0"/>
              <a:t>대하여 점 </a:t>
            </a:r>
            <a:r>
              <a:rPr lang="en-US" altLang="ko-KR" dirty="0" smtClean="0"/>
              <a:t>A, </a:t>
            </a:r>
            <a:r>
              <a:rPr lang="ko-KR" altLang="en-US" dirty="0"/>
              <a:t>점 </a:t>
            </a:r>
            <a:r>
              <a:rPr lang="en-US" altLang="ko-KR" dirty="0" smtClean="0"/>
              <a:t>B</a:t>
            </a:r>
            <a:r>
              <a:rPr lang="ko-KR" altLang="en-US" dirty="0" smtClean="0"/>
              <a:t> </a:t>
            </a:r>
            <a:r>
              <a:rPr lang="ko-KR" altLang="en-US" dirty="0"/>
              <a:t>가 각각 좌 우측에 배치되어 있는지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(ta </a:t>
            </a:r>
            <a:r>
              <a:rPr lang="en-US" altLang="ko-KR" dirty="0"/>
              <a:t>&lt; 0 &amp;&amp; </a:t>
            </a:r>
            <a:r>
              <a:rPr lang="en-US" altLang="ko-KR" dirty="0" err="1"/>
              <a:t>tb</a:t>
            </a:r>
            <a:r>
              <a:rPr lang="en-US" altLang="ko-KR" dirty="0"/>
              <a:t> &lt; 0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// </a:t>
            </a:r>
            <a:r>
              <a:rPr lang="ko-KR" altLang="en-US" dirty="0" smtClean="0"/>
              <a:t>두 결과값이 모두 음수라면 서로 교차한다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폐쇄 경로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N</a:t>
            </a:r>
            <a:r>
              <a:rPr lang="ko-KR" altLang="en-US" dirty="0" smtClean="0"/>
              <a:t>개의 점이 주어졌을 때 이 점들을 모두 경유하고 출발점에 되돌아오는 교차하지 않는 경로를 찾는 알고리즘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단순 다각형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연속한 두 변 이외에는 어느 두 변도 교차하지 않는 다각형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/>
              <a:t>경계가 스스로 교차하지 않는 </a:t>
            </a:r>
            <a:r>
              <a:rPr lang="ko-KR" altLang="en-US" dirty="0" smtClean="0"/>
              <a:t>다각형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단순 폐쇄 경로에 의해 만들어지는 다각형은 단순 다각형이다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임의의 기준점을 잡는다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각각의 점까지의 </a:t>
            </a:r>
            <a:r>
              <a:rPr lang="ko-KR" altLang="en-US" dirty="0" smtClean="0">
                <a:hlinkClick r:id="rId2" action="ppaction://hlinksldjump"/>
              </a:rPr>
              <a:t>각도를 구한다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오름차순으로 정렬한다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각 점을 오름차순으로 잇는다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기준점에 따라 다각형의 모양이 달라진다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예시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 다각형</a:t>
            </a:r>
            <a:r>
              <a:rPr lang="en-US" altLang="ko-KR" dirty="0"/>
              <a:t>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://www.acmicpc.net/problem/3679</a:t>
            </a:r>
            <a:endParaRPr lang="en-US" altLang="ko-KR" dirty="0"/>
          </a:p>
        </p:txBody>
      </p:sp>
      <p:pic>
        <p:nvPicPr>
          <p:cNvPr id="1026" name="Picture 2" descr="3679번: 단순 다각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43" y="3431658"/>
            <a:ext cx="5040357" cy="21944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0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껍질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유한한 점의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대해 그 점을 모두 포함하는 가장 작은 볼록 다각형을 볼록 껍질 이라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해당 문제를 풀 수 있는 알고리즘으로는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선물 포장 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그레이엄 스캔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분할 정복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모노톤</a:t>
            </a:r>
            <a:r>
              <a:rPr lang="ko-KR" altLang="en-US" dirty="0" smtClean="0"/>
              <a:t> 체인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점진적 볼록 껍질 알고리즘 등이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알고리즘에 따라 복잡도가 크게 달라진다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onvex Hull Algorithm - CyberFlower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49" y="3953022"/>
            <a:ext cx="8127251" cy="26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짐</a:t>
            </a:r>
            <a:r>
              <a:rPr lang="ko-KR" altLang="en-US" dirty="0" smtClean="0"/>
              <a:t>꾸러기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선물 포장 알고리즘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행진 알고리즘 이라고도 한다</a:t>
            </a:r>
            <a:r>
              <a:rPr lang="en-US" altLang="ko-KR" dirty="0" smtClean="0"/>
              <a:t>.</a:t>
            </a:r>
            <a:r>
              <a:rPr lang="en-US" altLang="ko-KR" dirty="0"/>
              <a:t>		</a:t>
            </a:r>
            <a:r>
              <a:rPr lang="en-US" altLang="ko-KR" sz="1000" dirty="0" smtClean="0">
                <a:hlinkClick r:id="rId2"/>
              </a:rPr>
              <a:t>https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www.youtube.com/watch?v=ZnTiWcIznEQ</a:t>
            </a:r>
          </a:p>
          <a:p>
            <a:pPr marL="0" indent="0">
              <a:buNone/>
            </a:pPr>
            <a:r>
              <a:rPr lang="en-US" altLang="ko-KR" dirty="0" smtClean="0"/>
              <a:t>CCW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O(</a:t>
            </a:r>
            <a:r>
              <a:rPr lang="en-US" altLang="ko-KR" dirty="0" err="1" smtClean="0"/>
              <a:t>nh</a:t>
            </a:r>
            <a:r>
              <a:rPr lang="en-US" altLang="ko-KR" dirty="0" smtClean="0"/>
              <a:t>)	(h : </a:t>
            </a:r>
            <a:r>
              <a:rPr lang="ko-KR" altLang="en-US" dirty="0" err="1" smtClean="0"/>
              <a:t>블록껍질을</a:t>
            </a:r>
            <a:r>
              <a:rPr lang="ko-KR" altLang="en-US" dirty="0" smtClean="0"/>
              <a:t> 이루는 점의 개수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입력값의</a:t>
            </a:r>
            <a:r>
              <a:rPr lang="ko-KR" altLang="en-US" dirty="0" smtClean="0"/>
              <a:t> 영향을 </a:t>
            </a:r>
            <a:r>
              <a:rPr lang="ko-KR" altLang="en-US" dirty="0" err="1" smtClean="0"/>
              <a:t>많이받는</a:t>
            </a:r>
            <a:r>
              <a:rPr lang="ko-KR" altLang="en-US" dirty="0" smtClean="0"/>
              <a:t> 알고리즘이다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기준점에 대하여 모든 점의 각도를 계산하여 가장 큰 각도를 갖고 있는 점을 결과에 집어넣는 알고리즘이다 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기준점을 잡는다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기준점으로부터 모든 점에 대한 각도를 조사한다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가장 큰 또는 가장 작은 값을 결과에 집어 넣는다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다음 점이 기준점 이면 알고리즘을 종료한다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098" name="Picture 2" descr="파일:Jarvis march convex hull algorithm diagram.sv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32" y="3276733"/>
            <a:ext cx="3976468" cy="35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6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그레이엄 스캔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그라함 스캔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O(N log N)</a:t>
            </a:r>
            <a:r>
              <a:rPr lang="ko-KR" altLang="en-US" dirty="0" smtClean="0"/>
              <a:t>의 시간 복잡도를 갖는 볼록 껍질 알고리즘이다</a:t>
            </a:r>
            <a:r>
              <a:rPr lang="en-US" altLang="ko-KR" dirty="0" smtClean="0"/>
              <a:t>.</a:t>
            </a:r>
            <a:r>
              <a:rPr lang="en-US" altLang="ko-KR" dirty="0"/>
              <a:t>	</a:t>
            </a:r>
            <a:r>
              <a:rPr lang="en-US" altLang="ko-KR" sz="1000" dirty="0">
                <a:hlinkClick r:id="rId3"/>
              </a:rPr>
              <a:t>https://www.youtube.com/watch?v=Ps1idzOx6LA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dirty="0" smtClean="0"/>
              <a:t>CCW, </a:t>
            </a:r>
            <a:r>
              <a:rPr lang="ko-KR" altLang="en-US" dirty="0" smtClean="0"/>
              <a:t>스택을 이용한다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x</a:t>
            </a:r>
            <a:r>
              <a:rPr lang="ko-KR" altLang="en-US" dirty="0" smtClean="0"/>
              <a:t>값 또는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값이 가장 작은 점을 기준으로 잡는다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기준점에서 모든 점에 대한 각도를 측정한다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각도를 기준으로 오름차순 정렬한다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반 시계방향으로 선을 정렬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</a:t>
            </a:r>
            <a:r>
              <a:rPr lang="ko-KR" altLang="en-US" dirty="0" smtClean="0"/>
              <a:t>번 점과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점을 스택에 넣는다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가장 최근의 두 점을 기준으로 다음 점이 선분의 좌측인지 우측인지 판별한다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좌측 또는 선분 위에 있는 경우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스택에 해당 점을 집어 넣는다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우측에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경우</a:t>
            </a:r>
            <a:r>
              <a:rPr lang="en-US" altLang="ko-KR" dirty="0" smtClean="0"/>
              <a:t>			: </a:t>
            </a:r>
            <a:r>
              <a:rPr lang="ko-KR" altLang="en-US" dirty="0" smtClean="0"/>
              <a:t>스택에서 </a:t>
            </a:r>
            <a:r>
              <a:rPr lang="en-US" altLang="ko-KR" dirty="0" smtClean="0"/>
              <a:t>pop </a:t>
            </a:r>
            <a:r>
              <a:rPr lang="ko-KR" altLang="en-US" dirty="0" smtClean="0"/>
              <a:t>연산을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모든 점을 판별한 경우 알고리즘이 종료된다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2050" name="Picture 2" descr="그레이엄 스캔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855" y="2451098"/>
            <a:ext cx="1524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벡터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owlyr.tistory.com/8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hellogaon.tistory.com/37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nsgg.tistory.com/85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devhwan.tech/53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IBM math.h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www.ibm.com/docs/ko/i/7.4?topic=files-mathh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동명대학교 조미경 교수님의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http://cfs12.tistory.com/original/24/tistory/2008/10/13/19/53/48f328b5cb9d0</a:t>
            </a:r>
          </a:p>
          <a:p>
            <a:pPr marL="0" indent="0">
              <a:buNone/>
            </a:pPr>
            <a:r>
              <a:rPr lang="ko-KR" altLang="en-US" dirty="0" smtClean="0"/>
              <a:t>삼각함수의 실생활 응용 사례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https://easytoread.tistory.com/entry/%EC%82%BC%EA%B0%81%ED%95%A8%EC%88%98-%EC%8B%A4%EC%83%9D%ED%99%9C-%ED%99%9C%EC%9A%A9-%EC%82%AC%EB%A1%80#GPS%EC%9D%98_%EC%9C%84%EC%B9%98_%</a:t>
            </a:r>
            <a:r>
              <a:rPr lang="en-US" altLang="ko-KR" dirty="0" smtClean="0">
                <a:hlinkClick r:id="rId7"/>
              </a:rPr>
              <a:t>EA%B3%84%EC%82%B0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75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대수학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대수학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일련의 공리들을 만족하는  수학적 구조들의 일반적인 성질을 연구하는 분야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집합과 그 위에 정의된 연산에 대한 규칙을 연구하는 학문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f(x) = </a:t>
            </a:r>
            <a:r>
              <a:rPr lang="en-US" altLang="ko-KR" dirty="0"/>
              <a:t>y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선형 대수학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벡터공간과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선형사상에</a:t>
            </a:r>
            <a:r>
              <a:rPr lang="ko-KR" altLang="en-US" dirty="0" smtClean="0"/>
              <a:t> 관한 대수학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일차함수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행렬</a:t>
            </a:r>
            <a:r>
              <a:rPr lang="en-US" altLang="ko-KR" dirty="0"/>
              <a:t> </a:t>
            </a:r>
            <a:r>
              <a:rPr lang="ko-KR" altLang="en-US" dirty="0" smtClean="0"/>
              <a:t>등을 연구하는 학문이다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9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좌표계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수학에서 사용하는 </a:t>
            </a:r>
            <a:r>
              <a:rPr lang="ko-KR" altLang="en-US" dirty="0" err="1" smtClean="0"/>
              <a:t>좌표계는</a:t>
            </a:r>
            <a:r>
              <a:rPr lang="ko-KR" altLang="en-US" dirty="0" smtClean="0"/>
              <a:t> 데카르트 </a:t>
            </a:r>
            <a:r>
              <a:rPr lang="ko-KR" altLang="en-US" dirty="0" err="1" smtClean="0"/>
              <a:t>좌표계로</a:t>
            </a:r>
            <a:r>
              <a:rPr lang="ko-KR" altLang="en-US" dirty="0" smtClean="0"/>
              <a:t> 좌측 하단을 원점으로 하는 </a:t>
            </a:r>
            <a:r>
              <a:rPr lang="ko-KR" altLang="en-US" dirty="0" err="1" smtClean="0"/>
              <a:t>좌표계를</a:t>
            </a:r>
            <a:r>
              <a:rPr lang="ko-KR" altLang="en-US" dirty="0" smtClean="0"/>
              <a:t> 갖는다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컴퓨터에서 사용하는 </a:t>
            </a:r>
            <a:r>
              <a:rPr lang="ko-KR" altLang="en-US" dirty="0" err="1" smtClean="0"/>
              <a:t>좌표계는</a:t>
            </a:r>
            <a:r>
              <a:rPr lang="ko-KR" altLang="en-US" dirty="0" smtClean="0"/>
              <a:t> 좌측 상단을 원점으로 하는 </a:t>
            </a:r>
            <a:r>
              <a:rPr lang="ko-KR" altLang="en-US" dirty="0" err="1" smtClean="0"/>
              <a:t>좌표계를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좌표의 표현 방식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수학에서 좌표는 </a:t>
            </a:r>
            <a:r>
              <a:rPr lang="en-US" altLang="ko-KR" dirty="0" smtClean="0"/>
              <a:t>( x, y ) </a:t>
            </a:r>
            <a:r>
              <a:rPr lang="ko-KR" altLang="en-US" dirty="0" smtClean="0"/>
              <a:t>방식으로 표현한다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컴퓨터에서는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배열의 생성 구조때문에 </a:t>
            </a:r>
            <a:r>
              <a:rPr lang="en-US" altLang="ko-KR" dirty="0" smtClean="0"/>
              <a:t>( y, x )</a:t>
            </a:r>
            <a:r>
              <a:rPr lang="ko-KR" altLang="en-US" dirty="0" smtClean="0"/>
              <a:t>의 방식을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두 방식을 혼용하게 되면 기준이 모호해지는 등 문제가 발생할 가능성이 커진다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	(3</a:t>
            </a:r>
            <a:r>
              <a:rPr lang="ko-KR" altLang="en-US" dirty="0" smtClean="0"/>
              <a:t>차원은 </a:t>
            </a:r>
            <a:r>
              <a:rPr lang="en-US" altLang="ko-KR" dirty="0" smtClean="0"/>
              <a:t>( z, y, x ) 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 descr="https://blog.kakaocdn.net/dn/CXNs2/btqD5JfVCAi/iMVgYncB1WyizzeW7qGpb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2508821"/>
            <a:ext cx="3947160" cy="18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9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1158728" cy="56800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퇴화 도형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일반 위치</a:t>
            </a:r>
            <a:r>
              <a:rPr lang="en-US" altLang="ko-KR" dirty="0" smtClean="0"/>
              <a:t>	: </a:t>
            </a:r>
            <a:r>
              <a:rPr lang="ko-KR" altLang="en-US" dirty="0" smtClean="0"/>
              <a:t>도형들의 상대적 위치가 일반적인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퇴화 도형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일직선 상에 있는 세 개 이상의 점들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서로 평행하거나 겹치는 직선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선분들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ko-KR" altLang="en-US" dirty="0" smtClean="0"/>
              <a:t>넓이가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다각형들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다각형들의 변들이 서로 겹치는 경우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퇴화 도형의 경우 오류가 발생할 가능성이 크기 때문에 주의해야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입력 값 제한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sqrt</a:t>
            </a:r>
            <a:r>
              <a:rPr lang="ko-KR" altLang="en-US" dirty="0" smtClean="0"/>
              <a:t>에 아주 작은 음수가 들어가는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 max( 0.0, x ) );		// </a:t>
            </a:r>
            <a:r>
              <a:rPr lang="ko-KR" altLang="en-US" dirty="0" smtClean="0"/>
              <a:t>들어가는 값의 범위를 </a:t>
            </a:r>
            <a:r>
              <a:rPr lang="en-US" altLang="ko-KR" dirty="0" smtClean="0"/>
              <a:t>0.0 </a:t>
            </a:r>
            <a:r>
              <a:rPr lang="ko-KR" altLang="en-US" dirty="0" smtClean="0"/>
              <a:t>이상으로 제한한다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acos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asin</a:t>
            </a:r>
            <a:r>
              <a:rPr lang="ko-KR" altLang="en-US" dirty="0" smtClean="0"/>
              <a:t>의 값에  </a:t>
            </a:r>
            <a:r>
              <a:rPr lang="en-US" altLang="ko-KR" dirty="0" smtClean="0"/>
              <a:t>-1 ~ +1 </a:t>
            </a:r>
            <a:r>
              <a:rPr lang="ko-KR" altLang="en-US" dirty="0" smtClean="0"/>
              <a:t>범위 이외의 값이 들어가는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 smtClean="0"/>
              <a:t>acos</a:t>
            </a:r>
            <a:r>
              <a:rPr lang="en-US" altLang="ko-KR" dirty="0" smtClean="0"/>
              <a:t>(max( -1.0, min( 1.0, x ) ) ) 	// </a:t>
            </a:r>
            <a:r>
              <a:rPr lang="ko-KR" altLang="en-US" dirty="0" smtClean="0"/>
              <a:t>들어가는 값의 범위를 </a:t>
            </a:r>
            <a:r>
              <a:rPr lang="en-US" altLang="ko-KR" dirty="0" smtClean="0"/>
              <a:t>-1.0 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이하로 제한한다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5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ath.h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수학과 관련된 자주사용되는 함수를 저장한 라이브러리이다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부동 소수점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연산이 이뤄진다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모든 함수는 허용된 값의 범위가 존재하며 범위를 넘어가면 오류가 발생한다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결과의 크기가 너무 크면 함수는 </a:t>
            </a:r>
            <a:r>
              <a:rPr lang="en-US" altLang="ko-KR" dirty="0" smtClean="0"/>
              <a:t>HUGE_VAL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리턴하며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errno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ERANGE</a:t>
            </a:r>
            <a:r>
              <a:rPr lang="ko-KR" altLang="en-US" dirty="0" smtClean="0"/>
              <a:t>로 설정된다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결과가 너무 작으면 </a:t>
            </a:r>
            <a:r>
              <a:rPr lang="en-US" altLang="ko-KR" dirty="0" smtClean="0"/>
              <a:t>0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>
                <a:hlinkClick r:id="rId2" action="ppaction://hlinksldjump"/>
              </a:rPr>
              <a:t>기본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거듭제곱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거듭제곱근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절댓값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>
                <a:hlinkClick r:id="rId3" action="ppaction://hlinksldjump"/>
              </a:rPr>
              <a:t>삼각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코사인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탄젠트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아크 사인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아크 코사인 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>
                <a:hlinkClick r:id="rId4" action="ppaction://hlinksldjump"/>
              </a:rPr>
              <a:t>지수</a:t>
            </a:r>
            <a:r>
              <a:rPr lang="en-US" altLang="ko-KR" dirty="0" smtClean="0">
                <a:hlinkClick r:id="rId4" action="ppaction://hlinksldjump"/>
              </a:rPr>
              <a:t>, </a:t>
            </a:r>
            <a:r>
              <a:rPr lang="ko-KR" altLang="en-US" dirty="0" smtClean="0">
                <a:hlinkClick r:id="rId4" action="ppaction://hlinksldjump"/>
              </a:rPr>
              <a:t>대수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>
                <a:hlinkClick r:id="rId5" action="ppaction://hlinksldjump"/>
              </a:rPr>
              <a:t>상수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71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math.h (</a:t>
            </a:r>
            <a:r>
              <a:rPr lang="ko-KR" altLang="en-US" dirty="0" err="1" smtClean="0"/>
              <a:t>기본함수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보편적으로 많이 쓰이는 함수들이다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거듭제곱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거듭제곱근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절댓값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나머지에 대한 함수들이다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29048"/>
              </p:ext>
            </p:extLst>
          </p:nvPr>
        </p:nvGraphicFramePr>
        <p:xfrm>
          <a:off x="838200" y="2612071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821">
                  <a:extLst>
                    <a:ext uri="{9D8B030D-6E8A-4147-A177-3AD203B41FA5}">
                      <a16:colId xmlns:a16="http://schemas.microsoft.com/office/drawing/2014/main" val="292124379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23290381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41180925"/>
                    </a:ext>
                  </a:extLst>
                </a:gridCol>
                <a:gridCol w="5610726">
                  <a:extLst>
                    <a:ext uri="{9D8B030D-6E8A-4147-A177-3AD203B41FA5}">
                      <a16:colId xmlns:a16="http://schemas.microsoft.com/office/drawing/2014/main" val="3344452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반환형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함수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매개변수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설명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8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pow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x, double y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x</a:t>
                      </a:r>
                      <a:r>
                        <a:rPr lang="en-US" altLang="ko-KR" sz="1800" b="0" i="0" kern="1200" baseline="30000" dirty="0" err="1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y</a:t>
                      </a:r>
                      <a:r>
                        <a:rPr lang="en-US" altLang="ko-KR" sz="18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를</a:t>
                      </a:r>
                      <a:r>
                        <a:rPr lang="ko-KR" altLang="en-US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구한다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sqrt</a:t>
                      </a:r>
                      <a:endParaRPr lang="en-US" altLang="ko-KR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√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40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ceil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보다 작지 않은 가장 작은 정수를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 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올림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0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floor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보다 크기 않은 가장 큰 정수를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내림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fabs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의 절댓값을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5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double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fmod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 double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x, double y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를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y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로 나눈 나머지를 구한다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2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3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3473</TotalTime>
  <Words>1309</Words>
  <Application>Microsoft Office PowerPoint</Application>
  <PresentationFormat>와이드스크린</PresentationFormat>
  <Paragraphs>632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맑은 고딕</vt:lpstr>
      <vt:lpstr>배달의민족 도현</vt:lpstr>
      <vt:lpstr>웰컴체 Regular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기하학 (Geometry)</vt:lpstr>
      <vt:lpstr>선형 대수학</vt:lpstr>
      <vt:lpstr>주의점</vt:lpstr>
      <vt:lpstr>주의점</vt:lpstr>
      <vt:lpstr>math.h</vt:lpstr>
      <vt:lpstr>math.h (기본함수)</vt:lpstr>
      <vt:lpstr>math.h (삼각함수)</vt:lpstr>
      <vt:lpstr>math.h (지수, 대수 함수)</vt:lpstr>
      <vt:lpstr>math.h (상수)</vt:lpstr>
      <vt:lpstr>점</vt:lpstr>
      <vt:lpstr>점</vt:lpstr>
      <vt:lpstr>직선</vt:lpstr>
      <vt:lpstr>직선</vt:lpstr>
      <vt:lpstr>두 점사이의 거리</vt:lpstr>
      <vt:lpstr>면, 도형, 다각형, 다면체</vt:lpstr>
      <vt:lpstr>다각형</vt:lpstr>
      <vt:lpstr>원</vt:lpstr>
      <vt:lpstr>원 방정식</vt:lpstr>
      <vt:lpstr>원과 원의 관계</vt:lpstr>
      <vt:lpstr>접선의 방정식</vt:lpstr>
      <vt:lpstr>삼각함수</vt:lpstr>
      <vt:lpstr>각도</vt:lpstr>
      <vt:lpstr>선분의 각도 계산</vt:lpstr>
      <vt:lpstr>벡터</vt:lpstr>
      <vt:lpstr>벡터 내적</vt:lpstr>
      <vt:lpstr>벡터 내적</vt:lpstr>
      <vt:lpstr>벡터 외적</vt:lpstr>
      <vt:lpstr>벡터 외적</vt:lpstr>
      <vt:lpstr>선분과 선분의 교차</vt:lpstr>
      <vt:lpstr>행렬</vt:lpstr>
      <vt:lpstr>행렬</vt:lpstr>
      <vt:lpstr>행렬의 곱</vt:lpstr>
      <vt:lpstr>PowerPoint 프레젠테이션</vt:lpstr>
      <vt:lpstr>점과 다각형의 상대 위치 검사</vt:lpstr>
      <vt:lpstr>CCW ( Counter ClockWise)</vt:lpstr>
      <vt:lpstr>CCW 코드</vt:lpstr>
      <vt:lpstr>두 선분의 교차 검사</vt:lpstr>
      <vt:lpstr>두 선분의 교차 검사</vt:lpstr>
      <vt:lpstr>단순 폐쇄 경로 찾기</vt:lpstr>
      <vt:lpstr>블록 껍질 찾기</vt:lpstr>
      <vt:lpstr>짐꾸러기 알고리즘</vt:lpstr>
      <vt:lpstr>그레이엄 스캔 (그라함 스캔)</vt:lpstr>
      <vt:lpstr>참조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이무현</cp:lastModifiedBy>
  <cp:revision>120</cp:revision>
  <dcterms:created xsi:type="dcterms:W3CDTF">2022-04-29T11:13:21Z</dcterms:created>
  <dcterms:modified xsi:type="dcterms:W3CDTF">2022-08-10T14:19:46Z</dcterms:modified>
</cp:coreProperties>
</file>