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1C04A7-36A0-43A1-9DC4-7F5E48531E66}">
  <a:tblStyle styleId="{BD1C04A7-36A0-43A1-9DC4-7F5E48531E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f90b1de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f90b1de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f90b1de9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f90b1de9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f90b1de9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f90b1de9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f90b1de9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f90b1de9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f90b1de9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f90b1de9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f90b1de9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f90b1de9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51db67c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51db67c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51db67c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51db67c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51db67ca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51db67ca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51db67ca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451db67ca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cd0b81a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cd0b81a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51db67ca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51db67ca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51db67ca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451db67ca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51db67ca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451db67ca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51db67ca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51db67ca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51db67ca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451db67ca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3a2a6af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43a2a6af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cd0b81a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cd0b81a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cd0b81aa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cd0b81aa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cd0b81aa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cd0b81aa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cd0b81aa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cd0b81aa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cd0b81aa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cd0b81aa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cd0b81aa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cd0b81aa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cd0b81aa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cd0b81aa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60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조합</a:t>
            </a: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중복 조합</a:t>
            </a:r>
            <a:endParaRPr sz="5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중복 조합(</a:t>
            </a:r>
            <a:r>
              <a:rPr lang="ko" sz="2500">
                <a:solidFill>
                  <a:srgbClr val="202124"/>
                </a:solidFill>
                <a:highlight>
                  <a:srgbClr val="FFFFFF"/>
                </a:highlight>
              </a:rPr>
              <a:t>combination with repetition)</a:t>
            </a:r>
            <a:r>
              <a:rPr lang="ko" sz="2500"/>
              <a:t>이란?</a:t>
            </a:r>
            <a:endParaRPr sz="2500"/>
          </a:p>
        </p:txBody>
      </p:sp>
      <p:graphicFrame>
        <p:nvGraphicFramePr>
          <p:cNvPr id="116" name="Google Shape;116;p23"/>
          <p:cNvGraphicFramePr/>
          <p:nvPr/>
        </p:nvGraphicFramePr>
        <p:xfrm>
          <a:off x="497250" y="16910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{BD1C04A7-36A0-43A1-9DC4-7F5E48531E66}</a:tableStyleId>
              </a:tblPr>
              <a:tblGrid>
                <a:gridCol w="3619500"/>
                <a:gridCol w="3619500"/>
              </a:tblGrid>
              <a:tr h="35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조합(nCr)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중복 조합(nHr)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11675"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●"/>
                      </a:pPr>
                      <a:r>
                        <a:rPr lang="ko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순서를 따지지 않음 → (1,2) = (2,1)</a:t>
                      </a:r>
                      <a:endParaRPr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●"/>
                      </a:pPr>
                      <a:r>
                        <a:rPr lang="ko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중복을 허용하지 않음</a:t>
                      </a:r>
                      <a:endParaRPr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  ex) 1,2,3 중 2개 뽑기</a:t>
                      </a:r>
                      <a:endParaRPr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        (1,2)   (1,3)</a:t>
                      </a:r>
                      <a:endParaRPr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        (2,3)                        →          3개</a:t>
                      </a:r>
                      <a:endParaRPr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2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         </a:t>
                      </a:r>
                      <a:endParaRPr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●"/>
                      </a:pPr>
                      <a:r>
                        <a:rPr lang="ko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순서를 따지지 않음 → (1,2) = (2,1)</a:t>
                      </a:r>
                      <a:endParaRPr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●"/>
                      </a:pPr>
                      <a:r>
                        <a:rPr lang="ko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중복을 </a:t>
                      </a:r>
                      <a:r>
                        <a:rPr lang="ko" sz="130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</a:rPr>
                        <a:t>허용</a:t>
                      </a:r>
                      <a:r>
                        <a:rPr lang="ko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함</a:t>
                      </a:r>
                      <a:endParaRPr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  ex) 1,2,3 중 2개 뽑기</a:t>
                      </a:r>
                      <a:endParaRPr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        (1,1)   (1,2)   (1,3)</a:t>
                      </a:r>
                      <a:endParaRPr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        (2,2)   (2,3)              →         5개</a:t>
                      </a:r>
                      <a:endParaRPr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00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        (3,3)</a:t>
                      </a:r>
                      <a:endParaRPr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7" name="Google Shape;117;p23"/>
          <p:cNvSpPr txBox="1"/>
          <p:nvPr/>
        </p:nvSpPr>
        <p:spPr>
          <a:xfrm>
            <a:off x="344850" y="1133475"/>
            <a:ext cx="66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: </a:t>
            </a: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서로 다른 n개에서 중복을 허락하여 r개를 택하는 조합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중복 조합 수식(nHr =</a:t>
            </a:r>
            <a:r>
              <a:rPr lang="ko" sz="2500"/>
              <a:t> n+r-1Cr</a:t>
            </a:r>
            <a:r>
              <a:rPr lang="ko" sz="2500"/>
              <a:t>)     				         </a:t>
            </a:r>
            <a:endParaRPr sz="2500"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1,2중 중복을 허용하여 3개 뽑기 (2H3)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(111)   (112)   (122)   (222)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(123)   (124)   (134)   (234)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  <p:cxnSp>
        <p:nvCxnSpPr>
          <p:cNvPr id="124" name="Google Shape;124;p24"/>
          <p:cNvCxnSpPr>
            <a:stCxn id="125" idx="0"/>
          </p:cNvCxnSpPr>
          <p:nvPr/>
        </p:nvCxnSpPr>
        <p:spPr>
          <a:xfrm flipH="1" rot="10800000">
            <a:off x="427925" y="1924025"/>
            <a:ext cx="104100" cy="2313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4"/>
          <p:cNvSpPr txBox="1"/>
          <p:nvPr/>
        </p:nvSpPr>
        <p:spPr>
          <a:xfrm>
            <a:off x="185225" y="2155325"/>
            <a:ext cx="4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FF"/>
                </a:solidFill>
              </a:rPr>
              <a:t>+0</a:t>
            </a:r>
            <a:endParaRPr>
              <a:solidFill>
                <a:srgbClr val="FF00FF"/>
              </a:solidFill>
            </a:endParaRPr>
          </a:p>
        </p:txBody>
      </p:sp>
      <p:cxnSp>
        <p:nvCxnSpPr>
          <p:cNvPr id="126" name="Google Shape;126;p24"/>
          <p:cNvCxnSpPr/>
          <p:nvPr/>
        </p:nvCxnSpPr>
        <p:spPr>
          <a:xfrm rot="10800000">
            <a:off x="658366" y="1913633"/>
            <a:ext cx="38400" cy="2889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4"/>
          <p:cNvSpPr txBox="1"/>
          <p:nvPr/>
        </p:nvSpPr>
        <p:spPr>
          <a:xfrm>
            <a:off x="557309" y="2113800"/>
            <a:ext cx="4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A86E8"/>
                </a:solidFill>
              </a:rPr>
              <a:t>+1</a:t>
            </a:r>
            <a:endParaRPr>
              <a:solidFill>
                <a:srgbClr val="4A86E8"/>
              </a:solidFill>
            </a:endParaRPr>
          </a:p>
        </p:txBody>
      </p:sp>
      <p:cxnSp>
        <p:nvCxnSpPr>
          <p:cNvPr id="128" name="Google Shape;128;p24"/>
          <p:cNvCxnSpPr/>
          <p:nvPr/>
        </p:nvCxnSpPr>
        <p:spPr>
          <a:xfrm rot="10800000">
            <a:off x="763175" y="1942600"/>
            <a:ext cx="312000" cy="242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4"/>
          <p:cNvSpPr txBox="1"/>
          <p:nvPr/>
        </p:nvSpPr>
        <p:spPr>
          <a:xfrm>
            <a:off x="939325" y="2079125"/>
            <a:ext cx="4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9900"/>
                </a:solidFill>
              </a:rPr>
              <a:t>+2</a:t>
            </a:r>
            <a:endParaRPr>
              <a:solidFill>
                <a:srgbClr val="FF9900"/>
              </a:solidFill>
            </a:endParaRPr>
          </a:p>
        </p:txBody>
      </p:sp>
      <p:grpSp>
        <p:nvGrpSpPr>
          <p:cNvPr id="130" name="Google Shape;130;p24"/>
          <p:cNvGrpSpPr/>
          <p:nvPr/>
        </p:nvGrpSpPr>
        <p:grpSpPr>
          <a:xfrm>
            <a:off x="3213475" y="1792300"/>
            <a:ext cx="416575" cy="994025"/>
            <a:chOff x="3213475" y="1792300"/>
            <a:chExt cx="416575" cy="994025"/>
          </a:xfrm>
        </p:grpSpPr>
        <p:sp>
          <p:nvSpPr>
            <p:cNvPr id="131" name="Google Shape;131;p24"/>
            <p:cNvSpPr/>
            <p:nvPr/>
          </p:nvSpPr>
          <p:spPr>
            <a:xfrm>
              <a:off x="3213475" y="1792300"/>
              <a:ext cx="416575" cy="994025"/>
            </a:xfrm>
            <a:custGeom>
              <a:rect b="b" l="l" r="r" t="t"/>
              <a:pathLst>
                <a:path extrusionOk="0" h="39761" w="16663">
                  <a:moveTo>
                    <a:pt x="0" y="0"/>
                  </a:moveTo>
                  <a:cubicBezTo>
                    <a:pt x="2774" y="3622"/>
                    <a:pt x="16490" y="15103"/>
                    <a:pt x="16644" y="21730"/>
                  </a:cubicBezTo>
                  <a:cubicBezTo>
                    <a:pt x="16798" y="28357"/>
                    <a:pt x="3545" y="36756"/>
                    <a:pt x="925" y="3976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32" name="Google Shape;132;p24"/>
            <p:cNvCxnSpPr/>
            <p:nvPr/>
          </p:nvCxnSpPr>
          <p:spPr>
            <a:xfrm flipH="1">
              <a:off x="3213550" y="2716992"/>
              <a:ext cx="92400" cy="6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526" y="1157301"/>
            <a:ext cx="4393775" cy="3305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311704" y="3616925"/>
            <a:ext cx="169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nHr = n+r-1Cr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500"/>
              <a:t>재귀 함수로 구현</a:t>
            </a:r>
            <a:endParaRPr sz="2500"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chemeClr val="lt1"/>
                </a:highlight>
              </a:rPr>
              <a:t>: 조합에서 쓰인 </a:t>
            </a:r>
            <a:r>
              <a:rPr lang="ko" sz="1400">
                <a:solidFill>
                  <a:schemeClr val="dk1"/>
                </a:solidFill>
                <a:highlight>
                  <a:srgbClr val="B2CCD6"/>
                </a:highlight>
              </a:rPr>
              <a:t>nCr = n-1Cr-1 + n-1Cr</a:t>
            </a:r>
            <a:r>
              <a:rPr lang="ko" sz="1400">
                <a:solidFill>
                  <a:schemeClr val="dk1"/>
                </a:solidFill>
                <a:highlight>
                  <a:schemeClr val="lt1"/>
                </a:highlight>
              </a:rPr>
              <a:t> 이용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chemeClr val="lt1"/>
                </a:highlight>
              </a:rPr>
              <a:t>comb[index] = arr[depth];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chemeClr val="lt1"/>
                </a:highlight>
              </a:rPr>
              <a:t>Combination(arr, comb,</a:t>
            </a:r>
            <a:r>
              <a:rPr lang="ko" sz="1400">
                <a:solidFill>
                  <a:schemeClr val="dk1"/>
                </a:solidFill>
                <a:highlight>
                  <a:srgbClr val="B2CCD6"/>
                </a:highlight>
              </a:rPr>
              <a:t> r - 1, index + 1, </a:t>
            </a:r>
            <a:r>
              <a:rPr lang="ko" sz="1400">
                <a:solidFill>
                  <a:srgbClr val="FF0000"/>
                </a:solidFill>
                <a:highlight>
                  <a:srgbClr val="B2CCD6"/>
                </a:highlight>
              </a:rPr>
              <a:t>depth + 1</a:t>
            </a:r>
            <a:r>
              <a:rPr lang="ko" sz="1400">
                <a:solidFill>
                  <a:schemeClr val="dk1"/>
                </a:solidFill>
                <a:highlight>
                  <a:schemeClr val="lt1"/>
                </a:highlight>
              </a:rPr>
              <a:t>);  // depth + 1        →       조합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chemeClr val="lt1"/>
                </a:highlight>
              </a:rPr>
              <a:t>Combination(arr, comb, r, index, depth + 1);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chemeClr val="lt1"/>
                </a:highlight>
              </a:rPr>
              <a:t>: 중복조합에서 쓰인 </a:t>
            </a:r>
            <a:r>
              <a:rPr lang="ko" sz="1400">
                <a:solidFill>
                  <a:schemeClr val="dk1"/>
                </a:solidFill>
                <a:highlight>
                  <a:srgbClr val="B2CCD6"/>
                </a:highlight>
              </a:rPr>
              <a:t>nHr = nHr-1 + n-1Hr </a:t>
            </a:r>
            <a:r>
              <a:rPr lang="ko" sz="1400">
                <a:solidFill>
                  <a:schemeClr val="dk1"/>
                </a:solidFill>
                <a:highlight>
                  <a:schemeClr val="lt1"/>
                </a:highlight>
              </a:rPr>
              <a:t>이용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chemeClr val="lt1"/>
                </a:highlight>
              </a:rPr>
              <a:t>comb[index] = arr[depth];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chemeClr val="lt1"/>
                </a:highlight>
              </a:rPr>
              <a:t>Combination(arr, comb, </a:t>
            </a:r>
            <a:r>
              <a:rPr lang="ko" sz="1400">
                <a:solidFill>
                  <a:schemeClr val="dk1"/>
                </a:solidFill>
                <a:highlight>
                  <a:srgbClr val="B2CCD6"/>
                </a:highlight>
              </a:rPr>
              <a:t>r - 1, index + 1, </a:t>
            </a:r>
            <a:r>
              <a:rPr lang="ko" sz="1400">
                <a:solidFill>
                  <a:srgbClr val="FF0000"/>
                </a:solidFill>
                <a:highlight>
                  <a:srgbClr val="B2CCD6"/>
                </a:highlight>
              </a:rPr>
              <a:t>depth</a:t>
            </a:r>
            <a:r>
              <a:rPr lang="ko" sz="1400">
                <a:solidFill>
                  <a:schemeClr val="dk1"/>
                </a:solidFill>
                <a:highlight>
                  <a:schemeClr val="lt1"/>
                </a:highlight>
              </a:rPr>
              <a:t>);  // depth		      →         중복조합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chemeClr val="lt1"/>
                </a:highlight>
              </a:rPr>
              <a:t>Combination(arr, comb, r, index, depth + 1);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091925" y="532450"/>
            <a:ext cx="346800" cy="2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4438725" y="532450"/>
            <a:ext cx="346800" cy="2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/>
          <p:nvPr/>
        </p:nvSpPr>
        <p:spPr>
          <a:xfrm>
            <a:off x="4785525" y="532450"/>
            <a:ext cx="346800" cy="2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/>
          <p:nvPr/>
        </p:nvSpPr>
        <p:spPr>
          <a:xfrm>
            <a:off x="6082200" y="532450"/>
            <a:ext cx="346800" cy="2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</a:t>
            </a:r>
            <a:endParaRPr/>
          </a:p>
        </p:txBody>
      </p:sp>
      <p:sp>
        <p:nvSpPr>
          <p:cNvPr id="145" name="Google Shape;145;p25"/>
          <p:cNvSpPr/>
          <p:nvPr/>
        </p:nvSpPr>
        <p:spPr>
          <a:xfrm>
            <a:off x="6429000" y="532450"/>
            <a:ext cx="346800" cy="2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</a:t>
            </a: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6775800" y="532450"/>
            <a:ext cx="346800" cy="2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6082200" y="132250"/>
            <a:ext cx="4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arr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4091925" y="132250"/>
            <a:ext cx="6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comb</a:t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4133450" y="756783"/>
            <a:ext cx="10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[0]  [1]  [2]</a:t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6139992" y="740607"/>
            <a:ext cx="10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[0]  [1]  [2]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0" y="0"/>
            <a:ext cx="90621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#include &lt;iostream&gt;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#include &lt;vector&gt;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using namespace std;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void Combination(vector&lt;char&gt; arr, vector&lt;char&gt; comb, int r, int index, int depth)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{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    if (r == 0)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    {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        for(int i = 0; i &lt; comb.size(); i++)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            cout &lt;&lt; comb[i] &lt;&lt; " ";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        cout &lt;&lt; endl;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    }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    else if (depth == arr.size())  		</a:t>
            </a:r>
            <a:r>
              <a:rPr lang="ko" sz="1300">
                <a:solidFill>
                  <a:srgbClr val="666666"/>
                </a:solidFill>
                <a:highlight>
                  <a:schemeClr val="lt1"/>
                </a:highlight>
              </a:rPr>
              <a:t>// depth == n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    {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        return;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    }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    else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    {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        </a:t>
            </a:r>
            <a:r>
              <a:rPr lang="ko" sz="1300">
                <a:solidFill>
                  <a:schemeClr val="dk1"/>
                </a:solidFill>
                <a:highlight>
                  <a:srgbClr val="B2CCD6"/>
                </a:highlight>
              </a:rPr>
              <a:t>comb[index] = arr[depth];</a:t>
            </a:r>
            <a:endParaRPr sz="1300">
              <a:solidFill>
                <a:schemeClr val="dk1"/>
              </a:solidFill>
              <a:highlight>
                <a:srgbClr val="B2CC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        </a:t>
            </a:r>
            <a:r>
              <a:rPr lang="ko" sz="1300">
                <a:solidFill>
                  <a:schemeClr val="dk1"/>
                </a:solidFill>
                <a:highlight>
                  <a:srgbClr val="B2CCD6"/>
                </a:highlight>
              </a:rPr>
              <a:t>Combination(arr, comb, r - 1, index + 1,</a:t>
            </a:r>
            <a:r>
              <a:rPr lang="ko" sz="1300">
                <a:solidFill>
                  <a:srgbClr val="FF0000"/>
                </a:solidFill>
                <a:highlight>
                  <a:srgbClr val="B2CCD6"/>
                </a:highlight>
              </a:rPr>
              <a:t> depth</a:t>
            </a:r>
            <a:r>
              <a:rPr lang="ko" sz="1300">
                <a:solidFill>
                  <a:schemeClr val="dk1"/>
                </a:solidFill>
                <a:highlight>
                  <a:srgbClr val="B2CCD6"/>
                </a:highlight>
              </a:rPr>
              <a:t>); </a:t>
            </a:r>
            <a:endParaRPr sz="1300">
              <a:solidFill>
                <a:schemeClr val="dk1"/>
              </a:solidFill>
              <a:highlight>
                <a:srgbClr val="B2CCD6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666666"/>
                </a:solidFill>
                <a:highlight>
                  <a:schemeClr val="lt1"/>
                </a:highlight>
              </a:rPr>
              <a:t>// arr[depth]를 뽑기로 결정. (중복 조합이므로 다음에 또 arr[depth ] 뽑을 수 있음)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        </a:t>
            </a:r>
            <a:r>
              <a:rPr lang="ko" sz="1300">
                <a:solidFill>
                  <a:schemeClr val="dk1"/>
                </a:solidFill>
                <a:highlight>
                  <a:srgbClr val="B2CCD6"/>
                </a:highlight>
              </a:rPr>
              <a:t>Combination(arr, comb, r, index, </a:t>
            </a:r>
            <a:r>
              <a:rPr lang="ko" sz="1300">
                <a:solidFill>
                  <a:srgbClr val="FF0000"/>
                </a:solidFill>
                <a:highlight>
                  <a:srgbClr val="B2CCD6"/>
                </a:highlight>
              </a:rPr>
              <a:t>depth + 1</a:t>
            </a:r>
            <a:r>
              <a:rPr lang="ko" sz="1300">
                <a:solidFill>
                  <a:schemeClr val="dk1"/>
                </a:solidFill>
                <a:highlight>
                  <a:srgbClr val="B2CCD6"/>
                </a:highlight>
              </a:rPr>
              <a:t>);</a:t>
            </a:r>
            <a:r>
              <a:rPr lang="ko" sz="1300">
                <a:solidFill>
                  <a:srgbClr val="44494D"/>
                </a:solidFill>
                <a:highlight>
                  <a:srgbClr val="B2CCD6"/>
                </a:highlight>
              </a:rPr>
              <a:t> </a:t>
            </a:r>
            <a:r>
              <a:rPr lang="ko" sz="1300">
                <a:solidFill>
                  <a:srgbClr val="666666"/>
                </a:solidFill>
                <a:highlight>
                  <a:schemeClr val="lt1"/>
                </a:highlight>
              </a:rPr>
              <a:t>// arr[depth]를 뽑지 않기로 결정. 이제 arr[depth + 1]</a:t>
            </a:r>
            <a:r>
              <a:rPr lang="ko" sz="1300">
                <a:solidFill>
                  <a:srgbClr val="44494D"/>
                </a:solidFill>
                <a:highlight>
                  <a:schemeClr val="lt1"/>
                </a:highlight>
              </a:rPr>
              <a:t> </a:t>
            </a:r>
            <a:endParaRPr sz="1300">
              <a:solidFill>
                <a:srgbClr val="44494D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    }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}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/>
        </p:nvSpPr>
        <p:spPr>
          <a:xfrm>
            <a:off x="0" y="0"/>
            <a:ext cx="66576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int main()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{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    vector&lt;char&gt; vec = {'a', 'b', 'c'}; // n = 3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    int r = 2;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    vector&lt;char&gt; comb(r);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    Combination(vec, comb, r, 0, 0);  // {'a', 'b', 'c'}의 중복조합 '3H2' 구하기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    return 0;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}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순열/조합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함수를 이용 순열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rgbClr val="FFFFFF"/>
                </a:highlight>
              </a:rPr>
              <a:t>STL에 algorithm 헤더파일을 추가하면 함수를 통해서 순열을 구할수 있음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rgbClr val="F2F2F2"/>
                </a:highlight>
              </a:rPr>
              <a:t>#include &lt;algorithm&gt;</a:t>
            </a:r>
            <a:endParaRPr sz="14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rgbClr val="FFFFFF"/>
                </a:highlight>
              </a:rPr>
              <a:t>함수에 </a:t>
            </a:r>
            <a:r>
              <a:rPr lang="ko" sz="1400">
                <a:solidFill>
                  <a:srgbClr val="FF0000"/>
                </a:solidFill>
                <a:highlight>
                  <a:srgbClr val="F2F2F2"/>
                </a:highlight>
              </a:rPr>
              <a:t>벡터</a:t>
            </a:r>
            <a:r>
              <a:rPr lang="ko" sz="1400">
                <a:solidFill>
                  <a:srgbClr val="FF0000"/>
                </a:solidFill>
                <a:highlight>
                  <a:srgbClr val="FFFFFF"/>
                </a:highlight>
              </a:rPr>
              <a:t>의 </a:t>
            </a:r>
            <a:r>
              <a:rPr lang="ko" sz="1400">
                <a:solidFill>
                  <a:srgbClr val="FF0000"/>
                </a:solidFill>
                <a:highlight>
                  <a:srgbClr val="F2F2F2"/>
                </a:highlight>
              </a:rPr>
              <a:t>iterator</a:t>
            </a:r>
            <a:r>
              <a:rPr lang="ko" sz="1400">
                <a:solidFill>
                  <a:schemeClr val="dk1"/>
                </a:solidFill>
                <a:highlight>
                  <a:srgbClr val="FFFFFF"/>
                </a:highlight>
              </a:rPr>
              <a:t> 혹은 </a:t>
            </a:r>
            <a:r>
              <a:rPr lang="ko" sz="1400">
                <a:solidFill>
                  <a:srgbClr val="FF0000"/>
                </a:solidFill>
                <a:highlight>
                  <a:srgbClr val="F2F2F2"/>
                </a:highlight>
              </a:rPr>
              <a:t>배열</a:t>
            </a:r>
            <a:r>
              <a:rPr lang="ko" sz="1400">
                <a:solidFill>
                  <a:srgbClr val="FF0000"/>
                </a:solidFill>
                <a:highlight>
                  <a:srgbClr val="FFFFFF"/>
                </a:highlight>
              </a:rPr>
              <a:t>의</a:t>
            </a:r>
            <a:r>
              <a:rPr lang="ko" sz="1400">
                <a:solidFill>
                  <a:srgbClr val="FF0000"/>
                </a:solidFill>
                <a:highlight>
                  <a:srgbClr val="F2F2F2"/>
                </a:highlight>
              </a:rPr>
              <a:t> 주소</a:t>
            </a:r>
            <a:r>
              <a:rPr lang="ko" sz="1400">
                <a:solidFill>
                  <a:schemeClr val="dk1"/>
                </a:solidFill>
                <a:highlight>
                  <a:srgbClr val="FFFFFF"/>
                </a:highlight>
              </a:rPr>
              <a:t>를 넣으면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rgbClr val="F2F2F2"/>
                </a:highlight>
              </a:rPr>
              <a:t>다음 순열</a:t>
            </a:r>
            <a:r>
              <a:rPr lang="ko" sz="1400">
                <a:solidFill>
                  <a:schemeClr val="dk1"/>
                </a:solidFill>
                <a:highlight>
                  <a:srgbClr val="FFFFFF"/>
                </a:highlight>
              </a:rPr>
              <a:t>(1-2-3-4의 다음 순열은 1-2-4-3) 혹은 </a:t>
            </a:r>
            <a:r>
              <a:rPr lang="ko" sz="1400">
                <a:solidFill>
                  <a:schemeClr val="dk1"/>
                </a:solidFill>
                <a:highlight>
                  <a:srgbClr val="F2F2F2"/>
                </a:highlight>
              </a:rPr>
              <a:t>이전 순열</a:t>
            </a:r>
            <a:r>
              <a:rPr lang="ko" sz="1400">
                <a:solidFill>
                  <a:schemeClr val="dk1"/>
                </a:solidFill>
                <a:highlight>
                  <a:srgbClr val="FFFFFF"/>
                </a:highlight>
              </a:rPr>
              <a:t>(1-2-4-3의 이전 순열은 1-2-3-4)의 결과가 벡터나 배열에 적용 됨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rgbClr val="F2F2F2"/>
                </a:highlight>
              </a:rPr>
              <a:t>- next_permutation</a:t>
            </a:r>
            <a:endParaRPr sz="14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rgbClr val="F2F2F2"/>
                </a:highlight>
              </a:rPr>
              <a:t>- prev_permutation</a:t>
            </a:r>
            <a:endParaRPr sz="14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0000"/>
                </a:solidFill>
                <a:highlight>
                  <a:srgbClr val="F2F2F2"/>
                </a:highlight>
              </a:rPr>
              <a:t>** 주의사항 **</a:t>
            </a:r>
            <a:endParaRPr sz="1400">
              <a:solidFill>
                <a:srgbClr val="FF0000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0000"/>
                </a:solidFill>
                <a:highlight>
                  <a:srgbClr val="FFFFFF"/>
                </a:highlight>
              </a:rPr>
              <a:t>원소들은 오름차순/내림차순으로 정렬되어있어야 함 </a:t>
            </a:r>
            <a:endParaRPr sz="14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>
                <a:solidFill>
                  <a:srgbClr val="FF0000"/>
                </a:solidFill>
                <a:highlight>
                  <a:srgbClr val="FFFFFF"/>
                </a:highlight>
              </a:rPr>
              <a:t>보통 sort() 이용해 정렬 후 사용 함</a:t>
            </a:r>
            <a:endParaRPr sz="140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750" y="4061155"/>
            <a:ext cx="3043400" cy="87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/>
          <p:nvPr/>
        </p:nvSpPr>
        <p:spPr>
          <a:xfrm>
            <a:off x="1140150" y="4239775"/>
            <a:ext cx="739800" cy="277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29"/>
          <p:cNvCxnSpPr>
            <a:stCxn id="173" idx="2"/>
            <a:endCxn id="172" idx="1"/>
          </p:cNvCxnSpPr>
          <p:nvPr/>
        </p:nvCxnSpPr>
        <p:spPr>
          <a:xfrm flipH="1" rot="10800000">
            <a:off x="1510050" y="4500475"/>
            <a:ext cx="3431700" cy="168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>
                <a:highlight>
                  <a:schemeClr val="lt1"/>
                </a:highlight>
              </a:rPr>
              <a:t>next_permutation 함수</a:t>
            </a:r>
            <a:endParaRPr sz="2500">
              <a:highlight>
                <a:schemeClr val="lt1"/>
              </a:highlight>
            </a:endParaRPr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333333"/>
                </a:solidFill>
                <a:highlight>
                  <a:schemeClr val="lt1"/>
                </a:highlight>
              </a:rPr>
              <a:t>: </a:t>
            </a:r>
            <a:r>
              <a:rPr lang="ko" sz="1400">
                <a:solidFill>
                  <a:srgbClr val="333333"/>
                </a:solidFill>
                <a:highlight>
                  <a:schemeClr val="lt1"/>
                </a:highlight>
              </a:rPr>
              <a:t>현재 나와 있는 수열에서 인자로 넘어간 범위에 해당하는 다음 순열을 구하고 true를 반환 함</a:t>
            </a:r>
            <a:endParaRPr sz="14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333333"/>
                </a:solidFill>
                <a:highlight>
                  <a:schemeClr val="lt1"/>
                </a:highlight>
              </a:rPr>
              <a:t>다음 순열이 없다면(다음에 나온 순열이 순서상 이전 순열보다 작다면) false를 반환 함</a:t>
            </a:r>
            <a:endParaRPr sz="14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E9E9E"/>
                </a:solidFill>
                <a:highlight>
                  <a:schemeClr val="lt1"/>
                </a:highlight>
              </a:rPr>
              <a:t>// 첫번째 인자가 구하고자 하는 순열의 시작, 두번째 인자가 순열의 끝</a:t>
            </a:r>
            <a:endParaRPr sz="1400">
              <a:solidFill>
                <a:srgbClr val="9E9E9E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4A86E8"/>
                </a:solidFill>
                <a:highlight>
                  <a:schemeClr val="lt1"/>
                </a:highlight>
              </a:rPr>
              <a:t>bool</a:t>
            </a:r>
            <a:r>
              <a:rPr lang="ko" sz="1400">
                <a:solidFill>
                  <a:srgbClr val="333333"/>
                </a:solidFill>
                <a:highlight>
                  <a:schemeClr val="lt1"/>
                </a:highlight>
              </a:rPr>
              <a:t> next_permutation (</a:t>
            </a:r>
            <a:r>
              <a:rPr lang="ko" sz="1400">
                <a:solidFill>
                  <a:srgbClr val="4A86E8"/>
                </a:solidFill>
                <a:highlight>
                  <a:schemeClr val="lt1"/>
                </a:highlight>
              </a:rPr>
              <a:t>BidirectionalIterator</a:t>
            </a:r>
            <a:r>
              <a:rPr lang="ko" sz="1400">
                <a:solidFill>
                  <a:srgbClr val="333333"/>
                </a:solidFill>
                <a:highlight>
                  <a:schemeClr val="lt1"/>
                </a:highlight>
              </a:rPr>
              <a:t> first, </a:t>
            </a:r>
            <a:r>
              <a:rPr lang="ko" sz="1400">
                <a:solidFill>
                  <a:srgbClr val="4A86E8"/>
                </a:solidFill>
                <a:highlight>
                  <a:schemeClr val="lt1"/>
                </a:highlight>
              </a:rPr>
              <a:t>BidirectionalIterator</a:t>
            </a:r>
            <a:r>
              <a:rPr lang="ko" sz="1400">
                <a:solidFill>
                  <a:srgbClr val="333333"/>
                </a:solidFill>
                <a:highlight>
                  <a:schemeClr val="lt1"/>
                </a:highlight>
              </a:rPr>
              <a:t> last);</a:t>
            </a:r>
            <a:endParaRPr sz="14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E9E9E"/>
                </a:solidFill>
                <a:highlight>
                  <a:schemeClr val="lt1"/>
                </a:highlight>
              </a:rPr>
              <a:t>// 아래처럼 직접 비교함수를 넣어줘도 됨</a:t>
            </a:r>
            <a:endParaRPr sz="1400">
              <a:solidFill>
                <a:srgbClr val="9E9E9E"/>
              </a:solidFill>
              <a:highlight>
                <a:schemeClr val="lt1"/>
              </a:highlight>
            </a:endParaRPr>
          </a:p>
          <a:p>
            <a:pPr indent="0" lvl="0" marL="0" marR="152400" rtl="0" algn="l">
              <a:lnSpc>
                <a:spcPct val="1625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4A86E8"/>
                </a:solidFill>
                <a:highlight>
                  <a:schemeClr val="lt1"/>
                </a:highlight>
              </a:rPr>
              <a:t>bool</a:t>
            </a:r>
            <a:r>
              <a:rPr lang="ko" sz="1400">
                <a:solidFill>
                  <a:srgbClr val="333333"/>
                </a:solidFill>
                <a:highlight>
                  <a:schemeClr val="lt1"/>
                </a:highlight>
              </a:rPr>
              <a:t> next_permutation (</a:t>
            </a:r>
            <a:r>
              <a:rPr lang="ko" sz="1400">
                <a:solidFill>
                  <a:srgbClr val="4A86E8"/>
                </a:solidFill>
                <a:highlight>
                  <a:schemeClr val="lt1"/>
                </a:highlight>
              </a:rPr>
              <a:t>BidirectionalIterator</a:t>
            </a:r>
            <a:r>
              <a:rPr lang="ko" sz="1400">
                <a:solidFill>
                  <a:srgbClr val="333333"/>
                </a:solidFill>
                <a:highlight>
                  <a:schemeClr val="lt1"/>
                </a:highlight>
              </a:rPr>
              <a:t> first, </a:t>
            </a:r>
            <a:r>
              <a:rPr lang="ko" sz="1400">
                <a:solidFill>
                  <a:srgbClr val="4A86E8"/>
                </a:solidFill>
                <a:highlight>
                  <a:schemeClr val="lt1"/>
                </a:highlight>
              </a:rPr>
              <a:t>BidirectionalIterator</a:t>
            </a:r>
            <a:r>
              <a:rPr lang="ko" sz="1400">
                <a:solidFill>
                  <a:srgbClr val="333333"/>
                </a:solidFill>
                <a:highlight>
                  <a:schemeClr val="lt1"/>
                </a:highlight>
              </a:rPr>
              <a:t> last, </a:t>
            </a:r>
            <a:r>
              <a:rPr lang="ko" sz="1400">
                <a:solidFill>
                  <a:srgbClr val="4A86E8"/>
                </a:solidFill>
                <a:highlight>
                  <a:schemeClr val="lt1"/>
                </a:highlight>
              </a:rPr>
              <a:t>Compare</a:t>
            </a:r>
            <a:r>
              <a:rPr lang="ko" sz="1400">
                <a:solidFill>
                  <a:srgbClr val="333333"/>
                </a:solidFill>
                <a:highlight>
                  <a:schemeClr val="lt1"/>
                </a:highlight>
              </a:rPr>
              <a:t> comp);</a:t>
            </a:r>
            <a:endParaRPr sz="14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marR="1524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rgbClr val="FF0000"/>
                </a:solidFill>
                <a:highlight>
                  <a:schemeClr val="lt1"/>
                </a:highlight>
              </a:rPr>
              <a:t>** 원소들은 오름차순으로 정렬 되어 있어야 함</a:t>
            </a:r>
            <a:endParaRPr sz="1400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/>
        </p:nvSpPr>
        <p:spPr>
          <a:xfrm>
            <a:off x="0" y="0"/>
            <a:ext cx="43923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#include &lt;iostream&gt;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#include &lt;vector&gt;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4A86E8"/>
                </a:solidFill>
              </a:rPr>
              <a:t>#include &lt;algorithm&gt;</a:t>
            </a:r>
            <a:endParaRPr sz="12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using namespace std;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int main()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	</a:t>
            </a:r>
            <a:r>
              <a:rPr lang="ko" sz="1200">
                <a:solidFill>
                  <a:srgbClr val="9E9E9E"/>
                </a:solidFill>
              </a:rPr>
              <a:t>// 1부터 4까지 저장할 벡터 선언</a:t>
            </a:r>
            <a:endParaRPr sz="1200">
              <a:solidFill>
                <a:srgbClr val="9E9E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	</a:t>
            </a:r>
            <a:r>
              <a:rPr lang="ko" sz="1200">
                <a:solidFill>
                  <a:srgbClr val="4A86E8"/>
                </a:solidFill>
              </a:rPr>
              <a:t>vector&lt;int&gt;</a:t>
            </a:r>
            <a:r>
              <a:rPr lang="ko" sz="1200">
                <a:solidFill>
                  <a:schemeClr val="dk1"/>
                </a:solidFill>
              </a:rPr>
              <a:t> v(4);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	</a:t>
            </a:r>
            <a:r>
              <a:rPr lang="ko" sz="1200">
                <a:solidFill>
                  <a:srgbClr val="9E9E9E"/>
                </a:solidFill>
              </a:rPr>
              <a:t>// 1부터 4까지 벡터에 저장(</a:t>
            </a:r>
            <a:r>
              <a:rPr lang="ko" sz="1200">
                <a:solidFill>
                  <a:srgbClr val="FF0000"/>
                </a:solidFill>
              </a:rPr>
              <a:t>오름차순</a:t>
            </a:r>
            <a:r>
              <a:rPr lang="ko" sz="1200">
                <a:solidFill>
                  <a:srgbClr val="9E9E9E"/>
                </a:solidFill>
              </a:rPr>
              <a:t>)</a:t>
            </a:r>
            <a:endParaRPr sz="1200">
              <a:solidFill>
                <a:srgbClr val="9E9E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	for (int i = 0; i &lt; 4; i++)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		v[i] = i + 1;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	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	</a:t>
            </a:r>
            <a:r>
              <a:rPr lang="ko" sz="1200">
                <a:solidFill>
                  <a:srgbClr val="9E9E9E"/>
                </a:solidFill>
              </a:rPr>
              <a:t>// next_permutation을 통해서 다음 순열 구하기</a:t>
            </a:r>
            <a:endParaRPr sz="1200">
              <a:solidFill>
                <a:srgbClr val="9E9E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	do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		for (int i = 0; i &lt; 4; i++)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			cout &lt;&lt; v[i] &lt;&lt; " ";</a:t>
            </a:r>
            <a:endParaRPr sz="12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}</a:t>
            </a:r>
            <a:endParaRPr sz="12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cout &lt;&lt; '\n';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} while (</a:t>
            </a:r>
            <a:r>
              <a:rPr lang="ko" sz="1200">
                <a:solidFill>
                  <a:srgbClr val="FF0000"/>
                </a:solidFill>
              </a:rPr>
              <a:t>next_permutation(v.begin(), v.end())</a:t>
            </a:r>
            <a:r>
              <a:rPr lang="ko" sz="1200">
                <a:solidFill>
                  <a:schemeClr val="dk1"/>
                </a:solidFill>
              </a:rPr>
              <a:t>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	return 0;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}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4392300" y="0"/>
            <a:ext cx="4751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[ 구현결과 ]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1 2 3 4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1 2 4 3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1 3 2 4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...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4 2 3 1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4 3 1 2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1524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4 3 2 1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조합(</a:t>
            </a:r>
            <a:r>
              <a:rPr lang="ko" sz="2500">
                <a:solidFill>
                  <a:srgbClr val="202124"/>
                </a:solidFill>
                <a:highlight>
                  <a:srgbClr val="F8F9FA"/>
                </a:highlight>
              </a:rPr>
              <a:t>Combination)</a:t>
            </a:r>
            <a:r>
              <a:rPr lang="ko" sz="2500"/>
              <a:t>이란?</a:t>
            </a:r>
            <a:endParaRPr sz="250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: </a:t>
            </a:r>
            <a:r>
              <a:rPr lang="ko" sz="1300">
                <a:solidFill>
                  <a:srgbClr val="212529"/>
                </a:solidFill>
                <a:highlight>
                  <a:srgbClr val="F8F9FA"/>
                </a:highlight>
              </a:rPr>
              <a:t>n개의 값 중에서 r 개의 숫자를 순서를 고려하지 않고 나열한 경우의 수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순서를 따지지 않음 → (1,2) = (2,1)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중복을 허용하지 않음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	ex) 1,2,3 중 2개 뽑기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chemeClr val="lt1"/>
                </a:highlight>
              </a:rPr>
              <a:t>        → 6개	                                                                    → 3개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52500" y="2682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{BD1C04A7-36A0-43A1-9DC4-7F5E48531E66}</a:tableStyleId>
              </a:tblPr>
              <a:tblGrid>
                <a:gridCol w="3619500"/>
                <a:gridCol w="3619500"/>
              </a:tblGrid>
              <a:tr h="366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순열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조합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                         (1,2)   (</a:t>
                      </a:r>
                      <a:r>
                        <a:rPr lang="ko"/>
                        <a:t>1,3</a:t>
                      </a:r>
                      <a:r>
                        <a:rPr lang="ko"/>
                        <a:t>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                         (</a:t>
                      </a:r>
                      <a:r>
                        <a:rPr lang="ko"/>
                        <a:t>2,1</a:t>
                      </a:r>
                      <a:r>
                        <a:rPr lang="ko"/>
                        <a:t>)   (2,3)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                         (3,1)   (</a:t>
                      </a:r>
                      <a:r>
                        <a:rPr lang="ko"/>
                        <a:t>3,2</a:t>
                      </a:r>
                      <a:r>
                        <a:rPr lang="ko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                         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(1,2) = (2,1)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                          (3,2) = (2,3)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                          (3,1) = (1,3)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/>
              <a:t>prev_permutation 함수</a:t>
            </a:r>
            <a:endParaRPr sz="2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chemeClr val="lt1"/>
                </a:highlight>
              </a:rPr>
              <a:t>: </a:t>
            </a:r>
            <a:r>
              <a:rPr lang="ko" sz="1400">
                <a:solidFill>
                  <a:schemeClr val="dk1"/>
                </a:solidFill>
                <a:highlight>
                  <a:schemeClr val="lt1"/>
                </a:highlight>
              </a:rPr>
              <a:t>현재 나와 있는 수열에서 인자로 넘어간 범위에 해당하는 이전 순열을 구하고 true를 반환 함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chemeClr val="lt1"/>
                </a:highlight>
              </a:rPr>
              <a:t>이전 순열이 없다면(다음에 나온 순열이 순서상 이전 순열보다 크다면) false를 반환 함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E9E9E"/>
                </a:solidFill>
                <a:highlight>
                  <a:schemeClr val="lt1"/>
                </a:highlight>
              </a:rPr>
              <a:t>// 첫번째 인자가 구하고자 하는 순열의 시작, 두번째 인자가 순열의 끝</a:t>
            </a:r>
            <a:endParaRPr sz="1400">
              <a:solidFill>
                <a:srgbClr val="9E9E9E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4A86E8"/>
                </a:solidFill>
                <a:highlight>
                  <a:schemeClr val="lt1"/>
                </a:highlight>
              </a:rPr>
              <a:t>bool</a:t>
            </a:r>
            <a:r>
              <a:rPr lang="ko" sz="1400">
                <a:solidFill>
                  <a:schemeClr val="dk1"/>
                </a:solidFill>
                <a:highlight>
                  <a:schemeClr val="lt1"/>
                </a:highlight>
              </a:rPr>
              <a:t> prev_permutation (</a:t>
            </a:r>
            <a:r>
              <a:rPr lang="ko" sz="1400">
                <a:solidFill>
                  <a:srgbClr val="4A86E8"/>
                </a:solidFill>
                <a:highlight>
                  <a:schemeClr val="lt1"/>
                </a:highlight>
              </a:rPr>
              <a:t>BidirectionalIterator</a:t>
            </a:r>
            <a:r>
              <a:rPr lang="ko" sz="1400">
                <a:solidFill>
                  <a:schemeClr val="dk1"/>
                </a:solidFill>
                <a:highlight>
                  <a:schemeClr val="lt1"/>
                </a:highlight>
              </a:rPr>
              <a:t> first, </a:t>
            </a:r>
            <a:r>
              <a:rPr lang="ko" sz="1400">
                <a:solidFill>
                  <a:srgbClr val="4A86E8"/>
                </a:solidFill>
                <a:highlight>
                  <a:schemeClr val="lt1"/>
                </a:highlight>
              </a:rPr>
              <a:t>BidirectionalIterator</a:t>
            </a:r>
            <a:r>
              <a:rPr lang="ko" sz="1400">
                <a:solidFill>
                  <a:schemeClr val="dk1"/>
                </a:solidFill>
                <a:highlight>
                  <a:schemeClr val="lt1"/>
                </a:highlight>
              </a:rPr>
              <a:t> last);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E9E9E"/>
                </a:solidFill>
                <a:highlight>
                  <a:schemeClr val="lt1"/>
                </a:highlight>
              </a:rPr>
              <a:t>// 아래처럼 직접 비교함수를 넣어줘도 됨</a:t>
            </a:r>
            <a:endParaRPr sz="1400">
              <a:solidFill>
                <a:srgbClr val="9E9E9E"/>
              </a:solidFill>
              <a:highlight>
                <a:schemeClr val="lt1"/>
              </a:highlight>
            </a:endParaRPr>
          </a:p>
          <a:p>
            <a:pPr indent="0" lvl="0" marL="0" marR="152400" rtl="0" algn="l">
              <a:lnSpc>
                <a:spcPct val="1625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rgbClr val="4A86E8"/>
                </a:solidFill>
                <a:highlight>
                  <a:schemeClr val="lt1"/>
                </a:highlight>
              </a:rPr>
              <a:t>bool</a:t>
            </a:r>
            <a:r>
              <a:rPr lang="ko" sz="1400">
                <a:solidFill>
                  <a:schemeClr val="dk1"/>
                </a:solidFill>
                <a:highlight>
                  <a:schemeClr val="lt1"/>
                </a:highlight>
              </a:rPr>
              <a:t> prev_permutation (</a:t>
            </a:r>
            <a:r>
              <a:rPr lang="ko" sz="1400">
                <a:solidFill>
                  <a:srgbClr val="4A86E8"/>
                </a:solidFill>
                <a:highlight>
                  <a:schemeClr val="lt1"/>
                </a:highlight>
              </a:rPr>
              <a:t>BidirectionalIterator</a:t>
            </a:r>
            <a:r>
              <a:rPr lang="ko" sz="1400">
                <a:solidFill>
                  <a:schemeClr val="dk1"/>
                </a:solidFill>
                <a:highlight>
                  <a:schemeClr val="lt1"/>
                </a:highlight>
              </a:rPr>
              <a:t> first, </a:t>
            </a:r>
            <a:r>
              <a:rPr lang="ko" sz="1400">
                <a:solidFill>
                  <a:srgbClr val="4A86E8"/>
                </a:solidFill>
                <a:highlight>
                  <a:schemeClr val="lt1"/>
                </a:highlight>
              </a:rPr>
              <a:t>BidirectionalIterator</a:t>
            </a:r>
            <a:r>
              <a:rPr lang="ko" sz="1400">
                <a:solidFill>
                  <a:schemeClr val="dk1"/>
                </a:solidFill>
                <a:highlight>
                  <a:schemeClr val="lt1"/>
                </a:highlight>
              </a:rPr>
              <a:t> last, </a:t>
            </a:r>
            <a:r>
              <a:rPr lang="ko" sz="1400">
                <a:solidFill>
                  <a:srgbClr val="4A86E8"/>
                </a:solidFill>
                <a:highlight>
                  <a:schemeClr val="lt1"/>
                </a:highlight>
              </a:rPr>
              <a:t>Compare</a:t>
            </a:r>
            <a:r>
              <a:rPr lang="ko" sz="1400">
                <a:solidFill>
                  <a:schemeClr val="dk1"/>
                </a:solidFill>
                <a:highlight>
                  <a:schemeClr val="lt1"/>
                </a:highlight>
              </a:rPr>
              <a:t> comp);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1524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rgbClr val="FF0000"/>
                </a:solidFill>
                <a:highlight>
                  <a:schemeClr val="lt1"/>
                </a:highlight>
              </a:rPr>
              <a:t>** 원소들은 내림차순으로 정렬 되어 있어야 함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/>
        </p:nvSpPr>
        <p:spPr>
          <a:xfrm>
            <a:off x="0" y="0"/>
            <a:ext cx="45720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#include &lt;iostream&gt;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#include &lt;vector&gt;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4A86E8"/>
                </a:solidFill>
                <a:highlight>
                  <a:schemeClr val="lt1"/>
                </a:highlight>
              </a:rPr>
              <a:t>#include &lt;algorithm&gt;</a:t>
            </a:r>
            <a:endParaRPr sz="1200">
              <a:solidFill>
                <a:srgbClr val="4A86E8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using namespace std;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int main() {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	</a:t>
            </a:r>
            <a:r>
              <a:rPr lang="ko" sz="1200">
                <a:solidFill>
                  <a:srgbClr val="9E9E9E"/>
                </a:solidFill>
                <a:highlight>
                  <a:schemeClr val="lt1"/>
                </a:highlight>
              </a:rPr>
              <a:t>// 1부터 4까지 저장할 벡터 선언</a:t>
            </a:r>
            <a:endParaRPr sz="1200">
              <a:solidFill>
                <a:srgbClr val="9E9E9E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	</a:t>
            </a:r>
            <a:r>
              <a:rPr lang="ko" sz="1200">
                <a:solidFill>
                  <a:srgbClr val="4A86E8"/>
                </a:solidFill>
                <a:highlight>
                  <a:schemeClr val="lt1"/>
                </a:highlight>
              </a:rPr>
              <a:t>vector&lt;int&gt;</a:t>
            </a: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 v(4);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	</a:t>
            </a:r>
            <a:r>
              <a:rPr lang="ko" sz="1200">
                <a:solidFill>
                  <a:srgbClr val="9E9E9E"/>
                </a:solidFill>
                <a:highlight>
                  <a:schemeClr val="lt1"/>
                </a:highlight>
              </a:rPr>
              <a:t>// 4부터 1까지 벡터에 저장(</a:t>
            </a:r>
            <a:r>
              <a:rPr lang="ko" sz="1200">
                <a:solidFill>
                  <a:srgbClr val="FF0000"/>
                </a:solidFill>
                <a:highlight>
                  <a:schemeClr val="lt1"/>
                </a:highlight>
              </a:rPr>
              <a:t>내림차순</a:t>
            </a:r>
            <a:r>
              <a:rPr lang="ko" sz="1200">
                <a:solidFill>
                  <a:srgbClr val="9E9E9E"/>
                </a:solidFill>
                <a:highlight>
                  <a:schemeClr val="lt1"/>
                </a:highlight>
              </a:rPr>
              <a:t>)</a:t>
            </a:r>
            <a:endParaRPr sz="1200">
              <a:solidFill>
                <a:srgbClr val="9E9E9E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	for(int i=0; i&lt;4; i++){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		v[i] = 4-i;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	}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E9E9E"/>
                </a:solidFill>
                <a:highlight>
                  <a:schemeClr val="lt1"/>
                </a:highlight>
              </a:rPr>
              <a:t>// prev_permutation을 통해서 이전 순열 구하기</a:t>
            </a:r>
            <a:endParaRPr sz="1200">
              <a:solidFill>
                <a:srgbClr val="9E9E9E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	do{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		for(int i=0; i&lt;4; i++){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			cout &lt;&lt; v[i] &lt;&lt; " ";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		}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		cout &lt;&lt; '\n';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}while(</a:t>
            </a:r>
            <a:r>
              <a:rPr lang="ko" sz="1200">
                <a:solidFill>
                  <a:srgbClr val="FF0000"/>
                </a:solidFill>
                <a:highlight>
                  <a:schemeClr val="lt1"/>
                </a:highlight>
              </a:rPr>
              <a:t>prev_permutation(v.begin(),v.end())</a:t>
            </a: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);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	return 0;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1524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 }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4452950" y="0"/>
            <a:ext cx="4751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[ 구현결과 ]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4 3 2 1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4 3 1 2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4 2 3 1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…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1 3 2 4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1 2 4 3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1 2 3 4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함수를 이용한 조합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  <a:highlight>
                  <a:srgbClr val="F2F2F2"/>
                </a:highlight>
              </a:rPr>
              <a:t>- next_permutation</a:t>
            </a:r>
            <a:endParaRPr sz="14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rgbClr val="F2F2F2"/>
                </a:highlight>
              </a:rPr>
              <a:t>- prev_permutation</a:t>
            </a:r>
            <a:endParaRPr sz="14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중복이 있는 원소들은 </a:t>
            </a:r>
            <a:r>
              <a:rPr lang="ko" sz="1400">
                <a:solidFill>
                  <a:srgbClr val="FF0000"/>
                </a:solidFill>
              </a:rPr>
              <a:t>중복을 제외</a:t>
            </a:r>
            <a:r>
              <a:rPr lang="ko" sz="1400">
                <a:solidFill>
                  <a:schemeClr val="dk1"/>
                </a:solidFill>
              </a:rPr>
              <a:t>하고 순열을 만들어 줌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{0, 0, 1}과 같은 배열의 순열을 구한다면 중복을 제외한 {0, 0, 1}, {0, 1, 0}, {1, 0, 0}이 됨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→ 이를 이용해 조합(Combination)을 구할 수 있음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[ 방법 ]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  <a:highlight>
                  <a:srgbClr val="FFFFFF"/>
                </a:highlight>
              </a:rPr>
              <a:t>전체 </a:t>
            </a:r>
            <a:r>
              <a:rPr lang="ko" sz="1400">
                <a:solidFill>
                  <a:schemeClr val="dk1"/>
                </a:solidFill>
                <a:highlight>
                  <a:srgbClr val="F2F2F2"/>
                </a:highlight>
              </a:rPr>
              <a:t>n</a:t>
            </a:r>
            <a:r>
              <a:rPr lang="ko" sz="1400">
                <a:solidFill>
                  <a:schemeClr val="dk1"/>
                </a:solidFill>
                <a:highlight>
                  <a:srgbClr val="FFFFFF"/>
                </a:highlight>
              </a:rPr>
              <a:t>개의 원소들 중에서 </a:t>
            </a:r>
            <a:r>
              <a:rPr lang="ko" sz="1400">
                <a:solidFill>
                  <a:schemeClr val="dk1"/>
                </a:solidFill>
                <a:highlight>
                  <a:srgbClr val="F2F2F2"/>
                </a:highlight>
              </a:rPr>
              <a:t>k</a:t>
            </a:r>
            <a:r>
              <a:rPr lang="ko" sz="1400">
                <a:solidFill>
                  <a:schemeClr val="dk1"/>
                </a:solidFill>
                <a:highlight>
                  <a:srgbClr val="FFFFFF"/>
                </a:highlight>
              </a:rPr>
              <a:t>개를 뽑는 조합(=nCk)을 구한다면 </a:t>
            </a:r>
            <a:r>
              <a:rPr lang="ko" sz="1400">
                <a:solidFill>
                  <a:schemeClr val="dk1"/>
                </a:solidFill>
                <a:highlight>
                  <a:srgbClr val="F2F2F2"/>
                </a:highlight>
              </a:rPr>
              <a:t>n</a:t>
            </a:r>
            <a:r>
              <a:rPr lang="ko" sz="1400">
                <a:solidFill>
                  <a:schemeClr val="dk1"/>
                </a:solidFill>
                <a:highlight>
                  <a:srgbClr val="FFFFFF"/>
                </a:highlight>
              </a:rPr>
              <a:t>개의 벡터 원소에 </a:t>
            </a:r>
            <a:r>
              <a:rPr lang="ko" sz="1400">
                <a:solidFill>
                  <a:schemeClr val="dk1"/>
                </a:solidFill>
                <a:highlight>
                  <a:srgbClr val="F2F2F2"/>
                </a:highlight>
              </a:rPr>
              <a:t>1</a:t>
            </a:r>
            <a:r>
              <a:rPr lang="ko" sz="1400">
                <a:solidFill>
                  <a:schemeClr val="dk1"/>
                </a:solidFill>
                <a:highlight>
                  <a:srgbClr val="FFFFFF"/>
                </a:highlight>
              </a:rPr>
              <a:t>을 </a:t>
            </a:r>
            <a:r>
              <a:rPr lang="ko" sz="1400">
                <a:solidFill>
                  <a:schemeClr val="dk1"/>
                </a:solidFill>
                <a:highlight>
                  <a:srgbClr val="F2F2F2"/>
                </a:highlight>
              </a:rPr>
              <a:t>k</a:t>
            </a:r>
            <a:r>
              <a:rPr lang="ko" sz="1400">
                <a:solidFill>
                  <a:schemeClr val="dk1"/>
                </a:solidFill>
                <a:highlight>
                  <a:srgbClr val="FFFFFF"/>
                </a:highlight>
              </a:rPr>
              <a:t>개 </a:t>
            </a:r>
            <a:r>
              <a:rPr lang="ko" sz="1400">
                <a:solidFill>
                  <a:schemeClr val="dk1"/>
                </a:solidFill>
                <a:highlight>
                  <a:srgbClr val="F2F2F2"/>
                </a:highlight>
              </a:rPr>
              <a:t>0</a:t>
            </a:r>
            <a:r>
              <a:rPr lang="ko" sz="1400">
                <a:solidFill>
                  <a:schemeClr val="dk1"/>
                </a:solidFill>
                <a:highlight>
                  <a:srgbClr val="FFFFFF"/>
                </a:highlight>
              </a:rPr>
              <a:t>을 나머지인 </a:t>
            </a:r>
            <a:r>
              <a:rPr lang="ko" sz="1400">
                <a:solidFill>
                  <a:schemeClr val="dk1"/>
                </a:solidFill>
                <a:highlight>
                  <a:srgbClr val="F2F2F2"/>
                </a:highlight>
              </a:rPr>
              <a:t>n-k</a:t>
            </a:r>
            <a:r>
              <a:rPr lang="ko" sz="1400">
                <a:solidFill>
                  <a:schemeClr val="dk1"/>
                </a:solidFill>
                <a:highlight>
                  <a:srgbClr val="FFFFFF"/>
                </a:highlight>
              </a:rPr>
              <a:t>개 집어넣어서 순열을 돌리고 1에 해당하는 인덱스만 가져오면 됨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ko" sz="2500">
                <a:highlight>
                  <a:schemeClr val="lt1"/>
                </a:highlight>
              </a:rPr>
              <a:t>next_permutation 함수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1152475"/>
            <a:ext cx="4260300" cy="3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#include &lt;iostream&gt;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#include &lt;vector&gt;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#include &lt;algorithm&gt;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using namespace std;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int main()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	</a:t>
            </a:r>
            <a:r>
              <a:rPr lang="ko" sz="1200">
                <a:solidFill>
                  <a:srgbClr val="4A86E8"/>
                </a:solidFill>
              </a:rPr>
              <a:t>vector&lt;int&gt;</a:t>
            </a:r>
            <a:r>
              <a:rPr lang="ko" sz="1200">
                <a:solidFill>
                  <a:schemeClr val="dk1"/>
                </a:solidFill>
              </a:rPr>
              <a:t> s{ 1,2,3,4 };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	</a:t>
            </a:r>
            <a:r>
              <a:rPr lang="ko" sz="1200">
                <a:solidFill>
                  <a:srgbClr val="4A86E8"/>
                </a:solidFill>
              </a:rPr>
              <a:t>vector&lt;int&gt;</a:t>
            </a:r>
            <a:r>
              <a:rPr lang="ko" sz="1200">
                <a:solidFill>
                  <a:schemeClr val="dk1"/>
                </a:solidFill>
              </a:rPr>
              <a:t>temp{ 0,0,1,1};	</a:t>
            </a:r>
            <a:r>
              <a:rPr lang="ko" sz="1200">
                <a:solidFill>
                  <a:srgbClr val="FF0000"/>
                </a:solidFill>
              </a:rPr>
              <a:t>//오름차순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	do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		for (int i = 0; i &lt; s.size(); i++)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			if (temp[i] == 1)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				cout &lt;&lt; s[i] &lt;&lt; ' ';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		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		cout &lt;&lt; endl;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	} while (</a:t>
            </a:r>
            <a:r>
              <a:rPr lang="ko" sz="1200">
                <a:solidFill>
                  <a:srgbClr val="FF0000"/>
                </a:solidFill>
              </a:rPr>
              <a:t>next_permutation(temp.begin(), temp.end())</a:t>
            </a:r>
            <a:r>
              <a:rPr lang="ko" sz="1200">
                <a:solidFill>
                  <a:schemeClr val="dk1"/>
                </a:solidFill>
              </a:rPr>
              <a:t>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1" name="Google Shape;211;p35"/>
          <p:cNvSpPr txBox="1"/>
          <p:nvPr/>
        </p:nvSpPr>
        <p:spPr>
          <a:xfrm>
            <a:off x="4572000" y="1152475"/>
            <a:ext cx="4020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 구현 결과 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3 4		0011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2 4		0101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2 3		0110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1 4		1001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1 3		1010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1 2		1100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4C2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ko" sz="2500"/>
              <a:t>prev_permutation 함수</a:t>
            </a:r>
            <a:endParaRPr sz="2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11700" y="1152475"/>
            <a:ext cx="4260300" cy="3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#include &lt;iostream&gt;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#include &lt;vector&gt;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#include &lt;algorithm&gt;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using namespace std;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int main()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	</a:t>
            </a:r>
            <a:r>
              <a:rPr lang="ko" sz="1200">
                <a:solidFill>
                  <a:srgbClr val="4A86E8"/>
                </a:solidFill>
              </a:rPr>
              <a:t>vector&lt;int&gt;</a:t>
            </a:r>
            <a:r>
              <a:rPr lang="ko" sz="1200">
                <a:solidFill>
                  <a:schemeClr val="dk1"/>
                </a:solidFill>
              </a:rPr>
              <a:t> s{ 1,2,3,4 };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	</a:t>
            </a:r>
            <a:r>
              <a:rPr lang="ko" sz="1200">
                <a:solidFill>
                  <a:srgbClr val="4A86E8"/>
                </a:solidFill>
              </a:rPr>
              <a:t>vector&lt;int&gt;</a:t>
            </a:r>
            <a:r>
              <a:rPr lang="ko" sz="1200">
                <a:solidFill>
                  <a:schemeClr val="dk1"/>
                </a:solidFill>
              </a:rPr>
              <a:t>temp{ 1,1,0,0};	</a:t>
            </a:r>
            <a:r>
              <a:rPr lang="ko" sz="1200">
                <a:solidFill>
                  <a:srgbClr val="FF0000"/>
                </a:solidFill>
              </a:rPr>
              <a:t>//내림차순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	do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		for (int i = 0; i &lt; s.size(); i++)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			if (temp[i] == 1)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				cout &lt;&lt; s[i] &lt;&lt; ' ';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		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		cout &lt;&lt; endl;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	} while (</a:t>
            </a:r>
            <a:r>
              <a:rPr lang="ko" sz="1200">
                <a:solidFill>
                  <a:srgbClr val="FF0000"/>
                </a:solidFill>
              </a:rPr>
              <a:t>prev_permutation(temp.begin(), temp.end())</a:t>
            </a:r>
            <a:r>
              <a:rPr lang="ko" sz="1200">
                <a:solidFill>
                  <a:schemeClr val="dk1"/>
                </a:solidFill>
              </a:rPr>
              <a:t>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8" name="Google Shape;218;p36"/>
          <p:cNvSpPr txBox="1"/>
          <p:nvPr/>
        </p:nvSpPr>
        <p:spPr>
          <a:xfrm>
            <a:off x="4572000" y="1152475"/>
            <a:ext cx="4260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구현 결과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 2		1100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 3		1010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 4		1001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2 3		0110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2 4		0101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3 4		0011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4C2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조합 수식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311700" y="101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{BD1C04A7-36A0-43A1-9DC4-7F5E48531E66}</a:tableStyleId>
              </a:tblPr>
              <a:tblGrid>
                <a:gridCol w="4260300"/>
                <a:gridCol w="4260300"/>
              </a:tblGrid>
              <a:tr h="31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</a:t>
                      </a:r>
                      <a:r>
                        <a:rPr lang="ko"/>
                        <a:t>C</a:t>
                      </a:r>
                      <a:r>
                        <a:rPr lang="ko" sz="1000"/>
                        <a:t>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</a:t>
                      </a:r>
                      <a:r>
                        <a:rPr lang="ko"/>
                        <a:t>C</a:t>
                      </a:r>
                      <a:r>
                        <a:rPr lang="ko" sz="1000"/>
                        <a:t>r</a:t>
                      </a:r>
                      <a:r>
                        <a:rPr lang="ko"/>
                        <a:t> = </a:t>
                      </a:r>
                      <a:r>
                        <a:rPr lang="ko" sz="1000"/>
                        <a:t>n-1</a:t>
                      </a:r>
                      <a:r>
                        <a:rPr lang="ko"/>
                        <a:t>C</a:t>
                      </a:r>
                      <a:r>
                        <a:rPr lang="ko" sz="1000"/>
                        <a:t>r-1</a:t>
                      </a:r>
                      <a:r>
                        <a:rPr lang="ko"/>
                        <a:t> + </a:t>
                      </a:r>
                      <a:r>
                        <a:rPr lang="ko" sz="1000"/>
                        <a:t>n-1</a:t>
                      </a:r>
                      <a:r>
                        <a:rPr lang="ko"/>
                        <a:t>C</a:t>
                      </a:r>
                      <a:r>
                        <a:rPr lang="ko" sz="1000"/>
                        <a:t>r</a:t>
                      </a:r>
                      <a:r>
                        <a:rPr lang="ko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300"/>
                        </a:spcBef>
                        <a:spcAft>
                          <a:spcPts val="2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ex) 1,2,3 중 2개 뽑기</a:t>
                      </a:r>
                      <a:r>
                        <a:rPr lang="ko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→ </a:t>
                      </a:r>
                      <a:r>
                        <a:rPr lang="ko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3</a:t>
                      </a:r>
                      <a:r>
                        <a:rPr lang="ko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C</a:t>
                      </a:r>
                      <a:r>
                        <a:rPr lang="ko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파스칼의 삼각형 공식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점화식 : 어떤 함수를 자신과 똑같은 함수를 이용해서 나타내는 것 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→ 즉, 재귀함수를 갖는 알고리즘 만 점화식으로 표현 할 수 있음</a:t>
                      </a:r>
                      <a:endParaRPr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525" y="1595925"/>
            <a:ext cx="2854875" cy="7069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572000" y="4829900"/>
            <a:ext cx="367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재귀함수 : 함수내에서 자기 자신을 호출하여 반복되는 함수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0352" y="2751925"/>
            <a:ext cx="2971951" cy="2001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1" name="Google Shape;71;p15"/>
          <p:cNvGraphicFramePr/>
          <p:nvPr/>
        </p:nvGraphicFramePr>
        <p:xfrm>
          <a:off x="1070525" y="2978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{BD1C04A7-36A0-43A1-9DC4-7F5E48531E66}</a:tableStyleId>
              </a:tblPr>
              <a:tblGrid>
                <a:gridCol w="1383700"/>
                <a:gridCol w="1383700"/>
              </a:tblGrid>
              <a:tr h="40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순열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조합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4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(1,2)   (1,3)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(2,1)   (2,3)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(3,1)   (3,2)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 (1,2) = (2,1)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 (3,2) = (2,3)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 (3,1) = (1,3)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for문으로 구현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</a:rPr>
              <a:t>nCr → 원소 n개 중에서 r개를 뽑는 모든 경우(순서 X)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</a:rPr>
              <a:t>원소 n개가 들어 있는 배열에 대해 </a:t>
            </a: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</a:rPr>
              <a:t>r개의 for문을 통해 원소를 선택하는 과정을 구현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</a:rPr>
              <a:t>ex ) 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</a:rPr>
              <a:t>12</a:t>
            </a: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</a:rPr>
              <a:t>C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</a:rPr>
              <a:t>3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D73A49"/>
                </a:solidFill>
              </a:rPr>
              <a:t>int</a:t>
            </a:r>
            <a:r>
              <a:rPr lang="ko" sz="1300">
                <a:solidFill>
                  <a:srgbClr val="333333"/>
                </a:solidFill>
              </a:rPr>
              <a:t> list[</a:t>
            </a:r>
            <a:r>
              <a:rPr lang="ko" sz="1300">
                <a:solidFill>
                  <a:srgbClr val="005CC5"/>
                </a:solidFill>
              </a:rPr>
              <a:t>12</a:t>
            </a:r>
            <a:r>
              <a:rPr lang="ko" sz="1300">
                <a:solidFill>
                  <a:srgbClr val="333333"/>
                </a:solidFill>
              </a:rPr>
              <a:t>] = {</a:t>
            </a:r>
            <a:r>
              <a:rPr lang="ko" sz="1300">
                <a:solidFill>
                  <a:srgbClr val="005CC5"/>
                </a:solidFill>
              </a:rPr>
              <a:t>1</a:t>
            </a:r>
            <a:r>
              <a:rPr lang="ko" sz="1300">
                <a:solidFill>
                  <a:srgbClr val="333333"/>
                </a:solidFill>
              </a:rPr>
              <a:t>, </a:t>
            </a:r>
            <a:r>
              <a:rPr lang="ko" sz="1300">
                <a:solidFill>
                  <a:srgbClr val="005CC5"/>
                </a:solidFill>
              </a:rPr>
              <a:t>2</a:t>
            </a:r>
            <a:r>
              <a:rPr lang="ko" sz="1300">
                <a:solidFill>
                  <a:srgbClr val="333333"/>
                </a:solidFill>
              </a:rPr>
              <a:t>, </a:t>
            </a:r>
            <a:r>
              <a:rPr lang="ko" sz="1300">
                <a:solidFill>
                  <a:srgbClr val="005CC5"/>
                </a:solidFill>
              </a:rPr>
              <a:t>3</a:t>
            </a:r>
            <a:r>
              <a:rPr lang="ko" sz="1300">
                <a:solidFill>
                  <a:srgbClr val="333333"/>
                </a:solidFill>
              </a:rPr>
              <a:t>, </a:t>
            </a:r>
            <a:r>
              <a:rPr lang="ko" sz="1300">
                <a:solidFill>
                  <a:srgbClr val="005CC5"/>
                </a:solidFill>
              </a:rPr>
              <a:t>4</a:t>
            </a:r>
            <a:r>
              <a:rPr lang="ko" sz="1300">
                <a:solidFill>
                  <a:srgbClr val="333333"/>
                </a:solidFill>
              </a:rPr>
              <a:t>, </a:t>
            </a:r>
            <a:r>
              <a:rPr lang="ko" sz="1300">
                <a:solidFill>
                  <a:srgbClr val="005CC5"/>
                </a:solidFill>
              </a:rPr>
              <a:t>5</a:t>
            </a:r>
            <a:r>
              <a:rPr lang="ko" sz="1300">
                <a:solidFill>
                  <a:srgbClr val="333333"/>
                </a:solidFill>
              </a:rPr>
              <a:t>, </a:t>
            </a:r>
            <a:r>
              <a:rPr lang="ko" sz="1300">
                <a:solidFill>
                  <a:srgbClr val="005CC5"/>
                </a:solidFill>
              </a:rPr>
              <a:t>6</a:t>
            </a:r>
            <a:r>
              <a:rPr lang="ko" sz="1300">
                <a:solidFill>
                  <a:srgbClr val="333333"/>
                </a:solidFill>
              </a:rPr>
              <a:t>, </a:t>
            </a:r>
            <a:r>
              <a:rPr lang="ko" sz="1300">
                <a:solidFill>
                  <a:srgbClr val="005CC5"/>
                </a:solidFill>
              </a:rPr>
              <a:t>7</a:t>
            </a:r>
            <a:r>
              <a:rPr lang="ko" sz="1300">
                <a:solidFill>
                  <a:srgbClr val="333333"/>
                </a:solidFill>
              </a:rPr>
              <a:t>, </a:t>
            </a:r>
            <a:r>
              <a:rPr lang="ko" sz="1300">
                <a:solidFill>
                  <a:srgbClr val="005CC5"/>
                </a:solidFill>
              </a:rPr>
              <a:t>8</a:t>
            </a:r>
            <a:r>
              <a:rPr lang="ko" sz="1300">
                <a:solidFill>
                  <a:srgbClr val="333333"/>
                </a:solidFill>
              </a:rPr>
              <a:t>, </a:t>
            </a:r>
            <a:r>
              <a:rPr lang="ko" sz="1300">
                <a:solidFill>
                  <a:srgbClr val="005CC5"/>
                </a:solidFill>
              </a:rPr>
              <a:t>9</a:t>
            </a:r>
            <a:r>
              <a:rPr lang="ko" sz="1300">
                <a:solidFill>
                  <a:srgbClr val="333333"/>
                </a:solidFill>
              </a:rPr>
              <a:t>, </a:t>
            </a:r>
            <a:r>
              <a:rPr lang="ko" sz="1300">
                <a:solidFill>
                  <a:srgbClr val="005CC5"/>
                </a:solidFill>
              </a:rPr>
              <a:t>10</a:t>
            </a:r>
            <a:r>
              <a:rPr lang="ko" sz="1300">
                <a:solidFill>
                  <a:srgbClr val="333333"/>
                </a:solidFill>
              </a:rPr>
              <a:t>, </a:t>
            </a:r>
            <a:r>
              <a:rPr lang="ko" sz="1300">
                <a:solidFill>
                  <a:srgbClr val="005CC5"/>
                </a:solidFill>
              </a:rPr>
              <a:t>11</a:t>
            </a:r>
            <a:r>
              <a:rPr lang="ko" sz="1300">
                <a:solidFill>
                  <a:schemeClr val="dk1"/>
                </a:solidFill>
              </a:rPr>
              <a:t>,</a:t>
            </a:r>
            <a:r>
              <a:rPr lang="ko" sz="1300">
                <a:solidFill>
                  <a:srgbClr val="005CC5"/>
                </a:solidFill>
              </a:rPr>
              <a:t> 12</a:t>
            </a:r>
            <a:r>
              <a:rPr lang="ko" sz="1300">
                <a:solidFill>
                  <a:srgbClr val="333333"/>
                </a:solidFill>
              </a:rPr>
              <a:t>};</a:t>
            </a:r>
            <a:endParaRPr sz="13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D73A49"/>
                </a:solidFill>
              </a:rPr>
              <a:t>for</a:t>
            </a:r>
            <a:r>
              <a:rPr lang="ko" sz="1300">
                <a:solidFill>
                  <a:srgbClr val="333333"/>
                </a:solidFill>
              </a:rPr>
              <a:t>(</a:t>
            </a:r>
            <a:r>
              <a:rPr lang="ko" sz="1300">
                <a:solidFill>
                  <a:srgbClr val="D73A49"/>
                </a:solidFill>
              </a:rPr>
              <a:t>int</a:t>
            </a:r>
            <a:r>
              <a:rPr lang="ko" sz="1300">
                <a:solidFill>
                  <a:srgbClr val="333333"/>
                </a:solidFill>
              </a:rPr>
              <a:t> i=</a:t>
            </a:r>
            <a:r>
              <a:rPr lang="ko" sz="1300">
                <a:solidFill>
                  <a:srgbClr val="005CC5"/>
                </a:solidFill>
              </a:rPr>
              <a:t>0</a:t>
            </a:r>
            <a:r>
              <a:rPr lang="ko" sz="1300">
                <a:solidFill>
                  <a:srgbClr val="333333"/>
                </a:solidFill>
              </a:rPr>
              <a:t>; i&lt;=</a:t>
            </a:r>
            <a:r>
              <a:rPr lang="ko" sz="1300">
                <a:solidFill>
                  <a:srgbClr val="005CC5"/>
                </a:solidFill>
              </a:rPr>
              <a:t>11</a:t>
            </a:r>
            <a:r>
              <a:rPr lang="ko" sz="1300">
                <a:solidFill>
                  <a:srgbClr val="333333"/>
                </a:solidFill>
              </a:rPr>
              <a:t>; i++) {</a:t>
            </a:r>
            <a:endParaRPr sz="13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</a:rPr>
              <a:t>   </a:t>
            </a:r>
            <a:r>
              <a:rPr lang="ko" sz="1300">
                <a:solidFill>
                  <a:srgbClr val="D73A49"/>
                </a:solidFill>
              </a:rPr>
              <a:t>for</a:t>
            </a:r>
            <a:r>
              <a:rPr lang="ko" sz="1300">
                <a:solidFill>
                  <a:srgbClr val="333333"/>
                </a:solidFill>
              </a:rPr>
              <a:t>(</a:t>
            </a:r>
            <a:r>
              <a:rPr lang="ko" sz="1300">
                <a:solidFill>
                  <a:srgbClr val="D73A49"/>
                </a:solidFill>
              </a:rPr>
              <a:t>int</a:t>
            </a:r>
            <a:r>
              <a:rPr lang="ko" sz="1300">
                <a:solidFill>
                  <a:srgbClr val="333333"/>
                </a:solidFill>
              </a:rPr>
              <a:t> j=i+</a:t>
            </a:r>
            <a:r>
              <a:rPr lang="ko" sz="1300">
                <a:solidFill>
                  <a:srgbClr val="005CC5"/>
                </a:solidFill>
              </a:rPr>
              <a:t>1</a:t>
            </a:r>
            <a:r>
              <a:rPr lang="ko" sz="1300">
                <a:solidFill>
                  <a:srgbClr val="333333"/>
                </a:solidFill>
              </a:rPr>
              <a:t>; j&lt;=</a:t>
            </a:r>
            <a:r>
              <a:rPr lang="ko" sz="1300">
                <a:solidFill>
                  <a:srgbClr val="005CC5"/>
                </a:solidFill>
              </a:rPr>
              <a:t>11</a:t>
            </a:r>
            <a:r>
              <a:rPr lang="ko" sz="1300">
                <a:solidFill>
                  <a:srgbClr val="333333"/>
                </a:solidFill>
              </a:rPr>
              <a:t>; j++) { 		</a:t>
            </a:r>
            <a:r>
              <a:rPr lang="ko" sz="1300">
                <a:solidFill>
                  <a:srgbClr val="6A737D"/>
                </a:solidFill>
              </a:rPr>
              <a:t>// 중복된 경우는 처리할 필요가 없으니, j는 i+1부터</a:t>
            </a:r>
            <a:endParaRPr sz="1300">
              <a:solidFill>
                <a:srgbClr val="6A737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</a:rPr>
              <a:t>       </a:t>
            </a:r>
            <a:r>
              <a:rPr lang="ko" sz="1300">
                <a:solidFill>
                  <a:srgbClr val="D73A49"/>
                </a:solidFill>
              </a:rPr>
              <a:t>for</a:t>
            </a:r>
            <a:r>
              <a:rPr lang="ko" sz="1300">
                <a:solidFill>
                  <a:srgbClr val="333333"/>
                </a:solidFill>
              </a:rPr>
              <a:t>(</a:t>
            </a:r>
            <a:r>
              <a:rPr lang="ko" sz="1300">
                <a:solidFill>
                  <a:srgbClr val="D73A49"/>
                </a:solidFill>
              </a:rPr>
              <a:t>int</a:t>
            </a:r>
            <a:r>
              <a:rPr lang="ko" sz="1300">
                <a:solidFill>
                  <a:srgbClr val="333333"/>
                </a:solidFill>
              </a:rPr>
              <a:t> k=j+</a:t>
            </a:r>
            <a:r>
              <a:rPr lang="ko" sz="1300">
                <a:solidFill>
                  <a:srgbClr val="005CC5"/>
                </a:solidFill>
              </a:rPr>
              <a:t>1</a:t>
            </a:r>
            <a:r>
              <a:rPr lang="ko" sz="1300">
                <a:solidFill>
                  <a:srgbClr val="333333"/>
                </a:solidFill>
              </a:rPr>
              <a:t>; k&lt;=</a:t>
            </a:r>
            <a:r>
              <a:rPr lang="ko" sz="1300">
                <a:solidFill>
                  <a:srgbClr val="005CC5"/>
                </a:solidFill>
              </a:rPr>
              <a:t>11</a:t>
            </a:r>
            <a:r>
              <a:rPr lang="ko" sz="1300">
                <a:solidFill>
                  <a:srgbClr val="333333"/>
                </a:solidFill>
              </a:rPr>
              <a:t>; k++) {		</a:t>
            </a:r>
            <a:r>
              <a:rPr lang="ko" sz="1300">
                <a:solidFill>
                  <a:srgbClr val="6A737D"/>
                </a:solidFill>
              </a:rPr>
              <a:t>// 중복된 경우는 처리할 필요가 없으니, k는 j+1부터</a:t>
            </a:r>
            <a:endParaRPr sz="1300">
              <a:solidFill>
                <a:srgbClr val="6A737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</a:rPr>
              <a:t>          	 </a:t>
            </a:r>
            <a:r>
              <a:rPr lang="ko" sz="1300">
                <a:solidFill>
                  <a:srgbClr val="6A737D"/>
                </a:solidFill>
              </a:rPr>
              <a:t>// {i,j,k} 를 선택</a:t>
            </a:r>
            <a:endParaRPr sz="1300">
              <a:solidFill>
                <a:srgbClr val="6A737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</a:rPr>
              <a:t>       }</a:t>
            </a:r>
            <a:endParaRPr sz="13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</a:rPr>
              <a:t>   }</a:t>
            </a:r>
            <a:endParaRPr sz="13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</a:rPr>
              <a:t>}</a:t>
            </a:r>
            <a:endParaRPr sz="13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재귀함수로 구현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00"/>
                </a:solidFill>
              </a:rPr>
              <a:t>: </a:t>
            </a:r>
            <a:r>
              <a:rPr lang="ko" sz="1300">
                <a:solidFill>
                  <a:srgbClr val="000000"/>
                </a:solidFill>
              </a:rPr>
              <a:t>함수내에서 자기 자신을 호출하여 반복되는 함수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00"/>
                </a:solidFill>
              </a:rPr>
              <a:t>nCr = n-1Cr-1 + n-1Cr → 뽑은 경우와 뽑지 않은 경우로 나뉨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00"/>
                </a:solidFill>
              </a:rPr>
              <a:t>int combination(int n, int r)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00"/>
                </a:solidFill>
              </a:rPr>
              <a:t>{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00"/>
                </a:solidFill>
              </a:rPr>
              <a:t>    if(n == r || r == 0) 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00"/>
                </a:solidFill>
              </a:rPr>
              <a:t>        return 1; 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00"/>
                </a:solidFill>
              </a:rPr>
              <a:t>    else 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00"/>
                </a:solidFill>
              </a:rPr>
              <a:t>        return combination(n - 1, r - 1) + combination(n - 1, r);</a:t>
            </a:r>
            <a:endParaRPr sz="1300">
              <a:solidFill>
                <a:srgbClr val="000000"/>
              </a:solidFill>
            </a:endParaRPr>
          </a:p>
          <a:p>
            <a:pPr indent="0" lvl="0" marL="139700" marR="1397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00000"/>
                </a:solidFill>
              </a:rPr>
              <a:t>}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774626" y="2500259"/>
            <a:ext cx="14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nCn 	 nC0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0" y="28200"/>
            <a:ext cx="91440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</a:rPr>
              <a:t>#include &lt;iostream&gt;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</a:rPr>
              <a:t>#include &lt;vector&gt;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D73A49"/>
                </a:solidFill>
              </a:rPr>
              <a:t>using namespace</a:t>
            </a:r>
            <a:r>
              <a:rPr lang="ko" sz="1200">
                <a:solidFill>
                  <a:schemeClr val="dk1"/>
                </a:solidFill>
              </a:rPr>
              <a:t> std;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1"/>
                </a:solidFill>
              </a:rPr>
              <a:t>void</a:t>
            </a:r>
            <a:r>
              <a:rPr lang="ko" sz="1200">
                <a:solidFill>
                  <a:schemeClr val="dk1"/>
                </a:solidFill>
              </a:rPr>
              <a:t> Combination(</a:t>
            </a:r>
            <a:r>
              <a:rPr lang="ko" sz="1200">
                <a:solidFill>
                  <a:schemeClr val="accent1"/>
                </a:solidFill>
              </a:rPr>
              <a:t>vector&lt;</a:t>
            </a:r>
            <a:r>
              <a:rPr lang="ko" sz="1200">
                <a:solidFill>
                  <a:srgbClr val="FFBF00"/>
                </a:solidFill>
              </a:rPr>
              <a:t>char</a:t>
            </a:r>
            <a:r>
              <a:rPr lang="ko" sz="1200">
                <a:solidFill>
                  <a:schemeClr val="accent1"/>
                </a:solidFill>
              </a:rPr>
              <a:t>&gt;</a:t>
            </a:r>
            <a:r>
              <a:rPr lang="ko" sz="1200">
                <a:solidFill>
                  <a:schemeClr val="dk1"/>
                </a:solidFill>
              </a:rPr>
              <a:t> arr, </a:t>
            </a:r>
            <a:r>
              <a:rPr lang="ko" sz="1200">
                <a:solidFill>
                  <a:schemeClr val="accent1"/>
                </a:solidFill>
              </a:rPr>
              <a:t>vector&lt;</a:t>
            </a:r>
            <a:r>
              <a:rPr lang="ko" sz="1200">
                <a:solidFill>
                  <a:srgbClr val="FFBF00"/>
                </a:solidFill>
              </a:rPr>
              <a:t>char</a:t>
            </a:r>
            <a:r>
              <a:rPr lang="ko" sz="1200">
                <a:solidFill>
                  <a:schemeClr val="accent1"/>
                </a:solidFill>
              </a:rPr>
              <a:t>&gt;</a:t>
            </a:r>
            <a:r>
              <a:rPr lang="ko" sz="1200">
                <a:solidFill>
                  <a:schemeClr val="dk1"/>
                </a:solidFill>
              </a:rPr>
              <a:t> comb, </a:t>
            </a:r>
            <a:r>
              <a:rPr lang="ko" sz="1200">
                <a:solidFill>
                  <a:schemeClr val="accent1"/>
                </a:solidFill>
              </a:rPr>
              <a:t>int</a:t>
            </a:r>
            <a:r>
              <a:rPr lang="ko" sz="1200">
                <a:solidFill>
                  <a:schemeClr val="dk1"/>
                </a:solidFill>
              </a:rPr>
              <a:t> r, </a:t>
            </a:r>
            <a:r>
              <a:rPr lang="ko" sz="1200">
                <a:solidFill>
                  <a:schemeClr val="accent1"/>
                </a:solidFill>
              </a:rPr>
              <a:t>int</a:t>
            </a:r>
            <a:r>
              <a:rPr lang="ko" sz="1200">
                <a:solidFill>
                  <a:schemeClr val="dk1"/>
                </a:solidFill>
              </a:rPr>
              <a:t> index, </a:t>
            </a:r>
            <a:r>
              <a:rPr lang="ko" sz="1200">
                <a:solidFill>
                  <a:schemeClr val="accent1"/>
                </a:solidFill>
              </a:rPr>
              <a:t>int</a:t>
            </a:r>
            <a:r>
              <a:rPr lang="ko" sz="1200">
                <a:solidFill>
                  <a:schemeClr val="dk1"/>
                </a:solidFill>
              </a:rPr>
              <a:t> depth)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</a:t>
            </a:r>
            <a:r>
              <a:rPr lang="ko" sz="1200">
                <a:solidFill>
                  <a:srgbClr val="D73A49"/>
                </a:solidFill>
              </a:rPr>
              <a:t> if</a:t>
            </a:r>
            <a:r>
              <a:rPr lang="ko" sz="1200">
                <a:solidFill>
                  <a:schemeClr val="dk1"/>
                </a:solidFill>
              </a:rPr>
              <a:t> (r == 0) 				</a:t>
            </a:r>
            <a:r>
              <a:rPr lang="ko" sz="1200">
                <a:solidFill>
                  <a:schemeClr val="accent3"/>
                </a:solidFill>
              </a:rPr>
              <a:t>// 다 뽑았을 때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    </a:t>
            </a:r>
            <a:r>
              <a:rPr lang="ko" sz="1200">
                <a:solidFill>
                  <a:srgbClr val="D73A49"/>
                </a:solidFill>
              </a:rPr>
              <a:t>for</a:t>
            </a:r>
            <a:r>
              <a:rPr lang="ko" sz="1200">
                <a:solidFill>
                  <a:schemeClr val="dk1"/>
                </a:solidFill>
              </a:rPr>
              <a:t>(</a:t>
            </a:r>
            <a:r>
              <a:rPr lang="ko" sz="1200">
                <a:solidFill>
                  <a:schemeClr val="accent1"/>
                </a:solidFill>
              </a:rPr>
              <a:t>int</a:t>
            </a:r>
            <a:r>
              <a:rPr lang="ko" sz="1200">
                <a:solidFill>
                  <a:schemeClr val="dk1"/>
                </a:solidFill>
              </a:rPr>
              <a:t> i = 0; i &lt; comb.size(); i++)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        cout &lt;&lt; comb[i] &lt;&lt; </a:t>
            </a:r>
            <a:r>
              <a:rPr lang="ko" sz="1200">
                <a:solidFill>
                  <a:schemeClr val="dk1"/>
                </a:solidFill>
              </a:rPr>
              <a:t>endl</a:t>
            </a:r>
            <a:r>
              <a:rPr lang="ko" sz="1200">
                <a:solidFill>
                  <a:schemeClr val="dk1"/>
                </a:solidFill>
              </a:rPr>
              <a:t>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</a:t>
            </a:r>
            <a:r>
              <a:rPr lang="ko" sz="1200">
                <a:solidFill>
                  <a:srgbClr val="D73A49"/>
                </a:solidFill>
              </a:rPr>
              <a:t>else if</a:t>
            </a:r>
            <a:r>
              <a:rPr lang="ko" sz="1200">
                <a:solidFill>
                  <a:schemeClr val="dk1"/>
                </a:solidFill>
              </a:rPr>
              <a:t> (depth == arr.size())   	</a:t>
            </a:r>
            <a:r>
              <a:rPr lang="ko" sz="1200">
                <a:solidFill>
                  <a:schemeClr val="accent3"/>
                </a:solidFill>
              </a:rPr>
              <a:t>// r이 0 이 되지 않은 경우 → 조합의 경우들 중 하나가 될 수 없는 케이스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   </a:t>
            </a:r>
            <a:r>
              <a:rPr lang="ko" sz="1200">
                <a:solidFill>
                  <a:srgbClr val="D73A49"/>
                </a:solidFill>
              </a:rPr>
              <a:t> return</a:t>
            </a:r>
            <a:r>
              <a:rPr lang="ko" sz="1200">
                <a:solidFill>
                  <a:schemeClr val="dk1"/>
                </a:solidFill>
              </a:rPr>
              <a:t>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</a:t>
            </a:r>
            <a:r>
              <a:rPr lang="ko" sz="1200">
                <a:solidFill>
                  <a:srgbClr val="D73A49"/>
                </a:solidFill>
              </a:rPr>
              <a:t>else</a:t>
            </a:r>
            <a:endParaRPr sz="1200">
              <a:solidFill>
                <a:srgbClr val="D73A4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    </a:t>
            </a:r>
            <a:r>
              <a:rPr lang="ko" sz="1200">
                <a:solidFill>
                  <a:schemeClr val="accent3"/>
                </a:solidFill>
              </a:rPr>
              <a:t>// arr[depth] 를 뽑은 경우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    comb[index] = arr[depth];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    Combination(arr, comb, r - 1, index + 1, depth + 1);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   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    </a:t>
            </a:r>
            <a:r>
              <a:rPr lang="ko" sz="1200">
                <a:solidFill>
                  <a:schemeClr val="accent3"/>
                </a:solidFill>
              </a:rPr>
              <a:t>// arr[depth] 를 뽑지 않은 경우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    Combination(arr, comb, r, index, depth + 1);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}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0" y="0"/>
            <a:ext cx="9144000" cy="26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</a:rPr>
              <a:t>int</a:t>
            </a:r>
            <a:r>
              <a:rPr lang="ko" sz="1300">
                <a:solidFill>
                  <a:schemeClr val="dk1"/>
                </a:solidFill>
              </a:rPr>
              <a:t> main()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    </a:t>
            </a:r>
            <a:r>
              <a:rPr lang="ko" sz="1300">
                <a:solidFill>
                  <a:schemeClr val="accent1"/>
                </a:solidFill>
              </a:rPr>
              <a:t>vector&lt;</a:t>
            </a:r>
            <a:r>
              <a:rPr lang="ko" sz="1300">
                <a:solidFill>
                  <a:srgbClr val="FFBF00"/>
                </a:solidFill>
              </a:rPr>
              <a:t>char</a:t>
            </a:r>
            <a:r>
              <a:rPr lang="ko" sz="1300">
                <a:solidFill>
                  <a:schemeClr val="accent1"/>
                </a:solidFill>
              </a:rPr>
              <a:t>&gt;</a:t>
            </a:r>
            <a:r>
              <a:rPr lang="ko" sz="1300">
                <a:solidFill>
                  <a:schemeClr val="dk1"/>
                </a:solidFill>
              </a:rPr>
              <a:t> vec = {'a', 'b', 'c', 'd', 'e'};  </a:t>
            </a:r>
            <a:r>
              <a:rPr lang="ko" sz="1300">
                <a:solidFill>
                  <a:schemeClr val="accent3"/>
                </a:solidFill>
              </a:rPr>
              <a:t>// n = 5</a:t>
            </a:r>
            <a:endParaRPr sz="13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   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    </a:t>
            </a:r>
            <a:r>
              <a:rPr lang="ko" sz="1300">
                <a:solidFill>
                  <a:schemeClr val="accent1"/>
                </a:solidFill>
              </a:rPr>
              <a:t>int</a:t>
            </a:r>
            <a:r>
              <a:rPr lang="ko" sz="1300">
                <a:solidFill>
                  <a:schemeClr val="dk1"/>
                </a:solidFill>
              </a:rPr>
              <a:t> r = 3;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   </a:t>
            </a:r>
            <a:r>
              <a:rPr lang="ko" sz="1300">
                <a:solidFill>
                  <a:schemeClr val="accent1"/>
                </a:solidFill>
              </a:rPr>
              <a:t> vector&lt;</a:t>
            </a:r>
            <a:r>
              <a:rPr lang="ko" sz="1300">
                <a:solidFill>
                  <a:srgbClr val="FFBF00"/>
                </a:solidFill>
              </a:rPr>
              <a:t>char</a:t>
            </a:r>
            <a:r>
              <a:rPr lang="ko" sz="1300">
                <a:solidFill>
                  <a:schemeClr val="accent1"/>
                </a:solidFill>
              </a:rPr>
              <a:t>&gt;</a:t>
            </a:r>
            <a:r>
              <a:rPr lang="ko" sz="1300">
                <a:solidFill>
                  <a:schemeClr val="dk1"/>
                </a:solidFill>
              </a:rPr>
              <a:t> comb(r);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   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    Combination(vec, comb, r, 0, 0);  </a:t>
            </a:r>
            <a:r>
              <a:rPr lang="ko" sz="1300">
                <a:solidFill>
                  <a:schemeClr val="accent3"/>
                </a:solidFill>
              </a:rPr>
              <a:t>// {'a', 'b', 'c', 'd', 'e'}의 '5C3' 구하기 </a:t>
            </a:r>
            <a:endParaRPr sz="13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    return 0;</a:t>
            </a:r>
            <a:endParaRPr sz="1300">
              <a:solidFill>
                <a:schemeClr val="dk1"/>
              </a:solidFill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 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STL을 이용한 조합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https://ansohxxn.github.io/algorithm/combination/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백트래킹을 이용한 조합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https://velog.io/@soyeon207/%EC%95%8C%EA%B3%A0%EB%A6%AC%EC%A6%98-%EC%A1%B0%ED%95%A9-Combination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DFS를 활용한 재귀문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https://velog.io/@sjoonb/%EC%95%8C%EA%B3%A0%EB%A6%AC%EC%A6%98-%EC%A1%B0%ED%95%A9-%EC%A4%91%EC%B2%A9-%EB%B0%98%EB%B3%B5%EB%AC%B8-%EB%8C%80%EC%B2%B4%ED%95%98%EA%B8%B0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088" y="152400"/>
            <a:ext cx="718383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