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62" r:id="rId16"/>
    <p:sldId id="264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7A125-967C-2ECE-C89E-30CDDDDB3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F2E0C5-E151-BF2D-BC02-AC9A33894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E29D9-5C81-71FA-108C-E4AFE790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44D1-1A83-4CD7-A1C2-028290E61E4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13EDE-87FA-C1F1-398D-EA88913E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16E9B-9A7D-2DC8-B354-79BAE9B2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5DB-E7DA-42D9-9982-DA0ADCE9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4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08527-5E74-954A-FAF2-0E6C367E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0E62A-2990-106E-719F-2BDF0C7F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D914-E97F-F77E-F086-CF8C5980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44D1-1A83-4CD7-A1C2-028290E61E4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ED725-D5E7-6251-1F5F-077573F0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FFE05-F49C-2348-6B9B-030276F6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5DB-E7DA-42D9-9982-DA0ADCE9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6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B35CF8-F749-956C-E47F-60C653AD7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2533E3-E7CF-67D5-2E18-C11258A8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5BEAA-68B5-AD01-308D-0F7809C7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44D1-1A83-4CD7-A1C2-028290E61E4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E679E-66D2-4414-4D0B-8640DECA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26897-AF78-F81B-E7F9-9A719B14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5DB-E7DA-42D9-9982-DA0ADCE9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7DD8C-250C-FC32-41FE-6B7DFF29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D94B7-A1A0-C3D3-DB4A-EF8875E4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14E17-951E-57D7-EA1F-3C0D00CA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44D1-1A83-4CD7-A1C2-028290E61E4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4365B-C51B-A69F-7D3D-BF7A3922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34BB1-41CB-2412-FC60-DA7B817A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5DB-E7DA-42D9-9982-DA0ADCE9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4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D6D22-24C3-EA6D-EAD7-54D3A390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71F3B-50FD-08EB-423B-6CE0CF8F0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8525B-F1CD-F60F-2FBB-B868058C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44D1-1A83-4CD7-A1C2-028290E61E4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2FB13-1229-FDAF-27A2-EE7BE28A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2DADB-E525-DA37-E4C7-7D6C770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5DB-E7DA-42D9-9982-DA0ADCE9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31F46-EA1E-8976-E5B1-8B17B35F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8E75B-0891-F16F-2F3F-C4FEE1A93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83D328-AED6-0B44-2B7F-68A16F2B2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3D26E-4327-2562-F7DB-EC75E439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44D1-1A83-4CD7-A1C2-028290E61E4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3D472-94B6-F019-5EE2-2120A98A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542EF8-FFEC-BC1F-EC98-A7364A56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5DB-E7DA-42D9-9982-DA0ADCE9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3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BE030-4B81-409C-9432-AF614A49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71890-DB6B-DB3D-0427-5A40DB9D8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A00044-2C5B-1881-92CB-997AA7197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C0AA38-7A0C-9FEF-74D9-2EA46EB71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14EC65-B8D6-5F7A-D0D1-F0989EAE1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3AE3A9-66E9-8155-649C-825DD95E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44D1-1A83-4CD7-A1C2-028290E61E4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67617-E20C-42D6-1A06-B01E1AB0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1A3849-5B2E-B550-F52B-B38940BA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5DB-E7DA-42D9-9982-DA0ADCE9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F8009-1795-79D3-B0C0-BD014E42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6E34EA-209C-1F07-1980-DFDBBA56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44D1-1A83-4CD7-A1C2-028290E61E4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AFD358-A0AD-809F-2AFE-2C84E469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BC1854-2985-AF21-7D48-4190ED9D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5DB-E7DA-42D9-9982-DA0ADCE9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B7158D-8A6F-B0D2-CE83-7ADAE787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44D1-1A83-4CD7-A1C2-028290E61E4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DC2B54-184C-516B-9505-9E2C9EA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940C3-5F80-DEBD-7372-A00ECD74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5DB-E7DA-42D9-9982-DA0ADCE9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4993F-AEEC-A600-8FA9-ACD51CDB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25EEF-39C8-0182-695D-84729CD3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3BBC5-B87D-70BD-DAE3-AEF4AB9D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4F175A-667A-27A2-A978-C9CFC657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44D1-1A83-4CD7-A1C2-028290E61E4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3E6A7-D23B-3EAD-BB3B-C9CA0D50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5BF78-BA99-20AE-A226-126224D3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5DB-E7DA-42D9-9982-DA0ADCE9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11255-E68F-4C40-3FCB-E5462E34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4B9E69-2798-F978-B14E-E993504A2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09CF9A-13FE-8E03-54B2-70CE0A58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BC758-CAF1-D523-C4AE-90CC3B7C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44D1-1A83-4CD7-A1C2-028290E61E4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032BE-2C74-E31E-8EC5-25ED1628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782A3-596D-5FF7-C865-36D55490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5DB-E7DA-42D9-9982-DA0ADCE9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49DCB1-8873-E31E-F5B0-62F0CE4A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25410-E8FF-589A-21C0-C66CD9CB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40619-558C-3433-0E0A-12F0B4FBD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44D1-1A83-4CD7-A1C2-028290E61E4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D6110-495C-50A0-AA0F-2B5918870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11728-4829-865B-BA5A-E874DF53C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55DB-E7DA-42D9-9982-DA0ADCE9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2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248C2-E77F-20DC-58B7-08DFD86E9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</a:t>
            </a:r>
            <a:r>
              <a:rPr lang="ko-KR" altLang="en-US" dirty="0"/>
              <a:t> 트리</a:t>
            </a:r>
            <a:r>
              <a:rPr lang="en-US" altLang="ko-KR" dirty="0"/>
              <a:t>(Minimum </a:t>
            </a:r>
            <a:r>
              <a:rPr lang="en-US" altLang="ko-KR" dirty="0" err="1"/>
              <a:t>Spannig</a:t>
            </a:r>
            <a:r>
              <a:rPr lang="en-US" altLang="ko-KR" dirty="0"/>
              <a:t> Tree)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55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 </a:t>
            </a:r>
            <a:r>
              <a:rPr lang="ko-KR" altLang="en-US" dirty="0" smtClean="0"/>
              <a:t>탐색 과정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88801" y="2111430"/>
            <a:ext cx="5036251" cy="3409889"/>
            <a:chOff x="6357338" y="216129"/>
            <a:chExt cx="5036251" cy="3409889"/>
          </a:xfrm>
        </p:grpSpPr>
        <p:grpSp>
          <p:nvGrpSpPr>
            <p:cNvPr id="5" name="그룹 4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7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5" idx="1"/>
                <a:endCxn id="17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endCxn id="20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0" idx="3"/>
                <a:endCxn id="15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6" idx="2"/>
                <a:endCxn id="18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6" idx="4"/>
                <a:endCxn id="20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4" idx="1"/>
                <a:endCxn id="16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4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2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</a:t>
              </a:r>
              <a:endParaRPr lang="ko-KR" alt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675995" y="1997822"/>
            <a:ext cx="5036251" cy="3409889"/>
            <a:chOff x="6357338" y="216129"/>
            <a:chExt cx="5036251" cy="3409889"/>
          </a:xfrm>
        </p:grpSpPr>
        <p:grpSp>
          <p:nvGrpSpPr>
            <p:cNvPr id="32" name="그룹 31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직선 연결선 47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2" idx="1"/>
                <a:endCxn id="44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endCxn id="47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47" idx="3"/>
                <a:endCxn id="42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43" idx="2"/>
                <a:endCxn id="45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43" idx="4"/>
                <a:endCxn id="47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41" idx="1"/>
                <a:endCxn id="43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41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2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3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</a:t>
              </a:r>
              <a:endParaRPr lang="ko-KR" alt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5552902" y="3350029"/>
            <a:ext cx="947652" cy="681644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5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 </a:t>
            </a:r>
            <a:r>
              <a:rPr lang="ko-KR" altLang="en-US" dirty="0" smtClean="0"/>
              <a:t>탐색 과정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88801" y="2111430"/>
            <a:ext cx="5036251" cy="3409889"/>
            <a:chOff x="6357338" y="216129"/>
            <a:chExt cx="5036251" cy="3409889"/>
          </a:xfrm>
        </p:grpSpPr>
        <p:grpSp>
          <p:nvGrpSpPr>
            <p:cNvPr id="5" name="그룹 4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7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5" idx="1"/>
                <a:endCxn id="17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endCxn id="20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0" idx="3"/>
                <a:endCxn id="15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6" idx="2"/>
                <a:endCxn id="18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6" idx="4"/>
                <a:endCxn id="20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4" idx="1"/>
                <a:endCxn id="16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4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2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3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5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675995" y="1997822"/>
            <a:ext cx="5036251" cy="3409889"/>
            <a:chOff x="6357338" y="216129"/>
            <a:chExt cx="5036251" cy="3409889"/>
          </a:xfrm>
        </p:grpSpPr>
        <p:grpSp>
          <p:nvGrpSpPr>
            <p:cNvPr id="32" name="그룹 31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직선 연결선 47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2" idx="1"/>
                <a:endCxn id="44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endCxn id="47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47" idx="3"/>
                <a:endCxn id="42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43" idx="2"/>
                <a:endCxn id="45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43" idx="4"/>
                <a:endCxn id="47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41" idx="1"/>
                <a:endCxn id="43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41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2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3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70C0"/>
                  </a:solidFill>
                </a:rPr>
                <a:t>4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5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5552902" y="3350029"/>
            <a:ext cx="947652" cy="681644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3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 </a:t>
            </a:r>
            <a:r>
              <a:rPr lang="ko-KR" altLang="en-US" dirty="0" smtClean="0"/>
              <a:t>탐색 과정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88801" y="2111430"/>
            <a:ext cx="5036251" cy="3409889"/>
            <a:chOff x="6357338" y="216129"/>
            <a:chExt cx="5036251" cy="3409889"/>
          </a:xfrm>
        </p:grpSpPr>
        <p:grpSp>
          <p:nvGrpSpPr>
            <p:cNvPr id="5" name="그룹 4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7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5" idx="1"/>
                <a:endCxn id="17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endCxn id="20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0" idx="3"/>
                <a:endCxn id="15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6" idx="2"/>
                <a:endCxn id="18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6" idx="4"/>
                <a:endCxn id="20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4" idx="1"/>
                <a:endCxn id="16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4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2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3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4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5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2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675995" y="1997822"/>
            <a:ext cx="5036251" cy="3409889"/>
            <a:chOff x="6357338" y="216129"/>
            <a:chExt cx="5036251" cy="3409889"/>
          </a:xfrm>
        </p:grpSpPr>
        <p:grpSp>
          <p:nvGrpSpPr>
            <p:cNvPr id="32" name="그룹 31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직선 연결선 47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2" idx="1"/>
                <a:endCxn id="44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endCxn id="47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47" idx="3"/>
                <a:endCxn id="42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43" idx="2"/>
                <a:endCxn id="45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43" idx="4"/>
                <a:endCxn id="47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41" idx="1"/>
                <a:endCxn id="43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41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2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3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70C0"/>
                  </a:solidFill>
                </a:rPr>
                <a:t>4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5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</a:rPr>
                <a:t>2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5552902" y="3350029"/>
            <a:ext cx="947652" cy="681644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5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 </a:t>
            </a:r>
            <a:r>
              <a:rPr lang="ko-KR" altLang="en-US" dirty="0" smtClean="0"/>
              <a:t>탐색 과정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88801" y="2111430"/>
            <a:ext cx="5036251" cy="3409889"/>
            <a:chOff x="6357338" y="216129"/>
            <a:chExt cx="5036251" cy="3409889"/>
          </a:xfrm>
        </p:grpSpPr>
        <p:grpSp>
          <p:nvGrpSpPr>
            <p:cNvPr id="5" name="그룹 4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7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5" idx="1"/>
                <a:endCxn id="17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endCxn id="20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0" idx="3"/>
                <a:endCxn id="15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6" idx="2"/>
                <a:endCxn id="18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6" idx="4"/>
                <a:endCxn id="20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4" idx="1"/>
                <a:endCxn id="16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4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2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3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4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5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</a:rPr>
                <a:t>2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675995" y="1997822"/>
            <a:ext cx="5036251" cy="3409889"/>
            <a:chOff x="6357338" y="216129"/>
            <a:chExt cx="5036251" cy="3409889"/>
          </a:xfrm>
        </p:grpSpPr>
        <p:grpSp>
          <p:nvGrpSpPr>
            <p:cNvPr id="32" name="그룹 31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직선 연결선 47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2" idx="1"/>
                <a:endCxn id="44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endCxn id="47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47" idx="3"/>
                <a:endCxn id="42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43" idx="2"/>
                <a:endCxn id="45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43" idx="4"/>
                <a:endCxn id="47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41" idx="1"/>
                <a:endCxn id="43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41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2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3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70C0"/>
                  </a:solidFill>
                </a:rPr>
                <a:t>4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5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</a:rPr>
                <a:t>2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5552902" y="3350029"/>
            <a:ext cx="947652" cy="681644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2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 </a:t>
            </a:r>
            <a:r>
              <a:rPr lang="ko-KR" altLang="en-US" dirty="0" smtClean="0"/>
              <a:t>탐색 과정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88801" y="2111430"/>
            <a:ext cx="5036251" cy="3409889"/>
            <a:chOff x="6357338" y="216129"/>
            <a:chExt cx="5036251" cy="3409889"/>
          </a:xfrm>
        </p:grpSpPr>
        <p:grpSp>
          <p:nvGrpSpPr>
            <p:cNvPr id="5" name="그룹 4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7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5" idx="1"/>
                <a:endCxn id="17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endCxn id="20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0" idx="3"/>
                <a:endCxn id="15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6" idx="2"/>
                <a:endCxn id="18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6" idx="4"/>
                <a:endCxn id="20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4" idx="1"/>
                <a:endCxn id="16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4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2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3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4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5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</a:rPr>
                <a:t>2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675995" y="1997822"/>
            <a:ext cx="5036251" cy="3409889"/>
            <a:chOff x="6357338" y="216129"/>
            <a:chExt cx="5036251" cy="3409889"/>
          </a:xfrm>
        </p:grpSpPr>
        <p:grpSp>
          <p:nvGrpSpPr>
            <p:cNvPr id="32" name="그룹 31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직선 연결선 47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2" idx="1"/>
                <a:endCxn id="44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47" idx="3"/>
                <a:endCxn id="42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43" idx="2"/>
                <a:endCxn id="45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41" idx="1"/>
                <a:endCxn id="43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41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2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3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70C0"/>
                  </a:solidFill>
                </a:rPr>
                <a:t>4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</a:rPr>
                <a:t>2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5552902" y="3350029"/>
            <a:ext cx="947652" cy="681644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2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46494" y="1521227"/>
            <a:ext cx="2952918" cy="2094810"/>
            <a:chOff x="6357338" y="216129"/>
            <a:chExt cx="5065206" cy="3409889"/>
          </a:xfrm>
        </p:grpSpPr>
        <p:grpSp>
          <p:nvGrpSpPr>
            <p:cNvPr id="8" name="그룹 7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직선 연결선 23"/>
              <p:cNvCxnSpPr>
                <a:stCxn id="21" idx="3"/>
                <a:endCxn id="20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8" idx="1"/>
                <a:endCxn id="20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endCxn id="23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3" idx="3"/>
                <a:endCxn id="18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9" idx="2"/>
                <a:endCxn id="21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4"/>
                <a:endCxn id="23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17" idx="1"/>
                <a:endCxn id="19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17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107383" y="773084"/>
              <a:ext cx="391555" cy="42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75914" y="2056015"/>
              <a:ext cx="391555" cy="42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59340" y="2067097"/>
              <a:ext cx="391555" cy="42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11738" y="216129"/>
              <a:ext cx="391555" cy="42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63150" y="1108362"/>
              <a:ext cx="391555" cy="42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5</a:t>
              </a:r>
              <a:endParaRPr lang="ko-KR" altLang="en-US" sz="11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05259" y="2183475"/>
              <a:ext cx="391555" cy="42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13321" y="404551"/>
              <a:ext cx="391555" cy="42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30989" y="1920238"/>
              <a:ext cx="391555" cy="42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305995" y="1546170"/>
            <a:ext cx="2876204" cy="1911926"/>
            <a:chOff x="6357338" y="216129"/>
            <a:chExt cx="5221354" cy="3409889"/>
          </a:xfrm>
        </p:grpSpPr>
        <p:grpSp>
          <p:nvGrpSpPr>
            <p:cNvPr id="33" name="그룹 32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0070C0"/>
                    </a:solidFill>
                  </a:rPr>
                  <a:t>F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0070C0"/>
                    </a:solidFill>
                  </a:rPr>
                  <a:t>C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0070C0"/>
                    </a:solidFill>
                  </a:rPr>
                  <a:t>D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rgbClr val="0070C0"/>
                    </a:solidFill>
                  </a:rPr>
                  <a:t>A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0070C0"/>
                    </a:solidFill>
                  </a:rPr>
                  <a:t>B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0070C0"/>
                    </a:solidFill>
                  </a:rPr>
                  <a:t>G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0070C0"/>
                    </a:solidFill>
                  </a:rPr>
                  <a:t>E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47" name="직선 연결선 46"/>
              <p:cNvCxnSpPr>
                <a:stCxn id="44" idx="3"/>
                <a:endCxn id="43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>
                <a:stCxn id="41" idx="1"/>
                <a:endCxn id="43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6" idx="3"/>
                <a:endCxn id="41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stCxn id="42" idx="2"/>
                <a:endCxn id="44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40" idx="1"/>
                <a:endCxn id="42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40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7107384" y="773082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1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5913" y="2056015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0070C0"/>
                  </a:solidFill>
                </a:rPr>
                <a:t>2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59339" y="2067098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3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711739" y="216129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4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13323" y="404551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0070C0"/>
                  </a:solidFill>
                </a:rPr>
                <a:t>2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30988" y="1920238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1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29" y="4133026"/>
            <a:ext cx="3400900" cy="1867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80714" y="1936865"/>
            <a:ext cx="42537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입력</a:t>
            </a:r>
            <a:endParaRPr lang="en-US" altLang="ko-KR" sz="2000" b="1" dirty="0" smtClean="0"/>
          </a:p>
          <a:p>
            <a:r>
              <a:rPr lang="ko-KR" altLang="en-US" sz="2000" dirty="0" smtClean="0"/>
              <a:t>정점 개수</a:t>
            </a:r>
            <a:r>
              <a:rPr lang="en-US" altLang="ko-KR" sz="2000" dirty="0" smtClean="0"/>
              <a:t>(V)</a:t>
            </a:r>
            <a:r>
              <a:rPr lang="ko-KR" altLang="en-US" sz="2000" dirty="0" smtClean="0"/>
              <a:t> 간선 개수</a:t>
            </a:r>
            <a:r>
              <a:rPr lang="en-US" altLang="ko-KR" sz="2000" dirty="0" smtClean="0"/>
              <a:t>(E)</a:t>
            </a:r>
          </a:p>
          <a:p>
            <a:r>
              <a:rPr lang="ko-KR" altLang="en-US" sz="2000" smtClean="0"/>
              <a:t>연결할 정점 그리고 </a:t>
            </a:r>
            <a:r>
              <a:rPr lang="ko-KR" altLang="en-US" sz="2000" dirty="0" smtClean="0"/>
              <a:t>두 정점을 연결하는데 드는 비용을</a:t>
            </a:r>
            <a:endParaRPr lang="en-US" altLang="ko-KR" sz="2000" dirty="0" smtClean="0"/>
          </a:p>
          <a:p>
            <a:r>
              <a:rPr lang="ko-KR" altLang="en-US" sz="2000" dirty="0" smtClean="0"/>
              <a:t>입력 받는다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00" y="4106875"/>
            <a:ext cx="339137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1" y="2039095"/>
            <a:ext cx="4988187" cy="40291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90" y="2021010"/>
            <a:ext cx="515374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16" y="1469368"/>
            <a:ext cx="3572822" cy="30693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4" y="1448895"/>
            <a:ext cx="3300703" cy="30566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55" y="523702"/>
            <a:ext cx="4033658" cy="61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스패닝트리</a:t>
            </a:r>
            <a:r>
              <a:rPr lang="en-US" altLang="ko-KR" dirty="0"/>
              <a:t>(Spanning Tree)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44DBC-4F65-53E4-A6A7-BF618445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신장트리라고도 </a:t>
            </a:r>
            <a:r>
              <a:rPr lang="ko-KR" altLang="en-US" dirty="0" smtClean="0"/>
              <a:t>하며</a:t>
            </a:r>
            <a:r>
              <a:rPr lang="en-US" altLang="ko-KR" dirty="0"/>
              <a:t> </a:t>
            </a:r>
            <a:r>
              <a:rPr lang="ko-KR" altLang="en-US" dirty="0" smtClean="0"/>
              <a:t>그래프 </a:t>
            </a:r>
            <a:r>
              <a:rPr lang="ko-KR" altLang="en-US" dirty="0"/>
              <a:t>내의 모든 정점을 </a:t>
            </a:r>
            <a:r>
              <a:rPr lang="ko-KR" altLang="en-US" dirty="0" smtClean="0"/>
              <a:t>포함하여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최소 연결된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 </a:t>
            </a:r>
            <a:r>
              <a:rPr lang="ko-KR" altLang="en-US" dirty="0"/>
              <a:t>그래프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여기서의 최소 연결은 간선의 수가 가장 적다는 의미이다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DFS, BFS</a:t>
            </a:r>
            <a:r>
              <a:rPr lang="ko-KR" altLang="en-US" dirty="0"/>
              <a:t>를 이용하여 그래프에서 신장 트리를 찾을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그래프는 많은 신장 트리가 존재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정점들이 연결되어 있어야 하고 사이클이 포함해서는 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73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44DBC-4F65-53E4-A6A7-BF618445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</a:t>
            </a:r>
            <a:r>
              <a:rPr lang="ko-KR" altLang="en-US" dirty="0"/>
              <a:t>는 </a:t>
            </a:r>
            <a:r>
              <a:rPr lang="ko-KR" altLang="en-US" dirty="0" err="1"/>
              <a:t>스패닝</a:t>
            </a:r>
            <a:r>
              <a:rPr lang="ko-KR" altLang="en-US" dirty="0"/>
              <a:t> 트리의 조건을 모두 만족하여야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</a:t>
            </a:r>
            <a:r>
              <a:rPr lang="ko-KR" altLang="en-US" dirty="0"/>
              <a:t>는 간선에 가중치를 고려하여 최소 비용의 </a:t>
            </a:r>
            <a:r>
              <a:rPr lang="en-US" altLang="ko-KR" dirty="0"/>
              <a:t>Spanning Tree</a:t>
            </a:r>
            <a:r>
              <a:rPr lang="ko-KR" altLang="en-US" dirty="0"/>
              <a:t>를 선택하는 것을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간선의 가중치의 합이 최소다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94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82BB-0936-C8B4-9A77-C6E2BD65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스패닝트리</a:t>
            </a:r>
            <a:r>
              <a:rPr lang="en-US" altLang="ko-KR" dirty="0"/>
              <a:t>(MST)</a:t>
            </a:r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6373962" y="1911925"/>
            <a:ext cx="5036251" cy="3409889"/>
            <a:chOff x="6357338" y="216129"/>
            <a:chExt cx="5036251" cy="3409889"/>
          </a:xfrm>
        </p:grpSpPr>
        <p:grpSp>
          <p:nvGrpSpPr>
            <p:cNvPr id="3" name="그룹 2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직선 연결선 10"/>
              <p:cNvCxnSpPr>
                <a:stCxn id="8" idx="3"/>
                <a:endCxn id="7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endCxn id="10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10" idx="3"/>
                <a:endCxn id="5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6" idx="2"/>
                <a:endCxn id="8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stCxn id="6" idx="4"/>
                <a:endCxn id="10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4" idx="1"/>
                <a:endCxn id="6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4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3</a:t>
              </a:r>
              <a:endParaRPr lang="ko-KR" altLang="en-US" sz="24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</a:t>
              </a:r>
              <a:endParaRPr lang="ko-KR" altLang="en-US" sz="24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914400" y="1837113"/>
            <a:ext cx="6783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오른쪽과 같이 정점이 있다고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정점을 </a:t>
            </a:r>
            <a:r>
              <a:rPr lang="ko-KR" altLang="en-US" dirty="0" err="1" smtClean="0"/>
              <a:t>연결하는데에는</a:t>
            </a:r>
            <a:r>
              <a:rPr lang="ko-KR" altLang="en-US" dirty="0" smtClean="0"/>
              <a:t> 비용이 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비용은 </a:t>
            </a:r>
            <a:r>
              <a:rPr lang="en-US" altLang="ko-KR" dirty="0" smtClean="0"/>
              <a:t>A</a:t>
            </a:r>
            <a:r>
              <a:rPr lang="en-US" altLang="ko-KR" dirty="0" smtClean="0">
                <a:sym typeface="Wingdings" panose="05000000000000000000" pitchFamily="2" charset="2"/>
              </a:rPr>
              <a:t>, B </a:t>
            </a:r>
            <a:r>
              <a:rPr lang="ko-KR" altLang="en-US" dirty="0" smtClean="0">
                <a:sym typeface="Wingdings" panose="05000000000000000000" pitchFamily="2" charset="2"/>
              </a:rPr>
              <a:t>를 연결하는데 드는 비용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말한다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49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 </a:t>
            </a:r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44DBC-4F65-53E4-A6A7-BF618445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r>
              <a:rPr lang="en-US" altLang="ko-KR" dirty="0"/>
              <a:t>(Prim's algorithm): O(E log V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정점를</a:t>
            </a:r>
            <a:r>
              <a:rPr lang="ko-KR" altLang="en-US" dirty="0" smtClean="0"/>
              <a:t> </a:t>
            </a:r>
            <a:r>
              <a:rPr lang="ko-KR" altLang="en-US" dirty="0"/>
              <a:t>기준으로 탐색하는 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크루스칼</a:t>
            </a:r>
            <a:r>
              <a:rPr lang="ko-KR" altLang="en-US" dirty="0"/>
              <a:t> 알고리즘</a:t>
            </a:r>
            <a:r>
              <a:rPr lang="en-US" altLang="ko-KR" dirty="0"/>
              <a:t>(Kruskal algorithm): O(E*</a:t>
            </a:r>
            <a:r>
              <a:rPr lang="en-US" altLang="ko-KR" dirty="0" err="1"/>
              <a:t>logE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간선을 기준으로 탐색하는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37926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82BB-0936-C8B4-9A77-C6E2BD65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스패닝트리와</a:t>
            </a:r>
            <a:r>
              <a:rPr lang="ko-KR" altLang="en-US" sz="3200" dirty="0" smtClean="0"/>
              <a:t> 최소 </a:t>
            </a:r>
            <a:r>
              <a:rPr lang="ko-KR" altLang="en-US" sz="3200" dirty="0" err="1" smtClean="0"/>
              <a:t>스패닝트리</a:t>
            </a:r>
            <a:r>
              <a:rPr lang="en-US" altLang="ko-KR" sz="3200" dirty="0"/>
              <a:t>(MST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6623346" y="2011678"/>
            <a:ext cx="5036251" cy="3409889"/>
            <a:chOff x="6357338" y="216129"/>
            <a:chExt cx="5036251" cy="3409889"/>
          </a:xfrm>
        </p:grpSpPr>
        <p:grpSp>
          <p:nvGrpSpPr>
            <p:cNvPr id="3" name="그룹 2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직선 연결선 10"/>
              <p:cNvCxnSpPr>
                <a:stCxn id="8" idx="3"/>
                <a:endCxn id="7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endCxn id="10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10" idx="3"/>
                <a:endCxn id="5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6" idx="2"/>
                <a:endCxn id="8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stCxn id="6" idx="4"/>
                <a:endCxn id="10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4" idx="1"/>
                <a:endCxn id="6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4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3</a:t>
              </a:r>
              <a:endParaRPr lang="ko-KR" altLang="en-US" sz="24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</a:t>
              </a:r>
              <a:endParaRPr lang="ko-KR" altLang="en-US" sz="24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3611366" y="1623753"/>
            <a:ext cx="2664743" cy="1801091"/>
            <a:chOff x="6357338" y="216129"/>
            <a:chExt cx="5221354" cy="3409889"/>
          </a:xfrm>
        </p:grpSpPr>
        <p:grpSp>
          <p:nvGrpSpPr>
            <p:cNvPr id="176" name="그룹 175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185" name="타원 184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2" name="직선 연결선 191"/>
              <p:cNvCxnSpPr>
                <a:stCxn id="189" idx="3"/>
                <a:endCxn id="188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>
                <a:stCxn id="186" idx="1"/>
                <a:endCxn id="188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1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>
                <a:stCxn id="187" idx="2"/>
                <a:endCxn id="189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>
                <a:stCxn id="185" idx="1"/>
                <a:endCxn id="187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>
                <a:stCxn id="185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TextBox 176"/>
            <p:cNvSpPr txBox="1"/>
            <p:nvPr/>
          </p:nvSpPr>
          <p:spPr>
            <a:xfrm>
              <a:off x="7107384" y="773082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475913" y="2056015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8711739" y="216129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0205260" y="2183476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0313323" y="404551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030988" y="1920238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3582787" y="3956860"/>
            <a:ext cx="2876204" cy="1911926"/>
            <a:chOff x="6357338" y="216129"/>
            <a:chExt cx="5221354" cy="3409889"/>
          </a:xfrm>
        </p:grpSpPr>
        <p:grpSp>
          <p:nvGrpSpPr>
            <p:cNvPr id="201" name="그룹 200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210" name="타원 209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0070C0"/>
                    </a:solidFill>
                  </a:rPr>
                  <a:t>F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0070C0"/>
                    </a:solidFill>
                  </a:rPr>
                  <a:t>C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0070C0"/>
                    </a:solidFill>
                  </a:rPr>
                  <a:t>D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rgbClr val="0070C0"/>
                    </a:solidFill>
                  </a:rPr>
                  <a:t>A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0070C0"/>
                    </a:solidFill>
                  </a:rPr>
                  <a:t>B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0070C0"/>
                    </a:solidFill>
                  </a:rPr>
                  <a:t>G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0070C0"/>
                    </a:solidFill>
                  </a:rPr>
                  <a:t>E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17" name="직선 연결선 216"/>
              <p:cNvCxnSpPr>
                <a:stCxn id="214" idx="3"/>
                <a:endCxn id="213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stCxn id="211" idx="1"/>
                <a:endCxn id="213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>
                <a:stCxn id="216" idx="3"/>
                <a:endCxn id="211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>
                <a:stCxn id="212" idx="2"/>
                <a:endCxn id="214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>
                <a:stCxn id="210" idx="1"/>
                <a:endCxn id="212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stCxn id="210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/>
            <p:cNvSpPr txBox="1"/>
            <p:nvPr/>
          </p:nvSpPr>
          <p:spPr>
            <a:xfrm>
              <a:off x="7107384" y="773082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1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475913" y="2056015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0070C0"/>
                  </a:solidFill>
                </a:rPr>
                <a:t>2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559339" y="2067098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3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711739" y="216129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4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0313323" y="404551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0070C0"/>
                  </a:solidFill>
                </a:rPr>
                <a:t>2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1030988" y="1920238"/>
              <a:ext cx="547704" cy="537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1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541201" y="1716450"/>
            <a:ext cx="2579879" cy="1687896"/>
            <a:chOff x="6357338" y="216129"/>
            <a:chExt cx="5211873" cy="3409889"/>
          </a:xfrm>
        </p:grpSpPr>
        <p:grpSp>
          <p:nvGrpSpPr>
            <p:cNvPr id="113" name="그룹 112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169" name="타원 168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타원 196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" name="직선 연결선 206"/>
              <p:cNvCxnSpPr>
                <a:stCxn id="195" idx="3"/>
                <a:endCxn id="181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>
                <a:stCxn id="206" idx="3"/>
                <a:endCxn id="172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>
                <a:stCxn id="179" idx="2"/>
                <a:endCxn id="195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>
                <a:stCxn id="179" idx="4"/>
                <a:endCxn id="206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>
                <a:stCxn id="169" idx="1"/>
                <a:endCxn id="179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>
                <a:stCxn id="169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7107384" y="773082"/>
              <a:ext cx="538222" cy="528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559338" y="2067098"/>
              <a:ext cx="538222" cy="528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711738" y="216129"/>
              <a:ext cx="538222" cy="528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263150" y="1108363"/>
              <a:ext cx="538222" cy="528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5</a:t>
              </a:r>
              <a:endParaRPr lang="ko-KR" altLang="en-US" sz="11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0205260" y="2183475"/>
              <a:ext cx="373194" cy="528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b="1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0313323" y="404551"/>
              <a:ext cx="538222" cy="528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1030989" y="1920237"/>
              <a:ext cx="538222" cy="528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374946" y="3998423"/>
            <a:ext cx="2543002" cy="1766738"/>
            <a:chOff x="6357338" y="216129"/>
            <a:chExt cx="4908115" cy="3409889"/>
          </a:xfrm>
        </p:grpSpPr>
        <p:grpSp>
          <p:nvGrpSpPr>
            <p:cNvPr id="231" name="그룹 230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240" name="타원 239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타원 240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타원 241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타원 242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타원 243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타원 245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7" name="직선 연결선 246"/>
              <p:cNvCxnSpPr>
                <a:stCxn id="244" idx="3"/>
                <a:endCxn id="243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/>
              <p:cNvCxnSpPr>
                <a:stCxn id="241" idx="1"/>
                <a:endCxn id="243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>
                <a:endCxn id="246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>
                <a:stCxn id="242" idx="2"/>
                <a:endCxn id="244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>
                <a:stCxn id="242" idx="4"/>
                <a:endCxn id="246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>
                <a:stCxn id="240" idx="1"/>
                <a:endCxn id="242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TextBox 231"/>
            <p:cNvSpPr txBox="1"/>
            <p:nvPr/>
          </p:nvSpPr>
          <p:spPr>
            <a:xfrm>
              <a:off x="7107384" y="773083"/>
              <a:ext cx="514203" cy="504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475915" y="2056015"/>
              <a:ext cx="514203" cy="504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8711740" y="216129"/>
              <a:ext cx="514203" cy="504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9263150" y="1108361"/>
              <a:ext cx="514203" cy="504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5</a:t>
              </a:r>
              <a:endParaRPr lang="ko-KR" altLang="en-US" sz="1100" b="1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0205261" y="2183475"/>
              <a:ext cx="514203" cy="504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0313324" y="404552"/>
              <a:ext cx="514203" cy="504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5296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 </a:t>
            </a:r>
            <a:r>
              <a:rPr lang="ko-KR" altLang="en-US" dirty="0" smtClean="0"/>
              <a:t>탐색 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44DBC-4F65-53E4-A6A7-BF618445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r>
              <a:rPr lang="en-US" altLang="ko-KR" dirty="0"/>
              <a:t>(Prim's algorithm): O(E log V)</a:t>
            </a:r>
            <a:br>
              <a:rPr lang="en-US" altLang="ko-KR" dirty="0"/>
            </a:br>
            <a:r>
              <a:rPr lang="ko-KR" altLang="en-US" dirty="0" err="1" smtClean="0"/>
              <a:t>정점를</a:t>
            </a:r>
            <a:r>
              <a:rPr lang="ko-KR" altLang="en-US" dirty="0" smtClean="0"/>
              <a:t> </a:t>
            </a:r>
            <a:r>
              <a:rPr lang="ko-KR" altLang="en-US" dirty="0"/>
              <a:t>기준으로 탐색하는 </a:t>
            </a:r>
            <a:r>
              <a:rPr lang="ko-KR" altLang="en-US" dirty="0" smtClean="0"/>
              <a:t>알고리즘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6631659" y="2294310"/>
            <a:ext cx="5036251" cy="3409889"/>
            <a:chOff x="6357338" y="216129"/>
            <a:chExt cx="5036251" cy="3409889"/>
          </a:xfrm>
        </p:grpSpPr>
        <p:grpSp>
          <p:nvGrpSpPr>
            <p:cNvPr id="5" name="그룹 4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7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5" idx="1"/>
                <a:endCxn id="17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endCxn id="20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0" idx="3"/>
                <a:endCxn id="15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6" idx="2"/>
                <a:endCxn id="18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6" idx="4"/>
                <a:endCxn id="20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4" idx="1"/>
                <a:endCxn id="16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4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3</a:t>
              </a:r>
              <a:endParaRPr lang="ko-KR" alt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</a:t>
              </a:r>
              <a:endParaRPr lang="ko-KR" alt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0575" y="3333403"/>
            <a:ext cx="6359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정점을 연결해야 하기 때문에 어떤 정점부터 시작해도 상관이 없다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방문체크를</a:t>
            </a:r>
            <a:r>
              <a:rPr lang="ko-KR" altLang="en-US" dirty="0"/>
              <a:t> </a:t>
            </a:r>
            <a:r>
              <a:rPr lang="ko-KR" altLang="en-US" dirty="0" smtClean="0"/>
              <a:t>해 방문한 곳은 또 방문하지 않도록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우선순위큐를 사용한다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정점을 연결하는데 드는 비용을 오름차순 정렬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선택한 정점을 기준으로 인접한 정점에 드는 비용을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우선순위큐</a:t>
            </a:r>
            <a:r>
              <a:rPr lang="en-US" altLang="ko-KR" dirty="0"/>
              <a:t>(</a:t>
            </a:r>
            <a:r>
              <a:rPr lang="en-US" altLang="ko-KR" dirty="0" err="1"/>
              <a:t>PriorityQueue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우선순위큐</a:t>
            </a:r>
            <a:r>
              <a:rPr lang="en-US" altLang="ko-KR" dirty="0"/>
              <a:t>(</a:t>
            </a:r>
            <a:r>
              <a:rPr lang="en-US" altLang="ko-KR" dirty="0" err="1"/>
              <a:t>PriorityQueue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front </a:t>
            </a:r>
            <a:r>
              <a:rPr lang="ko-KR" altLang="en-US" dirty="0" smtClean="0"/>
              <a:t>값의 정점과 연결한다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9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 </a:t>
            </a:r>
            <a:r>
              <a:rPr lang="ko-KR" altLang="en-US" dirty="0" smtClean="0"/>
              <a:t>탐색 과정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88801" y="2111430"/>
            <a:ext cx="5036251" cy="3409889"/>
            <a:chOff x="6357338" y="216129"/>
            <a:chExt cx="5036251" cy="3409889"/>
          </a:xfrm>
        </p:grpSpPr>
        <p:grpSp>
          <p:nvGrpSpPr>
            <p:cNvPr id="5" name="그룹 4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7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5" idx="1"/>
                <a:endCxn id="17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endCxn id="20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0" idx="3"/>
                <a:endCxn id="15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6" idx="2"/>
                <a:endCxn id="18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6" idx="4"/>
                <a:endCxn id="20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4" idx="1"/>
                <a:endCxn id="16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4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2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3</a:t>
              </a:r>
              <a:endParaRPr lang="ko-KR" alt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</a:t>
              </a:r>
              <a:endParaRPr lang="ko-KR" alt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675995" y="1997822"/>
            <a:ext cx="5036251" cy="3409889"/>
            <a:chOff x="6357338" y="216129"/>
            <a:chExt cx="5036251" cy="3409889"/>
          </a:xfrm>
        </p:grpSpPr>
        <p:grpSp>
          <p:nvGrpSpPr>
            <p:cNvPr id="32" name="그룹 31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직선 연결선 47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2" idx="1"/>
                <a:endCxn id="44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endCxn id="47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47" idx="3"/>
                <a:endCxn id="42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43" idx="2"/>
                <a:endCxn id="45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43" idx="4"/>
                <a:endCxn id="47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41" idx="1"/>
                <a:endCxn id="43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41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2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3</a:t>
              </a:r>
              <a:endParaRPr lang="ko-KR" alt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</a:t>
              </a:r>
              <a:endParaRPr lang="ko-KR" alt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5552902" y="3350029"/>
            <a:ext cx="947652" cy="681644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1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3190-3DF0-F13F-9AAD-8443CAC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스패닝트리</a:t>
            </a:r>
            <a:r>
              <a:rPr lang="en-US" altLang="ko-KR" dirty="0"/>
              <a:t>(MST) </a:t>
            </a:r>
            <a:r>
              <a:rPr lang="ko-KR" altLang="en-US" dirty="0" smtClean="0"/>
              <a:t>탐색 과정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88801" y="2111430"/>
            <a:ext cx="5036251" cy="3409889"/>
            <a:chOff x="6357338" y="216129"/>
            <a:chExt cx="5036251" cy="3409889"/>
          </a:xfrm>
        </p:grpSpPr>
        <p:grpSp>
          <p:nvGrpSpPr>
            <p:cNvPr id="5" name="그룹 4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7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5" idx="1"/>
                <a:endCxn id="17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endCxn id="20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0" idx="3"/>
                <a:endCxn id="15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6" idx="2"/>
                <a:endCxn id="18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6" idx="4"/>
                <a:endCxn id="20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4" idx="1"/>
                <a:endCxn id="16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4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2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3</a:t>
              </a:r>
              <a:endParaRPr lang="ko-KR" alt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</a:t>
              </a:r>
              <a:endParaRPr lang="ko-KR" alt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675995" y="1997822"/>
            <a:ext cx="5036251" cy="3409889"/>
            <a:chOff x="6357338" y="216129"/>
            <a:chExt cx="5036251" cy="3409889"/>
          </a:xfrm>
        </p:grpSpPr>
        <p:grpSp>
          <p:nvGrpSpPr>
            <p:cNvPr id="32" name="그룹 31"/>
            <p:cNvGrpSpPr/>
            <p:nvPr/>
          </p:nvGrpSpPr>
          <p:grpSpPr>
            <a:xfrm>
              <a:off x="6357338" y="342112"/>
              <a:ext cx="4908115" cy="3283906"/>
              <a:chOff x="1530262" y="2093934"/>
              <a:chExt cx="4908115" cy="3283906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5724394" y="2680571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F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983282" y="4599141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86405" y="2093934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30262" y="332148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910215" y="2146126"/>
                <a:ext cx="713983" cy="713983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5678464" y="4663857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G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463440" y="3361152"/>
                <a:ext cx="713983" cy="7139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직선 연결선 47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2139685" y="2755549"/>
                <a:ext cx="875090" cy="6704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2" idx="1"/>
                <a:endCxn id="44" idx="5"/>
              </p:cNvCxnSpPr>
              <p:nvPr/>
            </p:nvCxnSpPr>
            <p:spPr>
              <a:xfrm flipH="1" flipV="1">
                <a:off x="2139685" y="3930909"/>
                <a:ext cx="948157" cy="77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endCxn id="47" idx="5"/>
              </p:cNvCxnSpPr>
              <p:nvPr/>
            </p:nvCxnSpPr>
            <p:spPr>
              <a:xfrm flipH="1" flipV="1">
                <a:off x="5072863" y="3970575"/>
                <a:ext cx="726688" cy="914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47" idx="3"/>
                <a:endCxn id="42" idx="7"/>
              </p:cNvCxnSpPr>
              <p:nvPr/>
            </p:nvCxnSpPr>
            <p:spPr>
              <a:xfrm flipH="1">
                <a:off x="3592705" y="3970575"/>
                <a:ext cx="975295" cy="7331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43" idx="2"/>
                <a:endCxn id="45" idx="6"/>
              </p:cNvCxnSpPr>
              <p:nvPr/>
            </p:nvCxnSpPr>
            <p:spPr>
              <a:xfrm flipH="1">
                <a:off x="3624198" y="2450926"/>
                <a:ext cx="862207" cy="521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43" idx="4"/>
                <a:endCxn id="47" idx="0"/>
              </p:cNvCxnSpPr>
              <p:nvPr/>
            </p:nvCxnSpPr>
            <p:spPr>
              <a:xfrm flipH="1">
                <a:off x="4820432" y="2807917"/>
                <a:ext cx="22965" cy="553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41" idx="1"/>
                <a:endCxn id="43" idx="6"/>
              </p:cNvCxnSpPr>
              <p:nvPr/>
            </p:nvCxnSpPr>
            <p:spPr>
              <a:xfrm flipH="1" flipV="1">
                <a:off x="5200388" y="2450926"/>
                <a:ext cx="628566" cy="3342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41" idx="4"/>
              </p:cNvCxnSpPr>
              <p:nvPr/>
            </p:nvCxnSpPr>
            <p:spPr>
              <a:xfrm>
                <a:off x="6081386" y="3394554"/>
                <a:ext cx="56368" cy="121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107383" y="773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75914" y="205601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2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59339" y="206709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3</a:t>
              </a:r>
              <a:endParaRPr lang="ko-KR" alt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1739" y="21612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263150" y="110836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</a:t>
              </a:r>
              <a:endParaRPr lang="ko-KR" alt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205260" y="218347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13324" y="4045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30989" y="19202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5552902" y="3350029"/>
            <a:ext cx="947652" cy="681644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5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590</Words>
  <Application>Microsoft Office PowerPoint</Application>
  <PresentationFormat>와이드스크린</PresentationFormat>
  <Paragraphs>379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최소 스패닝 트리(Minimum Spannig Tree)</vt:lpstr>
      <vt:lpstr>스패닝트리(Spanning Tree)</vt:lpstr>
      <vt:lpstr>최소 스패닝트리(MST)</vt:lpstr>
      <vt:lpstr>최소 스패닝트리(MST)</vt:lpstr>
      <vt:lpstr>최소 스패닝트리(MST) 시간 복잡도</vt:lpstr>
      <vt:lpstr>스패닝트리와 최소 스패닝트리(MST)</vt:lpstr>
      <vt:lpstr>최소 스패닝트리(MST) 탐색 과정</vt:lpstr>
      <vt:lpstr>최소 스패닝트리(MST) 탐색 과정</vt:lpstr>
      <vt:lpstr>최소 스패닝트리(MST) 탐색 과정</vt:lpstr>
      <vt:lpstr>최소 스패닝트리(MST) 탐색 과정</vt:lpstr>
      <vt:lpstr>최소 스패닝트리(MST) 탐색 과정</vt:lpstr>
      <vt:lpstr>최소 스패닝트리(MST) 탐색 과정</vt:lpstr>
      <vt:lpstr>최소 스패닝트리(MST) 탐색 과정</vt:lpstr>
      <vt:lpstr>최소 스패닝트리(MST) 탐색 과정</vt:lpstr>
      <vt:lpstr>최소 스패닝트리(MST) 구현</vt:lpstr>
      <vt:lpstr>최소 스패닝트리(MST) 코드</vt:lpstr>
      <vt:lpstr>최소 스패닝트리(MST)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최소 스패닝 트리(Minimum Spannig Tree)</dc:title>
  <dc:creator>이창열</dc:creator>
  <cp:lastModifiedBy>이창열</cp:lastModifiedBy>
  <cp:revision>11</cp:revision>
  <dcterms:created xsi:type="dcterms:W3CDTF">2022-07-26T10:46:31Z</dcterms:created>
  <dcterms:modified xsi:type="dcterms:W3CDTF">2022-08-10T12:58:44Z</dcterms:modified>
</cp:coreProperties>
</file>