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3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57" r:id="rId14"/>
    <p:sldId id="262" r:id="rId15"/>
    <p:sldId id="259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E8EAED"/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2" autoAdjust="0"/>
    <p:restoredTop sz="95310" autoAdjust="0"/>
  </p:normalViewPr>
  <p:slideViewPr>
    <p:cSldViewPr snapToGrid="0">
      <p:cViewPr varScale="1">
        <p:scale>
          <a:sx n="88" d="100"/>
          <a:sy n="88" d="100"/>
        </p:scale>
        <p:origin x="708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48957-9242-447E-9889-CB9393FE508E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74DE6-3ABA-4E49-8D5B-C4830322D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9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74DE6-3ABA-4E49-8D5B-C4830322D79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6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74DE6-3ABA-4E49-8D5B-C4830322D79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27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74DE6-3ABA-4E49-8D5B-C4830322D79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45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74DE6-3ABA-4E49-8D5B-C4830322D7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44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74DE6-3ABA-4E49-8D5B-C4830322D7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0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74DE6-3ABA-4E49-8D5B-C4830322D7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6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74DE6-3ABA-4E49-8D5B-C4830322D7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7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74DE6-3ABA-4E49-8D5B-C4830322D7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5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74DE6-3ABA-4E49-8D5B-C4830322D79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75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74DE6-3ABA-4E49-8D5B-C4830322D79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98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74DE6-3ABA-4E49-8D5B-C4830322D79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2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4331" y="1362202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E8EAE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7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44" y="196486"/>
            <a:ext cx="8470692" cy="6392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8EAED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8EAED"/>
                </a:solidFill>
              </a:defRPr>
            </a:lvl1pPr>
            <a:lvl2pPr>
              <a:defRPr>
                <a:solidFill>
                  <a:srgbClr val="E8EAED"/>
                </a:solidFill>
              </a:defRPr>
            </a:lvl2pPr>
            <a:lvl3pPr>
              <a:defRPr>
                <a:solidFill>
                  <a:srgbClr val="E8EAED"/>
                </a:solidFill>
              </a:defRPr>
            </a:lvl3pPr>
            <a:lvl4pPr>
              <a:defRPr>
                <a:solidFill>
                  <a:srgbClr val="E8EAED"/>
                </a:solidFill>
              </a:defRPr>
            </a:lvl4pPr>
            <a:lvl5pPr>
              <a:defRPr>
                <a:solidFill>
                  <a:srgbClr val="E8EAED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495FF1-E9D5-8445-9939-007E91EEB143}"/>
              </a:ext>
            </a:extLst>
          </p:cNvPr>
          <p:cNvCxnSpPr>
            <a:cxnSpLocks/>
          </p:cNvCxnSpPr>
          <p:nvPr userDrawn="1"/>
        </p:nvCxnSpPr>
        <p:spPr>
          <a:xfrm>
            <a:off x="-52466" y="869430"/>
            <a:ext cx="12296931" cy="0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BB9359-1C62-4E36-E633-D6AF9FF3130A}"/>
              </a:ext>
            </a:extLst>
          </p:cNvPr>
          <p:cNvCxnSpPr>
            <a:cxnSpLocks/>
          </p:cNvCxnSpPr>
          <p:nvPr userDrawn="1"/>
        </p:nvCxnSpPr>
        <p:spPr>
          <a:xfrm flipV="1">
            <a:off x="477190" y="869430"/>
            <a:ext cx="0" cy="6280878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97E568D-3DB0-9DF9-6070-88CACF00AF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4" y="125983"/>
            <a:ext cx="640692" cy="698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603FD3-9333-7497-0DAA-508E782A98B5}"/>
              </a:ext>
            </a:extLst>
          </p:cNvPr>
          <p:cNvSpPr txBox="1"/>
          <p:nvPr userDrawn="1"/>
        </p:nvSpPr>
        <p:spPr>
          <a:xfrm>
            <a:off x="654578" y="-68890"/>
            <a:ext cx="49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E8EAED"/>
                </a:solidFill>
                <a:latin typeface="Consolas" panose="020B0609020204030204" pitchFamily="49" charset="0"/>
              </a:rPr>
              <a:t>&gt;</a:t>
            </a:r>
            <a:endParaRPr lang="ko-KR" altLang="en-US" sz="5400" dirty="0">
              <a:solidFill>
                <a:srgbClr val="E8EAE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2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3F1DC-A1E5-01DD-60D3-B0FED2928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462" y="2417161"/>
            <a:ext cx="9144000" cy="112652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/>
              <a:t>FOR</a:t>
            </a:r>
            <a:r>
              <a:rPr lang="ko-KR" altLang="en-US" dirty="0"/>
              <a:t>문과 </a:t>
            </a:r>
            <a:br>
              <a:rPr lang="en-US" altLang="ko-KR" dirty="0"/>
            </a:br>
            <a:r>
              <a:rPr lang="ko-KR" altLang="en-US" dirty="0"/>
              <a:t>소인수 분해 알고리즘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9F8A4-4BA1-CF5D-8BFB-9745730D26D2}"/>
              </a:ext>
            </a:extLst>
          </p:cNvPr>
          <p:cNvCxnSpPr>
            <a:cxnSpLocks/>
          </p:cNvCxnSpPr>
          <p:nvPr/>
        </p:nvCxnSpPr>
        <p:spPr>
          <a:xfrm>
            <a:off x="909401" y="2618403"/>
            <a:ext cx="7156913" cy="0"/>
          </a:xfrm>
          <a:prstGeom prst="line">
            <a:avLst/>
          </a:prstGeom>
          <a:ln w="12700">
            <a:solidFill>
              <a:srgbClr val="E8EA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4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1118421"/>
            <a:ext cx="10515600" cy="5604669"/>
          </a:xfrm>
        </p:spPr>
        <p:txBody>
          <a:bodyPr/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범위 기반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 단점</a:t>
            </a:r>
            <a:endParaRPr lang="en-US" altLang="ko-KR" sz="2400" b="1" dirty="0"/>
          </a:p>
          <a:p>
            <a:r>
              <a:rPr lang="ko-KR" altLang="en-US" sz="2000" b="1" dirty="0">
                <a:solidFill>
                  <a:srgbClr val="FFFF00"/>
                </a:solidFill>
              </a:rPr>
              <a:t>범위기반 </a:t>
            </a:r>
            <a:r>
              <a:rPr lang="ko-KR" altLang="en-US" sz="2000" b="1" dirty="0" err="1">
                <a:solidFill>
                  <a:srgbClr val="FFFF00"/>
                </a:solidFill>
              </a:rPr>
              <a:t>반복문</a:t>
            </a:r>
            <a:r>
              <a:rPr lang="ko-KR" altLang="en-US" sz="2000" b="1" dirty="0">
                <a:solidFill>
                  <a:srgbClr val="FFFF00"/>
                </a:solidFill>
              </a:rPr>
              <a:t> 내부에서 배열의 요소를 변경할 수 없다</a:t>
            </a:r>
            <a:r>
              <a:rPr lang="en-US" altLang="ko-KR" sz="2000" b="1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CC66FF"/>
                </a:solidFill>
              </a:rPr>
              <a:t>	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CC66FF"/>
                </a:solidFill>
              </a:rPr>
              <a:t>arr</a:t>
            </a:r>
            <a:r>
              <a:rPr lang="en-US" altLang="ko-KR" sz="2000" b="1" dirty="0"/>
              <a:t> [5] = {1, 2, 3, 4, 5};	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CC66FF"/>
                </a:solidFill>
              </a:rPr>
              <a:t>for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: </a:t>
            </a:r>
            <a:r>
              <a:rPr lang="en-US" altLang="ko-KR" sz="2000" b="1" dirty="0" err="1"/>
              <a:t>arr</a:t>
            </a:r>
            <a:r>
              <a:rPr lang="en-US" altLang="ko-KR" sz="2000" b="1" dirty="0"/>
              <a:t> ) {</a:t>
            </a:r>
          </a:p>
          <a:p>
            <a:pPr marL="0" indent="0">
              <a:buNone/>
            </a:pPr>
            <a:r>
              <a:rPr lang="en-US" altLang="ko-KR" sz="2000" b="1" dirty="0"/>
              <a:t>	   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= 10;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	for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 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 : </a:t>
            </a:r>
            <a:r>
              <a:rPr lang="en-US" altLang="ko-KR" sz="2000" b="1" dirty="0" err="1"/>
              <a:t>arr</a:t>
            </a:r>
            <a:r>
              <a:rPr lang="en-US" altLang="ko-KR" sz="2000" b="1" dirty="0"/>
              <a:t>) {</a:t>
            </a:r>
          </a:p>
          <a:p>
            <a:pPr marL="0" indent="0">
              <a:buNone/>
            </a:pPr>
            <a:r>
              <a:rPr lang="en-US" altLang="ko-KR" sz="2000" b="1" dirty="0"/>
              <a:t>	    </a:t>
            </a:r>
            <a:r>
              <a:rPr lang="en-US" altLang="ko-KR" sz="2000" b="1" dirty="0" err="1">
                <a:solidFill>
                  <a:srgbClr val="CC66FF"/>
                </a:solidFill>
              </a:rPr>
              <a:t>cout</a:t>
            </a:r>
            <a:r>
              <a:rPr lang="en-US" altLang="ko-KR" sz="2000" b="1" dirty="0"/>
              <a:t> &lt;&lt;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&lt;&lt; </a:t>
            </a:r>
            <a:r>
              <a:rPr lang="en-US" altLang="ko-KR" sz="2000" b="1" dirty="0" err="1">
                <a:solidFill>
                  <a:srgbClr val="CC66FF"/>
                </a:solidFill>
              </a:rPr>
              <a:t>endl</a:t>
            </a:r>
            <a:r>
              <a:rPr lang="en-US" altLang="ko-KR" sz="2000" b="1" dirty="0"/>
              <a:t>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2000" b="1" dirty="0"/>
              <a:t>출력 </a:t>
            </a:r>
            <a:r>
              <a:rPr lang="en-US" altLang="ko-KR" sz="2000" b="1" dirty="0"/>
              <a:t>) 1</a:t>
            </a:r>
          </a:p>
          <a:p>
            <a:pPr marL="0" indent="0">
              <a:buNone/>
            </a:pPr>
            <a:r>
              <a:rPr lang="en-US" altLang="ko-KR" sz="2000" b="1" dirty="0"/>
              <a:t>2</a:t>
            </a:r>
          </a:p>
          <a:p>
            <a:pPr marL="0" indent="0">
              <a:buNone/>
            </a:pPr>
            <a:r>
              <a:rPr lang="en-US" altLang="ko-KR" sz="2000" b="1" dirty="0"/>
              <a:t>3</a:t>
            </a:r>
          </a:p>
          <a:p>
            <a:pPr marL="0" indent="0">
              <a:buNone/>
            </a:pPr>
            <a:r>
              <a:rPr lang="en-US" altLang="ko-KR" sz="2000" b="1" dirty="0"/>
              <a:t>4</a:t>
            </a:r>
          </a:p>
          <a:p>
            <a:pPr marL="0" indent="0">
              <a:buNone/>
            </a:pPr>
            <a:r>
              <a:rPr lang="en-US" altLang="ko-KR" sz="2000" b="1" dirty="0"/>
              <a:t>5</a:t>
            </a:r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99AD6FF-FF59-587D-FF5D-BE72E136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72" y="148993"/>
            <a:ext cx="65" cy="276999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0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1118421"/>
            <a:ext cx="10515600" cy="5604669"/>
          </a:xfrm>
        </p:spPr>
        <p:txBody>
          <a:bodyPr/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범위 기반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 단점을 보완하는 방법</a:t>
            </a:r>
            <a:endParaRPr lang="en-US" altLang="ko-KR" sz="2400" b="1" dirty="0"/>
          </a:p>
          <a:p>
            <a:r>
              <a:rPr lang="en-US" altLang="ko-KR" sz="2000" b="1" dirty="0">
                <a:solidFill>
                  <a:srgbClr val="FFFF00"/>
                </a:solidFill>
              </a:rPr>
              <a:t>&amp; </a:t>
            </a:r>
            <a:r>
              <a:rPr lang="ko-KR" altLang="en-US" sz="2000" b="1" dirty="0">
                <a:solidFill>
                  <a:srgbClr val="FFFF00"/>
                </a:solidFill>
              </a:rPr>
              <a:t>레퍼런스 사용</a:t>
            </a:r>
            <a:endParaRPr lang="en-US" altLang="ko-KR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CC66FF"/>
                </a:solidFill>
              </a:rPr>
              <a:t>	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CC66FF"/>
                </a:solidFill>
              </a:rPr>
              <a:t>arr</a:t>
            </a:r>
            <a:r>
              <a:rPr lang="en-US" altLang="ko-KR" sz="2000" b="1" dirty="0"/>
              <a:t> [5] = {1, 2, 3, 4, 5};	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CC66FF"/>
                </a:solidFill>
              </a:rPr>
              <a:t>for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>
                <a:solidFill>
                  <a:srgbClr val="FFFF00"/>
                </a:solidFill>
              </a:rPr>
              <a:t>&amp;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: </a:t>
            </a:r>
            <a:r>
              <a:rPr lang="en-US" altLang="ko-KR" sz="2000" b="1" dirty="0" err="1"/>
              <a:t>arr</a:t>
            </a:r>
            <a:r>
              <a:rPr lang="en-US" altLang="ko-KR" sz="2000" b="1" dirty="0"/>
              <a:t> ) {</a:t>
            </a:r>
          </a:p>
          <a:p>
            <a:pPr marL="0" indent="0">
              <a:buNone/>
            </a:pPr>
            <a:r>
              <a:rPr lang="en-US" altLang="ko-KR" sz="2000" b="1" dirty="0"/>
              <a:t>	   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= 10;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	for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>
                <a:solidFill>
                  <a:srgbClr val="FFFF00"/>
                </a:solidFill>
              </a:rPr>
              <a:t>&amp;</a:t>
            </a:r>
            <a:r>
              <a:rPr lang="en-US" altLang="ko-KR" sz="2000" b="1" dirty="0"/>
              <a:t> 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 : </a:t>
            </a:r>
            <a:r>
              <a:rPr lang="en-US" altLang="ko-KR" sz="2000" b="1" dirty="0" err="1"/>
              <a:t>arr</a:t>
            </a:r>
            <a:r>
              <a:rPr lang="en-US" altLang="ko-KR" sz="2000" b="1" dirty="0"/>
              <a:t>) {</a:t>
            </a:r>
          </a:p>
          <a:p>
            <a:pPr marL="0" indent="0">
              <a:buNone/>
            </a:pPr>
            <a:r>
              <a:rPr lang="en-US" altLang="ko-KR" sz="2000" b="1" dirty="0"/>
              <a:t>	    </a:t>
            </a:r>
            <a:r>
              <a:rPr lang="en-US" altLang="ko-KR" sz="2000" b="1" dirty="0" err="1">
                <a:solidFill>
                  <a:srgbClr val="CC66FF"/>
                </a:solidFill>
              </a:rPr>
              <a:t>cout</a:t>
            </a:r>
            <a:r>
              <a:rPr lang="en-US" altLang="ko-KR" sz="2000" b="1" dirty="0"/>
              <a:t> &lt;&lt;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&lt;&lt; </a:t>
            </a:r>
            <a:r>
              <a:rPr lang="en-US" altLang="ko-KR" sz="2000" b="1" dirty="0" err="1">
                <a:solidFill>
                  <a:srgbClr val="CC66FF"/>
                </a:solidFill>
              </a:rPr>
              <a:t>endl</a:t>
            </a:r>
            <a:r>
              <a:rPr lang="en-US" altLang="ko-KR" sz="2000" b="1" dirty="0"/>
              <a:t>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2000" b="1" dirty="0"/>
              <a:t>출력 </a:t>
            </a:r>
            <a:r>
              <a:rPr lang="en-US" altLang="ko-KR" sz="2000" b="1" dirty="0"/>
              <a:t>) 10</a:t>
            </a:r>
          </a:p>
          <a:p>
            <a:pPr marL="0" indent="0">
              <a:buNone/>
            </a:pPr>
            <a:r>
              <a:rPr lang="en-US" altLang="ko-KR" sz="2000" b="1" dirty="0"/>
              <a:t>10</a:t>
            </a:r>
          </a:p>
          <a:p>
            <a:pPr marL="0" indent="0">
              <a:buNone/>
            </a:pPr>
            <a:r>
              <a:rPr lang="en-US" altLang="ko-KR" sz="2000" b="1" dirty="0"/>
              <a:t>10</a:t>
            </a:r>
          </a:p>
          <a:p>
            <a:pPr marL="0" indent="0">
              <a:buNone/>
            </a:pPr>
            <a:r>
              <a:rPr lang="en-US" altLang="ko-KR" sz="2000" b="1" dirty="0"/>
              <a:t>10</a:t>
            </a:r>
          </a:p>
          <a:p>
            <a:pPr marL="0" indent="0">
              <a:buNone/>
            </a:pPr>
            <a:r>
              <a:rPr lang="en-US" altLang="ko-KR" sz="2000" b="1" dirty="0"/>
              <a:t>10</a:t>
            </a:r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99AD6FF-FF59-587D-FF5D-BE72E136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72" y="148993"/>
            <a:ext cx="65" cy="276999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6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1118421"/>
            <a:ext cx="10515600" cy="5604669"/>
          </a:xfrm>
        </p:spPr>
        <p:txBody>
          <a:bodyPr/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범위 기반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 단점을 보완하는 방법</a:t>
            </a:r>
            <a:endParaRPr lang="en-US" altLang="ko-KR" sz="2400" b="1" dirty="0"/>
          </a:p>
          <a:p>
            <a:endParaRPr lang="en-US" altLang="ko-KR" sz="2000" b="1" dirty="0">
              <a:solidFill>
                <a:srgbClr val="FFFF00"/>
              </a:solidFill>
            </a:endParaRPr>
          </a:p>
          <a:p>
            <a:r>
              <a:rPr lang="ko-KR" altLang="en-US" sz="2000" b="1" dirty="0">
                <a:solidFill>
                  <a:srgbClr val="FFFF00"/>
                </a:solidFill>
              </a:rPr>
              <a:t>변경이 일어나지 않아야 하는 경우 </a:t>
            </a:r>
            <a:r>
              <a:rPr lang="en-US" altLang="ko-KR" sz="2000" b="1" dirty="0">
                <a:solidFill>
                  <a:srgbClr val="FFFF00"/>
                </a:solidFill>
              </a:rPr>
              <a:t>const</a:t>
            </a:r>
            <a:r>
              <a:rPr lang="ko-KR" altLang="en-US" sz="2000" b="1" dirty="0">
                <a:solidFill>
                  <a:srgbClr val="FFFF00"/>
                </a:solidFill>
              </a:rPr>
              <a:t>와 </a:t>
            </a:r>
            <a:r>
              <a:rPr lang="en-US" altLang="ko-KR" sz="2000" b="1" dirty="0">
                <a:solidFill>
                  <a:srgbClr val="FFFF00"/>
                </a:solidFill>
              </a:rPr>
              <a:t>&amp;</a:t>
            </a:r>
            <a:r>
              <a:rPr lang="ko-KR" altLang="en-US" sz="2000" b="1" dirty="0">
                <a:solidFill>
                  <a:srgbClr val="FFFF00"/>
                </a:solidFill>
              </a:rPr>
              <a:t>같이 사용</a:t>
            </a:r>
            <a:endParaRPr lang="en-US" altLang="ko-KR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CC66FF"/>
                </a:solidFill>
              </a:rPr>
              <a:t>	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CC66FF"/>
                </a:solidFill>
              </a:rPr>
              <a:t>arr</a:t>
            </a:r>
            <a:r>
              <a:rPr lang="en-US" altLang="ko-KR" sz="2000" b="1" dirty="0"/>
              <a:t> [5] = {1, 2, 3, 4, 5};	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CC66FF"/>
                </a:solidFill>
              </a:rPr>
              <a:t>for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FFFF00"/>
                </a:solidFill>
              </a:rPr>
              <a:t>const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>
                <a:solidFill>
                  <a:srgbClr val="FFFF00"/>
                </a:solidFill>
              </a:rPr>
              <a:t>&amp;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: </a:t>
            </a:r>
            <a:r>
              <a:rPr lang="en-US" altLang="ko-KR" sz="2000" b="1" dirty="0" err="1"/>
              <a:t>arr</a:t>
            </a:r>
            <a:r>
              <a:rPr lang="en-US" altLang="ko-KR" sz="2000" b="1" dirty="0"/>
              <a:t> ) {</a:t>
            </a:r>
          </a:p>
          <a:p>
            <a:pPr marL="0" indent="0">
              <a:buNone/>
            </a:pPr>
            <a:r>
              <a:rPr lang="en-US" altLang="ko-KR" sz="2000" b="1" dirty="0"/>
              <a:t>	   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= 10; </a:t>
            </a:r>
            <a:r>
              <a:rPr lang="en-US" altLang="ko-KR" sz="20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//</a:t>
            </a:r>
            <a:r>
              <a:rPr lang="ko-KR" altLang="en-US" sz="2000" b="1" dirty="0">
                <a:solidFill>
                  <a:schemeClr val="tx1">
                    <a:lumMod val="25000"/>
                    <a:lumOff val="75000"/>
                  </a:schemeClr>
                </a:solidFill>
              </a:rPr>
              <a:t>불가능</a:t>
            </a:r>
            <a:endParaRPr lang="en-US" altLang="ko-KR" sz="2000" b="1" dirty="0">
              <a:solidFill>
                <a:schemeClr val="tx1">
                  <a:lumMod val="25000"/>
                  <a:lumOff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	}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	for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FFFF00"/>
                </a:solidFill>
              </a:rPr>
              <a:t>const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>
                <a:solidFill>
                  <a:srgbClr val="FFFF00"/>
                </a:solidFill>
              </a:rPr>
              <a:t>&amp;</a:t>
            </a:r>
            <a:r>
              <a:rPr lang="en-US" altLang="ko-KR" sz="2000" b="1" dirty="0"/>
              <a:t> 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 : </a:t>
            </a:r>
            <a:r>
              <a:rPr lang="en-US" altLang="ko-KR" sz="2000" b="1" dirty="0" err="1"/>
              <a:t>arr</a:t>
            </a:r>
            <a:r>
              <a:rPr lang="en-US" altLang="ko-KR" sz="2000" b="1" dirty="0"/>
              <a:t>) {</a:t>
            </a:r>
          </a:p>
          <a:p>
            <a:pPr marL="0" indent="0">
              <a:buNone/>
            </a:pPr>
            <a:r>
              <a:rPr lang="en-US" altLang="ko-KR" sz="2000" b="1" dirty="0"/>
              <a:t>	    </a:t>
            </a:r>
            <a:r>
              <a:rPr lang="en-US" altLang="ko-KR" sz="2000" b="1" dirty="0" err="1">
                <a:solidFill>
                  <a:srgbClr val="CC66FF"/>
                </a:solidFill>
              </a:rPr>
              <a:t>cout</a:t>
            </a:r>
            <a:r>
              <a:rPr lang="en-US" altLang="ko-KR" sz="2000" b="1" dirty="0"/>
              <a:t> &lt;&lt;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&lt;&lt; </a:t>
            </a:r>
            <a:r>
              <a:rPr lang="en-US" altLang="ko-KR" sz="2000" b="1" dirty="0" err="1">
                <a:solidFill>
                  <a:srgbClr val="CC66FF"/>
                </a:solidFill>
              </a:rPr>
              <a:t>endl</a:t>
            </a:r>
            <a:r>
              <a:rPr lang="en-US" altLang="ko-KR" sz="2000" b="1" dirty="0"/>
              <a:t>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  <a:endParaRPr lang="en-US" altLang="ko-KR" sz="1800" b="1" dirty="0"/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99AD6FF-FF59-587D-FF5D-BE72E136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72" y="148993"/>
            <a:ext cx="65" cy="276999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8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소인수분해란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소인수분해 </a:t>
            </a:r>
            <a:r>
              <a:rPr lang="en-US" altLang="ko-KR" sz="2400" b="1" dirty="0"/>
              <a:t>: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r>
              <a:rPr lang="ko-KR" altLang="en-US" sz="2000" b="1" kern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어떤 정수를 소수인 인수들로 분해하는 것</a:t>
            </a:r>
            <a:endParaRPr lang="en-US" altLang="ko-KR" sz="2000" b="1" kern="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endParaRPr lang="en-US" altLang="ko-KR" sz="2000" b="1" kern="1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EX ) 25 &gt; 1 * 25 &gt; 1 * 5 * 5</a:t>
            </a:r>
          </a:p>
          <a:p>
            <a:pPr marL="457200" lvl="1" indent="0">
              <a:buNone/>
            </a:pPr>
            <a:endParaRPr lang="en-US" altLang="ko-KR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457200" lvl="1" indent="0">
              <a:buNone/>
            </a:pPr>
            <a:r>
              <a:rPr lang="en-US" altLang="ko-KR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70 &gt; 2 * 5 * 7</a:t>
            </a:r>
            <a:endParaRPr lang="ko-KR" altLang="en-US" sz="2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64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소인수분해란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b="1" dirty="0"/>
              <a:t>소수 </a:t>
            </a:r>
            <a:r>
              <a:rPr lang="en-US" altLang="ko-KR" sz="2400" b="1" dirty="0"/>
              <a:t>: </a:t>
            </a:r>
          </a:p>
          <a:p>
            <a:endParaRPr lang="en-US" altLang="ko-KR" sz="2400" b="1" dirty="0"/>
          </a:p>
          <a:p>
            <a:pPr lvl="1"/>
            <a:r>
              <a:rPr lang="en-US" altLang="ko-KR" sz="2000" b="1" dirty="0"/>
              <a:t>1</a:t>
            </a:r>
            <a:r>
              <a:rPr lang="ko-KR" altLang="en-US" sz="2000" b="1" dirty="0"/>
              <a:t>과 자기 자신만을 약수로 가지는 수</a:t>
            </a: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b="1" dirty="0"/>
              <a:t>EX ) 2, 3, 5, 7, 11, 13, 17, 19, 23, 29, 31………..</a:t>
            </a:r>
          </a:p>
        </p:txBody>
      </p:sp>
    </p:spTree>
    <p:extLst>
      <p:ext uri="{BB962C8B-B14F-4D97-AF65-F5344CB8AC3E}">
        <p14:creationId xmlns:p14="http://schemas.microsoft.com/office/powerpoint/2010/main" val="62165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소인수분해란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17"/>
            <a:ext cx="10515600" cy="5299869"/>
          </a:xfrm>
        </p:spPr>
        <p:txBody>
          <a:bodyPr/>
          <a:lstStyle/>
          <a:p>
            <a:r>
              <a:rPr lang="ko-KR" altLang="en-US" sz="2400" b="1" dirty="0"/>
              <a:t>소인수 분해 알고리즘 </a:t>
            </a:r>
            <a:r>
              <a:rPr lang="en-US" altLang="ko-KR" sz="2400" b="1" dirty="0"/>
              <a:t>: N</a:t>
            </a:r>
            <a:r>
              <a:rPr lang="ko-KR" altLang="en-US" sz="2400" b="1" dirty="0"/>
              <a:t>을 모든 숫자와 나누기</a:t>
            </a:r>
            <a:endParaRPr lang="en-US" altLang="ko-KR" sz="2400" b="1" dirty="0"/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00B0F0"/>
                </a:solidFill>
              </a:rPr>
              <a:t>k</a:t>
            </a:r>
            <a:r>
              <a:rPr lang="en-US" altLang="ko-KR" sz="2000" b="1" dirty="0"/>
              <a:t> = 2;</a:t>
            </a: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While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00B0F0"/>
                </a:solidFill>
              </a:rPr>
              <a:t>num</a:t>
            </a:r>
            <a:r>
              <a:rPr lang="en-US" altLang="ko-KR" sz="2000" b="1" dirty="0"/>
              <a:t> != 1) {</a:t>
            </a:r>
          </a:p>
          <a:p>
            <a:pPr marL="457200" lvl="1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CC66FF"/>
                </a:solidFill>
              </a:rPr>
              <a:t>if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00B0F0"/>
                </a:solidFill>
              </a:rPr>
              <a:t>num</a:t>
            </a:r>
            <a:r>
              <a:rPr lang="en-US" altLang="ko-KR" sz="2000" b="1" dirty="0"/>
              <a:t> &amp; </a:t>
            </a:r>
            <a:r>
              <a:rPr lang="en-US" altLang="ko-KR" sz="2000" b="1" dirty="0">
                <a:solidFill>
                  <a:srgbClr val="00B0F0"/>
                </a:solidFill>
              </a:rPr>
              <a:t>k</a:t>
            </a:r>
            <a:r>
              <a:rPr lang="en-US" altLang="ko-KR" sz="2000" b="1" dirty="0"/>
              <a:t> == 0 ) {</a:t>
            </a:r>
          </a:p>
          <a:p>
            <a:pPr marL="457200" lvl="1" indent="0">
              <a:buNone/>
            </a:pPr>
            <a:r>
              <a:rPr lang="en-US" altLang="ko-KR" sz="2000" b="1" dirty="0"/>
              <a:t>	      </a:t>
            </a:r>
            <a:r>
              <a:rPr lang="en-US" altLang="ko-KR" sz="2000" b="1" dirty="0" err="1">
                <a:solidFill>
                  <a:srgbClr val="CC66FF"/>
                </a:solidFill>
              </a:rPr>
              <a:t>System.out.println</a:t>
            </a:r>
            <a:r>
              <a:rPr lang="en-US" altLang="ko-KR" sz="2000" b="1" dirty="0"/>
              <a:t>( </a:t>
            </a:r>
            <a:r>
              <a:rPr lang="en-US" altLang="ko-KR" sz="2000" b="1" dirty="0">
                <a:solidFill>
                  <a:srgbClr val="00B0F0"/>
                </a:solidFill>
              </a:rPr>
              <a:t>k</a:t>
            </a:r>
            <a:r>
              <a:rPr lang="en-US" altLang="ko-KR" sz="2000" b="1" dirty="0"/>
              <a:t> + “ ”);</a:t>
            </a:r>
          </a:p>
          <a:p>
            <a:pPr marL="457200" lvl="1" indent="0">
              <a:buNone/>
            </a:pPr>
            <a:r>
              <a:rPr lang="en-US" altLang="ko-KR" sz="2000" b="1" dirty="0"/>
              <a:t>	      </a:t>
            </a:r>
            <a:r>
              <a:rPr lang="en-US" altLang="ko-KR" sz="2000" b="1" dirty="0">
                <a:solidFill>
                  <a:srgbClr val="00B0F0"/>
                </a:solidFill>
              </a:rPr>
              <a:t>num</a:t>
            </a:r>
            <a:r>
              <a:rPr lang="en-US" altLang="ko-KR" sz="2000" b="1" dirty="0"/>
              <a:t> /= </a:t>
            </a:r>
            <a:r>
              <a:rPr lang="en-US" altLang="ko-KR" sz="2000" b="1" dirty="0">
                <a:solidFill>
                  <a:srgbClr val="00B0F0"/>
                </a:solidFill>
              </a:rPr>
              <a:t>k</a:t>
            </a:r>
            <a:r>
              <a:rPr lang="en-US" altLang="ko-KR" sz="2000" b="1" dirty="0"/>
              <a:t>;</a:t>
            </a:r>
          </a:p>
          <a:p>
            <a:pPr marL="457200" lvl="1" indent="0">
              <a:buNone/>
            </a:pPr>
            <a:r>
              <a:rPr lang="en-US" altLang="ko-KR" sz="2000" b="1" dirty="0"/>
              <a:t>	} </a:t>
            </a:r>
            <a:r>
              <a:rPr lang="en-US" altLang="ko-KR" sz="2000" b="1" dirty="0">
                <a:solidFill>
                  <a:srgbClr val="CC66FF"/>
                </a:solidFill>
              </a:rPr>
              <a:t>else</a:t>
            </a:r>
            <a:r>
              <a:rPr lang="en-US" altLang="ko-KR" sz="2000" b="1" dirty="0"/>
              <a:t> {</a:t>
            </a:r>
          </a:p>
          <a:p>
            <a:pPr marL="457200" lvl="1" indent="0">
              <a:buNone/>
            </a:pPr>
            <a:r>
              <a:rPr lang="en-US" altLang="ko-KR" sz="2000" b="1" dirty="0"/>
              <a:t>	       </a:t>
            </a:r>
            <a:r>
              <a:rPr lang="en-US" altLang="ko-KR" sz="2000" b="1" dirty="0">
                <a:solidFill>
                  <a:srgbClr val="00B0F0"/>
                </a:solidFill>
              </a:rPr>
              <a:t>k</a:t>
            </a:r>
            <a:r>
              <a:rPr lang="en-US" altLang="ko-KR" sz="2000" b="1" dirty="0"/>
              <a:t>++;</a:t>
            </a:r>
          </a:p>
          <a:p>
            <a:pPr marL="457200" lvl="1" indent="0">
              <a:buNone/>
            </a:pPr>
            <a:r>
              <a:rPr lang="en-US" altLang="ko-KR" sz="2000" b="1" dirty="0"/>
              <a:t>	}</a:t>
            </a:r>
          </a:p>
          <a:p>
            <a:pPr marL="457200" lvl="1" indent="0">
              <a:buNone/>
            </a:pPr>
            <a:r>
              <a:rPr lang="en-US" altLang="ko-KR" sz="2000" b="1" dirty="0"/>
              <a:t>}</a:t>
            </a:r>
          </a:p>
          <a:p>
            <a:pPr lvl="1"/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209936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소인수분해란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74"/>
            <a:ext cx="10515600" cy="5865926"/>
          </a:xfrm>
        </p:spPr>
        <p:txBody>
          <a:bodyPr/>
          <a:lstStyle/>
          <a:p>
            <a:r>
              <a:rPr lang="ko-KR" altLang="en-US" sz="2400" b="1" dirty="0"/>
              <a:t>소인수 분해 알고리즘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제곱근을 이용</a:t>
            </a:r>
            <a:endParaRPr lang="en-US" altLang="ko-KR" sz="2400" b="1" dirty="0"/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00B0F0"/>
                </a:solidFill>
              </a:rPr>
              <a:t>k</a:t>
            </a:r>
            <a:r>
              <a:rPr lang="en-US" altLang="ko-KR" sz="2000" b="1" dirty="0"/>
              <a:t> = 2;</a:t>
            </a: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double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00B0F0"/>
                </a:solidFill>
              </a:rPr>
              <a:t>sqrtNum</a:t>
            </a:r>
            <a:r>
              <a:rPr lang="en-US" altLang="ko-KR" sz="2000" b="1" dirty="0"/>
              <a:t> = </a:t>
            </a:r>
            <a:r>
              <a:rPr lang="en-US" altLang="ko-KR" sz="2000" b="1" dirty="0" err="1">
                <a:solidFill>
                  <a:srgbClr val="CC66FF"/>
                </a:solidFill>
              </a:rPr>
              <a:t>Math.sqrt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solidFill>
                  <a:srgbClr val="00B0F0"/>
                </a:solidFill>
              </a:rPr>
              <a:t>num</a:t>
            </a:r>
            <a:r>
              <a:rPr lang="en-US" altLang="ko-KR" sz="2000" b="1" dirty="0"/>
              <a:t>);</a:t>
            </a:r>
          </a:p>
          <a:p>
            <a:pPr marL="457200" lvl="1" indent="0">
              <a:buNone/>
            </a:pPr>
            <a:r>
              <a:rPr lang="en-US" altLang="ko-KR" sz="2000" b="1" dirty="0"/>
              <a:t> </a:t>
            </a:r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While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00B0F0"/>
                </a:solidFill>
              </a:rPr>
              <a:t>k</a:t>
            </a:r>
            <a:r>
              <a:rPr lang="en-US" altLang="ko-KR" sz="2000" b="1" dirty="0"/>
              <a:t> &lt;= </a:t>
            </a:r>
            <a:r>
              <a:rPr lang="en-US" altLang="ko-KR" sz="2000" b="1" dirty="0" err="1">
                <a:solidFill>
                  <a:srgbClr val="00B0F0"/>
                </a:solidFill>
              </a:rPr>
              <a:t>sqrtNum</a:t>
            </a:r>
            <a:r>
              <a:rPr lang="en-US" altLang="ko-KR" sz="2000" b="1" dirty="0"/>
              <a:t> &amp;&amp; </a:t>
            </a:r>
            <a:r>
              <a:rPr lang="en-US" altLang="ko-KR" sz="2000" b="1" dirty="0">
                <a:solidFill>
                  <a:srgbClr val="00B0F0"/>
                </a:solidFill>
              </a:rPr>
              <a:t>num</a:t>
            </a:r>
            <a:r>
              <a:rPr lang="en-US" altLang="ko-KR" sz="2000" b="1" dirty="0"/>
              <a:t> != 1) {</a:t>
            </a:r>
          </a:p>
          <a:p>
            <a:pPr marL="457200" lvl="1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CC66FF"/>
                </a:solidFill>
              </a:rPr>
              <a:t>if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00B0F0"/>
                </a:solidFill>
              </a:rPr>
              <a:t>num2</a:t>
            </a:r>
            <a:r>
              <a:rPr lang="en-US" altLang="ko-KR" sz="2000" b="1" dirty="0"/>
              <a:t> % </a:t>
            </a:r>
            <a:r>
              <a:rPr lang="en-US" altLang="ko-KR" sz="2000" b="1" dirty="0">
                <a:solidFill>
                  <a:srgbClr val="00B0F0"/>
                </a:solidFill>
              </a:rPr>
              <a:t>k</a:t>
            </a:r>
            <a:r>
              <a:rPr lang="en-US" altLang="ko-KR" sz="2000" b="1" dirty="0"/>
              <a:t> == 0 ) {</a:t>
            </a:r>
          </a:p>
          <a:p>
            <a:pPr marL="457200" lvl="1" indent="0">
              <a:buNone/>
            </a:pPr>
            <a:r>
              <a:rPr lang="en-US" altLang="ko-KR" sz="2000" b="1" dirty="0"/>
              <a:t>	      </a:t>
            </a:r>
            <a:r>
              <a:rPr lang="en-US" altLang="ko-KR" sz="2000" b="1" dirty="0" err="1">
                <a:solidFill>
                  <a:srgbClr val="CC66FF"/>
                </a:solidFill>
              </a:rPr>
              <a:t>System.out.println</a:t>
            </a:r>
            <a:r>
              <a:rPr lang="en-US" altLang="ko-KR" sz="2000" b="1" dirty="0"/>
              <a:t>( </a:t>
            </a:r>
            <a:r>
              <a:rPr lang="en-US" altLang="ko-KR" sz="2000" b="1" dirty="0">
                <a:solidFill>
                  <a:srgbClr val="00B0F0"/>
                </a:solidFill>
              </a:rPr>
              <a:t>k</a:t>
            </a:r>
            <a:r>
              <a:rPr lang="en-US" altLang="ko-KR" sz="2000" b="1" dirty="0"/>
              <a:t> + “ ”);</a:t>
            </a:r>
          </a:p>
          <a:p>
            <a:pPr marL="457200" lvl="1" indent="0">
              <a:buNone/>
            </a:pPr>
            <a:r>
              <a:rPr lang="en-US" altLang="ko-KR" sz="2000" b="1" dirty="0"/>
              <a:t>	      </a:t>
            </a:r>
            <a:r>
              <a:rPr lang="en-US" altLang="ko-KR" sz="2000" b="1" dirty="0">
                <a:solidFill>
                  <a:srgbClr val="00B0F0"/>
                </a:solidFill>
              </a:rPr>
              <a:t>num2</a:t>
            </a:r>
            <a:r>
              <a:rPr lang="en-US" altLang="ko-KR" sz="2000" b="1" dirty="0"/>
              <a:t> /= </a:t>
            </a:r>
            <a:r>
              <a:rPr lang="en-US" altLang="ko-KR" sz="2000" b="1" dirty="0">
                <a:solidFill>
                  <a:srgbClr val="00B0F0"/>
                </a:solidFill>
              </a:rPr>
              <a:t>k</a:t>
            </a:r>
            <a:r>
              <a:rPr lang="en-US" altLang="ko-KR" sz="2000" b="1" dirty="0"/>
              <a:t>;</a:t>
            </a:r>
          </a:p>
          <a:p>
            <a:pPr marL="457200" lvl="1" indent="0">
              <a:buNone/>
            </a:pPr>
            <a:r>
              <a:rPr lang="en-US" altLang="ko-KR" sz="2000" b="1" dirty="0"/>
              <a:t>	} </a:t>
            </a:r>
            <a:r>
              <a:rPr lang="en-US" altLang="ko-KR" sz="2000" b="1" dirty="0">
                <a:solidFill>
                  <a:srgbClr val="CC66FF"/>
                </a:solidFill>
              </a:rPr>
              <a:t>else</a:t>
            </a:r>
            <a:r>
              <a:rPr lang="en-US" altLang="ko-KR" sz="2000" b="1" dirty="0"/>
              <a:t> {</a:t>
            </a:r>
          </a:p>
          <a:p>
            <a:pPr marL="457200" lvl="1" indent="0">
              <a:buNone/>
            </a:pPr>
            <a:r>
              <a:rPr lang="en-US" altLang="ko-KR" sz="2000" b="1" dirty="0"/>
              <a:t>	       </a:t>
            </a:r>
            <a:r>
              <a:rPr lang="en-US" altLang="ko-KR" sz="2000" b="1" dirty="0">
                <a:solidFill>
                  <a:srgbClr val="00B0F0"/>
                </a:solidFill>
              </a:rPr>
              <a:t>k</a:t>
            </a:r>
            <a:r>
              <a:rPr lang="en-US" altLang="ko-KR" sz="2000" b="1" dirty="0"/>
              <a:t>++;</a:t>
            </a:r>
          </a:p>
          <a:p>
            <a:pPr marL="457200" lvl="1" indent="0">
              <a:buNone/>
            </a:pPr>
            <a:r>
              <a:rPr lang="en-US" altLang="ko-KR" sz="2000" b="1" dirty="0"/>
              <a:t>	}</a:t>
            </a:r>
          </a:p>
          <a:p>
            <a:pPr marL="457200" lvl="1" indent="0">
              <a:buNone/>
            </a:pPr>
            <a:r>
              <a:rPr lang="en-US" altLang="ko-KR" sz="2000" b="1" dirty="0"/>
              <a:t>}</a:t>
            </a: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if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00B0F0"/>
                </a:solidFill>
              </a:rPr>
              <a:t>num2</a:t>
            </a:r>
            <a:r>
              <a:rPr lang="en-US" altLang="ko-KR" sz="2000" b="1" dirty="0"/>
              <a:t> &gt; 1 ) {</a:t>
            </a:r>
          </a:p>
          <a:p>
            <a:pPr marL="457200" lvl="1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 err="1">
                <a:solidFill>
                  <a:srgbClr val="CC66FF"/>
                </a:solidFill>
              </a:rPr>
              <a:t>System.out.print</a:t>
            </a:r>
            <a:r>
              <a:rPr lang="en-US" altLang="ko-KR" sz="2000" b="1" dirty="0"/>
              <a:t>( k + “ ” );</a:t>
            </a:r>
          </a:p>
          <a:p>
            <a:pPr marL="457200" lvl="1" indent="0">
              <a:buNone/>
            </a:pPr>
            <a:r>
              <a:rPr lang="en-US" altLang="ko-KR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67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DA4A3-326A-211B-3EDC-623412DF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312" y="2322912"/>
            <a:ext cx="5835940" cy="4232453"/>
          </a:xfrm>
        </p:spPr>
        <p:txBody>
          <a:bodyPr/>
          <a:lstStyle/>
          <a:p>
            <a:r>
              <a:rPr lang="ko-KR" altLang="en-US" sz="19900" dirty="0"/>
              <a:t>끝</a:t>
            </a:r>
            <a:r>
              <a:rPr lang="en-US" altLang="ko-KR" sz="19900" dirty="0"/>
              <a:t>!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169063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1118421"/>
            <a:ext cx="10515600" cy="5604669"/>
          </a:xfrm>
        </p:spPr>
        <p:txBody>
          <a:bodyPr/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: </a:t>
            </a:r>
            <a:r>
              <a:rPr lang="ko-KR" altLang="en-US" sz="2400" b="1" dirty="0" err="1"/>
              <a:t>반복문</a:t>
            </a:r>
            <a:endParaRPr lang="en-US" altLang="ko-KR" sz="2400" b="1" dirty="0"/>
          </a:p>
          <a:p>
            <a:pPr lvl="1"/>
            <a:endParaRPr lang="en-US" altLang="ko-KR" sz="2000" b="1" dirty="0"/>
          </a:p>
          <a:p>
            <a:pPr lvl="1"/>
            <a:r>
              <a:rPr lang="en-US" altLang="ko-KR" sz="2000" b="1" dirty="0"/>
              <a:t>While </a:t>
            </a:r>
            <a:r>
              <a:rPr lang="ko-KR" altLang="en-US" sz="2000" b="1" dirty="0"/>
              <a:t>문과는 달리 </a:t>
            </a:r>
            <a:r>
              <a:rPr lang="ko-KR" altLang="en-US" sz="2000" b="1" dirty="0" err="1"/>
              <a:t>초기식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조건식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증감식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모두 포함하고 있는 </a:t>
            </a:r>
            <a:r>
              <a:rPr lang="ko-KR" altLang="en-US" sz="2000" b="1" dirty="0" err="1"/>
              <a:t>반복문</a:t>
            </a: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457200" lvl="1" indent="0">
              <a:buNone/>
            </a:pPr>
            <a:r>
              <a:rPr lang="ko-KR" altLang="en-US" sz="2000" b="1" dirty="0"/>
              <a:t>그래서 </a:t>
            </a:r>
            <a:r>
              <a:rPr lang="en-US" altLang="ko-KR" sz="2000" b="1" dirty="0"/>
              <a:t>while </a:t>
            </a:r>
            <a:r>
              <a:rPr lang="ko-KR" altLang="en-US" sz="2000" b="1" dirty="0"/>
              <a:t>문보다는 좀 더 간결하게 표현 할 수 있다</a:t>
            </a:r>
            <a:r>
              <a:rPr lang="en-US" altLang="ko-KR" sz="2000" b="1" dirty="0"/>
              <a:t>.</a:t>
            </a:r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b="1" dirty="0"/>
              <a:t>For ( </a:t>
            </a:r>
            <a:r>
              <a:rPr lang="ko-KR" altLang="en-US" sz="2000" b="1" dirty="0" err="1"/>
              <a:t>초기식</a:t>
            </a:r>
            <a:r>
              <a:rPr lang="en-US" altLang="ko-KR" sz="2000" b="1" dirty="0"/>
              <a:t>; </a:t>
            </a:r>
            <a:r>
              <a:rPr lang="ko-KR" altLang="en-US" sz="2000" b="1" dirty="0"/>
              <a:t>조건식</a:t>
            </a:r>
            <a:r>
              <a:rPr lang="en-US" altLang="ko-KR" sz="2000" b="1" dirty="0"/>
              <a:t>; </a:t>
            </a:r>
            <a:r>
              <a:rPr lang="ko-KR" altLang="en-US" sz="2000" b="1" dirty="0" err="1"/>
              <a:t>증감식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 {</a:t>
            </a:r>
          </a:p>
          <a:p>
            <a:pPr marL="457200" lvl="1" indent="0">
              <a:buNone/>
            </a:pPr>
            <a:r>
              <a:rPr lang="en-US" altLang="ko-KR" sz="2000" b="1" dirty="0"/>
              <a:t>	</a:t>
            </a:r>
            <a:r>
              <a:rPr lang="ko-KR" altLang="en-US" sz="2000" b="1" dirty="0"/>
              <a:t>조건식의 결과가 참인 동안 반복적으로 실행하고자 하는 명령문</a:t>
            </a:r>
            <a:r>
              <a:rPr lang="en-US" altLang="ko-KR" sz="2000" b="1" dirty="0"/>
              <a:t>;</a:t>
            </a:r>
          </a:p>
          <a:p>
            <a:pPr marL="457200" lvl="1" indent="0">
              <a:buNone/>
            </a:pPr>
            <a:r>
              <a:rPr lang="en-US" altLang="ko-KR" sz="2000" b="1" dirty="0"/>
              <a:t>}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105DDEF-CDCB-B79A-BBB8-46BEAEA70F89}"/>
              </a:ext>
            </a:extLst>
          </p:cNvPr>
          <p:cNvGrpSpPr/>
          <p:nvPr/>
        </p:nvGrpSpPr>
        <p:grpSpPr>
          <a:xfrm>
            <a:off x="1495699" y="3524406"/>
            <a:ext cx="2454677" cy="1086304"/>
            <a:chOff x="1495699" y="3524406"/>
            <a:chExt cx="2454677" cy="10863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8577FA-B4F5-4336-6823-A3DC03ECC9FD}"/>
                </a:ext>
              </a:extLst>
            </p:cNvPr>
            <p:cNvSpPr txBox="1"/>
            <p:nvPr/>
          </p:nvSpPr>
          <p:spPr>
            <a:xfrm>
              <a:off x="1799149" y="3535292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1</a:t>
              </a:r>
              <a:endParaRPr lang="ko-KR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76C918-FA66-B71E-87B2-6772FDCD4511}"/>
                </a:ext>
              </a:extLst>
            </p:cNvPr>
            <p:cNvSpPr txBox="1"/>
            <p:nvPr/>
          </p:nvSpPr>
          <p:spPr>
            <a:xfrm>
              <a:off x="2701632" y="3524406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2</a:t>
              </a:r>
              <a:endParaRPr lang="ko-KR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EA60AE-ED4C-68A8-4344-6587C2FC6776}"/>
                </a:ext>
              </a:extLst>
            </p:cNvPr>
            <p:cNvSpPr txBox="1"/>
            <p:nvPr/>
          </p:nvSpPr>
          <p:spPr>
            <a:xfrm>
              <a:off x="3582968" y="3524406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4</a:t>
              </a:r>
              <a:endParaRPr lang="ko-KR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9FA3F4-185A-0277-3AF9-22B02B4CBF86}"/>
                </a:ext>
              </a:extLst>
            </p:cNvPr>
            <p:cNvSpPr txBox="1"/>
            <p:nvPr/>
          </p:nvSpPr>
          <p:spPr>
            <a:xfrm>
              <a:off x="1495699" y="4149045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3</a:t>
              </a:r>
              <a:endParaRPr lang="ko-KR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E39F564-D37E-27A5-39B4-991DC30DB16C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2166557" y="3755238"/>
              <a:ext cx="535075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F1E5A8B-C431-CCBB-BB00-EE5430F2E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9149" y="3844711"/>
              <a:ext cx="965170" cy="4240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7D72CBB-CFEB-F983-870D-78395393D726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1863107" y="3755239"/>
              <a:ext cx="1719861" cy="6246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AADEEBC-9A56-2CC1-72F1-5084A9566A3C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3069040" y="3755239"/>
              <a:ext cx="51392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71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1118421"/>
            <a:ext cx="10515600" cy="5604669"/>
          </a:xfrm>
        </p:spPr>
        <p:txBody>
          <a:bodyPr/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예제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r>
              <a:rPr lang="en-US" altLang="ko-KR" sz="1800" b="1" dirty="0"/>
              <a:t>	</a:t>
            </a:r>
            <a:r>
              <a:rPr lang="ko-KR" altLang="ko-KR" sz="2000" b="1" dirty="0" err="1">
                <a:solidFill>
                  <a:srgbClr val="CC66FF"/>
                </a:solidFill>
              </a:rPr>
              <a:t>int</a:t>
            </a:r>
            <a:r>
              <a:rPr lang="ko-KR" altLang="ko-KR" sz="2000" b="1" dirty="0"/>
              <a:t> </a:t>
            </a:r>
            <a:r>
              <a:rPr lang="ko-KR" altLang="ko-KR" sz="2000" b="1" dirty="0" err="1">
                <a:solidFill>
                  <a:srgbClr val="00B0F0"/>
                </a:solidFill>
              </a:rPr>
              <a:t>num</a:t>
            </a:r>
            <a:r>
              <a:rPr lang="ko-KR" altLang="ko-KR" sz="2000" b="1" dirty="0"/>
              <a:t> = 0;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CC66FF"/>
                </a:solidFill>
              </a:rPr>
              <a:t>f</a:t>
            </a:r>
            <a:r>
              <a:rPr lang="ko-KR" altLang="ko-KR" sz="2000" b="1" dirty="0" err="1">
                <a:solidFill>
                  <a:srgbClr val="CC66FF"/>
                </a:solidFill>
              </a:rPr>
              <a:t>or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(</a:t>
            </a:r>
            <a:r>
              <a:rPr lang="en-US" altLang="ko-KR" sz="2000" b="1" dirty="0"/>
              <a:t> </a:t>
            </a:r>
            <a:r>
              <a:rPr lang="ko-KR" altLang="ko-KR" sz="2000" b="1" dirty="0" err="1">
                <a:solidFill>
                  <a:srgbClr val="CC66FF"/>
                </a:solidFill>
              </a:rPr>
              <a:t>int</a:t>
            </a:r>
            <a:r>
              <a:rPr lang="ko-KR" altLang="ko-KR" sz="2000" b="1" dirty="0"/>
              <a:t> </a:t>
            </a:r>
            <a:r>
              <a:rPr lang="ko-KR" altLang="ko-KR" sz="2000" b="1" dirty="0" err="1">
                <a:solidFill>
                  <a:srgbClr val="00B0F0"/>
                </a:solidFill>
              </a:rPr>
              <a:t>i</a:t>
            </a:r>
            <a:r>
              <a:rPr lang="ko-KR" altLang="ko-KR" sz="2000" b="1" dirty="0"/>
              <a:t> = 0; </a:t>
            </a:r>
            <a:r>
              <a:rPr lang="ko-KR" altLang="ko-KR" sz="2000" b="1" dirty="0" err="1">
                <a:solidFill>
                  <a:srgbClr val="00B0F0"/>
                </a:solidFill>
              </a:rPr>
              <a:t>i</a:t>
            </a:r>
            <a:r>
              <a:rPr lang="ko-KR" altLang="ko-KR" sz="2000" b="1" dirty="0"/>
              <a:t> &lt; 5; </a:t>
            </a:r>
            <a:r>
              <a:rPr lang="en-US" altLang="ko-KR" sz="2000" b="1" dirty="0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++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) {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	       </a:t>
            </a:r>
            <a:r>
              <a:rPr lang="ko-KR" altLang="ko-KR" sz="2000" b="1" dirty="0" err="1">
                <a:solidFill>
                  <a:srgbClr val="00B0F0"/>
                </a:solidFill>
              </a:rPr>
              <a:t>num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++;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	       </a:t>
            </a:r>
            <a:r>
              <a:rPr lang="ko-KR" altLang="ko-KR" sz="2000" b="1" dirty="0" err="1">
                <a:solidFill>
                  <a:srgbClr val="CC66FF"/>
                </a:solidFill>
              </a:rPr>
              <a:t>System.out.println</a:t>
            </a:r>
            <a:r>
              <a:rPr lang="en-US" altLang="ko-KR" sz="2000" b="1" dirty="0">
                <a:solidFill>
                  <a:srgbClr val="CC66FF"/>
                </a:solidFill>
              </a:rPr>
              <a:t> </a:t>
            </a:r>
            <a:r>
              <a:rPr lang="ko-KR" altLang="ko-KR" sz="2000" b="1" dirty="0"/>
              <a:t>(</a:t>
            </a:r>
            <a:r>
              <a:rPr lang="en-US" altLang="ko-KR" sz="2000" b="1" dirty="0"/>
              <a:t> </a:t>
            </a:r>
            <a:r>
              <a:rPr lang="ko-KR" altLang="ko-KR" sz="2000" b="1" dirty="0" err="1">
                <a:solidFill>
                  <a:srgbClr val="00B0F0"/>
                </a:solidFill>
              </a:rPr>
              <a:t>num</a:t>
            </a:r>
            <a:r>
              <a:rPr lang="en-US" altLang="ko-KR" sz="2000" b="1" dirty="0">
                <a:solidFill>
                  <a:srgbClr val="00B0F0"/>
                </a:solidFill>
              </a:rPr>
              <a:t> </a:t>
            </a:r>
            <a:r>
              <a:rPr lang="ko-KR" altLang="ko-KR" sz="2000" b="1" dirty="0"/>
              <a:t>);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ko-KR" altLang="ko-KR" sz="2000" b="1" dirty="0"/>
              <a:t>} </a:t>
            </a:r>
          </a:p>
          <a:p>
            <a:endParaRPr lang="en-US" altLang="ko-KR" sz="1800" b="1" dirty="0"/>
          </a:p>
          <a:p>
            <a:pPr marL="0" indent="0">
              <a:buNone/>
            </a:pPr>
            <a:r>
              <a:rPr lang="ko-KR" altLang="en-US" sz="2000" b="1" dirty="0"/>
              <a:t>출력 </a:t>
            </a:r>
            <a:r>
              <a:rPr lang="en-US" altLang="ko-KR" sz="2000" b="1" dirty="0"/>
              <a:t>) 1</a:t>
            </a:r>
          </a:p>
          <a:p>
            <a:pPr marL="0" indent="0">
              <a:buNone/>
            </a:pPr>
            <a:r>
              <a:rPr lang="en-US" altLang="ko-KR" sz="2000" b="1" dirty="0"/>
              <a:t>2</a:t>
            </a:r>
          </a:p>
          <a:p>
            <a:pPr marL="0" indent="0">
              <a:buNone/>
            </a:pPr>
            <a:r>
              <a:rPr lang="en-US" altLang="ko-KR" sz="2000" b="1" dirty="0"/>
              <a:t>3</a:t>
            </a:r>
          </a:p>
          <a:p>
            <a:pPr marL="0" indent="0">
              <a:buNone/>
            </a:pPr>
            <a:r>
              <a:rPr lang="en-US" altLang="ko-KR" sz="2000" b="1" dirty="0"/>
              <a:t>4</a:t>
            </a:r>
          </a:p>
          <a:p>
            <a:pPr marL="0" indent="0">
              <a:buNone/>
            </a:pPr>
            <a:r>
              <a:rPr lang="en-US" altLang="ko-KR" sz="2000" b="1" dirty="0"/>
              <a:t>5</a:t>
            </a:r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99AD6FF-FF59-587D-FF5D-BE72E136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72" y="148993"/>
            <a:ext cx="65" cy="276999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7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1118421"/>
            <a:ext cx="10515600" cy="5604669"/>
          </a:xfrm>
        </p:spPr>
        <p:txBody>
          <a:bodyPr/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:</a:t>
            </a:r>
          </a:p>
          <a:p>
            <a:endParaRPr lang="en-US" altLang="ko-KR" sz="2400" b="1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ko-KR" altLang="en-US" sz="2000" b="1" dirty="0">
                <a:solidFill>
                  <a:schemeClr val="bg2">
                    <a:lumMod val="75000"/>
                  </a:schemeClr>
                </a:solidFill>
              </a:rPr>
              <a:t>초기화식 생략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= 0;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for</a:t>
            </a:r>
            <a:r>
              <a:rPr lang="en-US" altLang="ko-KR" sz="2000" b="1" dirty="0"/>
              <a:t> ( ;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&lt; 10;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++) {</a:t>
            </a:r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en-US" altLang="ko-KR" sz="2000" b="1" dirty="0" err="1">
                <a:solidFill>
                  <a:srgbClr val="CC66FF"/>
                </a:solidFill>
              </a:rPr>
              <a:t>printf</a:t>
            </a:r>
            <a:r>
              <a:rPr lang="en-US" altLang="ko-KR" sz="2000" b="1" dirty="0"/>
              <a:t>( "%d\n",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>
                <a:solidFill>
                  <a:srgbClr val="00B0F0"/>
                </a:solidFill>
              </a:rPr>
              <a:t> </a:t>
            </a:r>
            <a:r>
              <a:rPr lang="en-US" altLang="ko-KR" sz="2000" b="1" dirty="0"/>
              <a:t>);</a:t>
            </a:r>
          </a:p>
          <a:p>
            <a:pPr marL="0" indent="0">
              <a:buNone/>
            </a:pPr>
            <a:r>
              <a:rPr lang="en-US" altLang="ko-KR" sz="2000" b="1" dirty="0"/>
              <a:t>}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ko-KR" altLang="en-US" sz="2000" b="1" dirty="0">
                <a:solidFill>
                  <a:schemeClr val="bg2">
                    <a:lumMod val="75000"/>
                  </a:schemeClr>
                </a:solidFill>
              </a:rPr>
              <a:t>조건식 생략</a:t>
            </a: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bg2">
                    <a:lumMod val="75000"/>
                  </a:schemeClr>
                </a:solidFill>
              </a:rPr>
              <a:t>무한루프</a:t>
            </a: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for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= 0; ;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>
                <a:solidFill>
                  <a:srgbClr val="00B0F0"/>
                </a:solidFill>
              </a:rPr>
              <a:t> </a:t>
            </a:r>
            <a:r>
              <a:rPr lang="en-US" altLang="ko-KR" sz="2000" b="1" dirty="0"/>
              <a:t>++) {</a:t>
            </a:r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en-US" altLang="ko-KR" sz="2000" b="1" dirty="0" err="1">
                <a:solidFill>
                  <a:srgbClr val="CC66FF"/>
                </a:solidFill>
              </a:rPr>
              <a:t>printf</a:t>
            </a:r>
            <a:r>
              <a:rPr lang="en-US" altLang="ko-KR" sz="2000" b="1" dirty="0"/>
              <a:t>( "%d\n",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);</a:t>
            </a:r>
          </a:p>
          <a:p>
            <a:pPr marL="0" indent="0">
              <a:buNone/>
            </a:pPr>
            <a:r>
              <a:rPr lang="en-US" altLang="ko-KR" sz="2000" b="1" dirty="0"/>
              <a:t>}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CC66F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99AD6FF-FF59-587D-FF5D-BE72E136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72" y="148993"/>
            <a:ext cx="65" cy="276999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6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1118421"/>
            <a:ext cx="10515600" cy="5604669"/>
          </a:xfrm>
        </p:spPr>
        <p:txBody>
          <a:bodyPr/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:</a:t>
            </a:r>
          </a:p>
          <a:p>
            <a:endParaRPr lang="en-US" altLang="ko-KR" sz="2400" b="1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ko-KR" altLang="en-US" sz="2000" b="1" dirty="0" err="1">
                <a:solidFill>
                  <a:schemeClr val="bg2">
                    <a:lumMod val="75000"/>
                  </a:schemeClr>
                </a:solidFill>
              </a:rPr>
              <a:t>증감식</a:t>
            </a:r>
            <a:r>
              <a:rPr lang="ko-KR" altLang="en-US" sz="2000" b="1" dirty="0">
                <a:solidFill>
                  <a:schemeClr val="bg2">
                    <a:lumMod val="75000"/>
                  </a:schemeClr>
                </a:solidFill>
              </a:rPr>
              <a:t> 생략</a:t>
            </a: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bg2">
                    <a:lumMod val="75000"/>
                  </a:schemeClr>
                </a:solidFill>
              </a:rPr>
              <a:t>무한루프</a:t>
            </a: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for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= 0 ;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&lt; 10 ; ) {</a:t>
            </a:r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en-US" altLang="ko-KR" sz="2000" b="1" dirty="0" err="1">
                <a:solidFill>
                  <a:srgbClr val="CC66FF"/>
                </a:solidFill>
              </a:rPr>
              <a:t>printf</a:t>
            </a:r>
            <a:r>
              <a:rPr lang="en-US" altLang="ko-KR" sz="2000" b="1" dirty="0"/>
              <a:t> ( "%d\n",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);</a:t>
            </a:r>
          </a:p>
          <a:p>
            <a:pPr marL="0" indent="0">
              <a:buNone/>
            </a:pPr>
            <a:r>
              <a:rPr lang="en-US" altLang="ko-KR" sz="2000" b="1" dirty="0"/>
              <a:t>}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//</a:t>
            </a:r>
            <a:r>
              <a:rPr lang="ko-KR" altLang="en-US" sz="2000" b="1" dirty="0">
                <a:solidFill>
                  <a:schemeClr val="bg2">
                    <a:lumMod val="75000"/>
                  </a:schemeClr>
                </a:solidFill>
              </a:rPr>
              <a:t>실행문이 한라인일 경우 </a:t>
            </a:r>
            <a:r>
              <a:rPr lang="en-US" altLang="ko-KR" sz="2000" b="1" dirty="0">
                <a:solidFill>
                  <a:schemeClr val="bg2">
                    <a:lumMod val="75000"/>
                  </a:schemeClr>
                </a:solidFill>
              </a:rPr>
              <a:t>{ } </a:t>
            </a:r>
            <a:r>
              <a:rPr lang="ko-KR" altLang="en-US" sz="2000" b="1" dirty="0">
                <a:solidFill>
                  <a:schemeClr val="bg2">
                    <a:lumMod val="75000"/>
                  </a:schemeClr>
                </a:solidFill>
              </a:rPr>
              <a:t>대괄호 생략 가능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for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= 0 ;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&lt; 10 ;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++ )</a:t>
            </a:r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en-US" altLang="ko-KR" sz="2000" b="1" dirty="0" err="1">
                <a:solidFill>
                  <a:srgbClr val="CC66FF"/>
                </a:solidFill>
              </a:rPr>
              <a:t>printf</a:t>
            </a:r>
            <a:r>
              <a:rPr lang="en-US" altLang="ko-KR" sz="2000" b="1" dirty="0"/>
              <a:t> ( "%d\n",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);</a:t>
            </a:r>
          </a:p>
          <a:p>
            <a:pPr marL="0" indent="0">
              <a:buNone/>
            </a:pPr>
            <a:endParaRPr lang="en-US" altLang="ko-KR" sz="2000" b="1" dirty="0">
              <a:solidFill>
                <a:srgbClr val="CC66F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99AD6FF-FF59-587D-FF5D-BE72E136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72" y="148993"/>
            <a:ext cx="65" cy="276999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9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1118421"/>
            <a:ext cx="10515600" cy="5604669"/>
          </a:xfrm>
        </p:spPr>
        <p:txBody>
          <a:bodyPr/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범위 기반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>
              <a:solidFill>
                <a:srgbClr val="CC66FF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ko-KR" altLang="en-US" sz="2000" b="1" dirty="0"/>
              <a:t>기본 문법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	for ( </a:t>
            </a:r>
            <a:r>
              <a:rPr lang="ko-KR" altLang="en-US" sz="2000" b="1" dirty="0"/>
              <a:t>데이터 타입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elem</a:t>
            </a:r>
            <a:r>
              <a:rPr lang="en-US" altLang="ko-KR" sz="2000" b="1" dirty="0"/>
              <a:t> : </a:t>
            </a:r>
            <a:r>
              <a:rPr lang="ko-KR" altLang="en-US" sz="2000" b="1" dirty="0"/>
              <a:t>데이터 리스트 </a:t>
            </a:r>
            <a:r>
              <a:rPr lang="en-US" altLang="ko-KR" sz="2000" b="1" dirty="0"/>
              <a:t>) {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	C++ 11</a:t>
            </a:r>
            <a:r>
              <a:rPr lang="ko-KR" altLang="en-US" sz="2000" b="1" dirty="0"/>
              <a:t>에서 도입됨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99AD6FF-FF59-587D-FF5D-BE72E136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72" y="148993"/>
            <a:ext cx="65" cy="276999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9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1118421"/>
            <a:ext cx="10515600" cy="5604669"/>
          </a:xfrm>
        </p:spPr>
        <p:txBody>
          <a:bodyPr/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범위 기반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 예제</a:t>
            </a:r>
            <a:endParaRPr lang="en-US" altLang="ko-KR" sz="2400" b="1" dirty="0"/>
          </a:p>
          <a:p>
            <a:r>
              <a:rPr lang="ko-KR" altLang="en-US" sz="2000" b="1" dirty="0">
                <a:solidFill>
                  <a:srgbClr val="FFFF00"/>
                </a:solidFill>
              </a:rPr>
              <a:t>기본 </a:t>
            </a:r>
            <a:r>
              <a:rPr lang="en-US" altLang="ko-KR" sz="2000" b="1" dirty="0">
                <a:solidFill>
                  <a:srgbClr val="FFFF00"/>
                </a:solidFill>
              </a:rPr>
              <a:t>for</a:t>
            </a:r>
            <a:r>
              <a:rPr lang="ko-KR" altLang="en-US" sz="2000" b="1" dirty="0">
                <a:solidFill>
                  <a:srgbClr val="FFFF00"/>
                </a:solidFill>
              </a:rPr>
              <a:t>문으로 작성</a:t>
            </a:r>
            <a:endParaRPr lang="en-US" altLang="ko-KR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800" b="1" dirty="0"/>
              <a:t>	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CC66FF"/>
                </a:solidFill>
              </a:rPr>
              <a:t>arr</a:t>
            </a:r>
            <a:r>
              <a:rPr lang="en-US" altLang="ko-KR" sz="2000" b="1" dirty="0"/>
              <a:t> [5] = {1, 2, 3, 4, 5};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CC66FF"/>
                </a:solidFill>
              </a:rPr>
              <a:t>for </a:t>
            </a:r>
            <a:r>
              <a:rPr lang="en-US" altLang="ko-KR" sz="2000" b="1" dirty="0"/>
              <a:t>( int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= 0 ;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&lt; 5 ;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++ ) {    </a:t>
            </a:r>
          </a:p>
          <a:p>
            <a:pPr marL="0" indent="0">
              <a:buNone/>
            </a:pPr>
            <a:r>
              <a:rPr lang="en-US" altLang="ko-KR" sz="2000" b="1" dirty="0"/>
              <a:t>	     </a:t>
            </a:r>
            <a:r>
              <a:rPr lang="en-US" altLang="ko-KR" sz="2000" b="1" dirty="0" err="1">
                <a:solidFill>
                  <a:srgbClr val="CC66FF"/>
                </a:solidFill>
              </a:rPr>
              <a:t>cout</a:t>
            </a:r>
            <a:r>
              <a:rPr lang="en-US" altLang="ko-KR" sz="2000" b="1" dirty="0"/>
              <a:t> &lt;&lt; </a:t>
            </a:r>
            <a:r>
              <a:rPr lang="en-US" altLang="ko-KR" sz="2000" b="1" dirty="0" err="1">
                <a:solidFill>
                  <a:srgbClr val="CC66FF"/>
                </a:solidFill>
              </a:rPr>
              <a:t>arr</a:t>
            </a:r>
            <a:r>
              <a:rPr lang="en-US" altLang="ko-KR" sz="2000" b="1" dirty="0"/>
              <a:t>[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] &lt;&lt; </a:t>
            </a:r>
            <a:r>
              <a:rPr lang="en-US" altLang="ko-KR" sz="2000" b="1" dirty="0" err="1">
                <a:solidFill>
                  <a:srgbClr val="CC66FF"/>
                </a:solidFill>
              </a:rPr>
              <a:t>endl</a:t>
            </a:r>
            <a:r>
              <a:rPr lang="en-US" altLang="ko-KR" sz="2000" b="1" dirty="0"/>
              <a:t>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</a:p>
          <a:p>
            <a:endParaRPr lang="en-US" altLang="ko-KR" sz="1800" b="1" dirty="0"/>
          </a:p>
          <a:p>
            <a:pPr marL="0" indent="0">
              <a:buNone/>
            </a:pPr>
            <a:r>
              <a:rPr lang="ko-KR" altLang="en-US" sz="2000" b="1" dirty="0"/>
              <a:t>출력 </a:t>
            </a:r>
            <a:r>
              <a:rPr lang="en-US" altLang="ko-KR" sz="2000" b="1" dirty="0"/>
              <a:t>) 1</a:t>
            </a:r>
          </a:p>
          <a:p>
            <a:pPr marL="0" indent="0">
              <a:buNone/>
            </a:pPr>
            <a:r>
              <a:rPr lang="en-US" altLang="ko-KR" sz="2000" b="1" dirty="0"/>
              <a:t>2</a:t>
            </a:r>
          </a:p>
          <a:p>
            <a:pPr marL="0" indent="0">
              <a:buNone/>
            </a:pPr>
            <a:r>
              <a:rPr lang="en-US" altLang="ko-KR" sz="2000" b="1" dirty="0"/>
              <a:t>3</a:t>
            </a:r>
          </a:p>
          <a:p>
            <a:pPr marL="0" indent="0">
              <a:buNone/>
            </a:pPr>
            <a:r>
              <a:rPr lang="en-US" altLang="ko-KR" sz="2000" b="1" dirty="0"/>
              <a:t>4</a:t>
            </a:r>
          </a:p>
          <a:p>
            <a:pPr marL="0" indent="0">
              <a:buNone/>
            </a:pPr>
            <a:r>
              <a:rPr lang="en-US" altLang="ko-KR" sz="2000" b="1" dirty="0"/>
              <a:t>5</a:t>
            </a:r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99AD6FF-FF59-587D-FF5D-BE72E136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72" y="148993"/>
            <a:ext cx="65" cy="276999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6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1118421"/>
            <a:ext cx="10515600" cy="5604669"/>
          </a:xfrm>
        </p:spPr>
        <p:txBody>
          <a:bodyPr/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범위 기반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 예제</a:t>
            </a:r>
            <a:endParaRPr lang="en-US" altLang="ko-KR" sz="2400" b="1" dirty="0"/>
          </a:p>
          <a:p>
            <a:r>
              <a:rPr lang="ko-KR" altLang="en-US" sz="2000" b="1" dirty="0">
                <a:solidFill>
                  <a:srgbClr val="FFFF00"/>
                </a:solidFill>
              </a:rPr>
              <a:t>범위 기반 </a:t>
            </a:r>
            <a:r>
              <a:rPr lang="en-US" altLang="ko-KR" sz="2000" b="1" dirty="0">
                <a:solidFill>
                  <a:srgbClr val="FFFF00"/>
                </a:solidFill>
              </a:rPr>
              <a:t>for</a:t>
            </a:r>
            <a:r>
              <a:rPr lang="ko-KR" altLang="en-US" sz="2000" b="1" dirty="0">
                <a:solidFill>
                  <a:srgbClr val="FFFF00"/>
                </a:solidFill>
              </a:rPr>
              <a:t>문 사용시</a:t>
            </a:r>
            <a:endParaRPr lang="en-US" altLang="ko-KR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CC66FF"/>
                </a:solidFill>
              </a:rPr>
              <a:t>	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 </a:t>
            </a:r>
            <a:r>
              <a:rPr lang="en-US" altLang="ko-KR" sz="2000" b="1" dirty="0" err="1">
                <a:solidFill>
                  <a:srgbClr val="CC66FF"/>
                </a:solidFill>
              </a:rPr>
              <a:t>arr</a:t>
            </a:r>
            <a:r>
              <a:rPr lang="en-US" altLang="ko-KR" sz="2000" b="1" dirty="0"/>
              <a:t> [5] = {1, 2, 3, 4, 5};	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CC66FF"/>
                </a:solidFill>
              </a:rPr>
              <a:t>	for</a:t>
            </a:r>
            <a:r>
              <a:rPr lang="en-US" altLang="ko-KR" sz="2000" b="1" dirty="0"/>
              <a:t> ( </a:t>
            </a:r>
            <a:r>
              <a:rPr lang="en-US" altLang="ko-KR" sz="2000" b="1" dirty="0">
                <a:solidFill>
                  <a:srgbClr val="CC66FF"/>
                </a:solidFill>
              </a:rPr>
              <a:t>int</a:t>
            </a:r>
            <a:r>
              <a:rPr lang="en-US" altLang="ko-KR" sz="2000" b="1" dirty="0"/>
              <a:t> 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 : </a:t>
            </a:r>
            <a:r>
              <a:rPr lang="en-US" altLang="ko-KR" sz="2000" b="1" dirty="0" err="1"/>
              <a:t>arr</a:t>
            </a:r>
            <a:r>
              <a:rPr lang="en-US" altLang="ko-KR" sz="2000" b="1" dirty="0"/>
              <a:t>) {</a:t>
            </a:r>
          </a:p>
          <a:p>
            <a:pPr marL="0" indent="0">
              <a:buNone/>
            </a:pPr>
            <a:r>
              <a:rPr lang="en-US" altLang="ko-KR" sz="2000" b="1" dirty="0"/>
              <a:t>	    </a:t>
            </a:r>
            <a:r>
              <a:rPr lang="en-US" altLang="ko-KR" sz="2000" b="1" dirty="0" err="1">
                <a:solidFill>
                  <a:srgbClr val="CC66FF"/>
                </a:solidFill>
              </a:rPr>
              <a:t>cout</a:t>
            </a:r>
            <a:r>
              <a:rPr lang="en-US" altLang="ko-KR" sz="2000" b="1" dirty="0"/>
              <a:t> &lt;&lt; </a:t>
            </a:r>
            <a:r>
              <a:rPr lang="en-US" altLang="ko-KR" sz="2000" b="1" dirty="0" err="1">
                <a:solidFill>
                  <a:srgbClr val="00B0F0"/>
                </a:solidFill>
              </a:rPr>
              <a:t>i</a:t>
            </a:r>
            <a:r>
              <a:rPr lang="en-US" altLang="ko-KR" sz="2000" b="1" dirty="0"/>
              <a:t> &lt;&lt; </a:t>
            </a:r>
            <a:r>
              <a:rPr lang="en-US" altLang="ko-KR" sz="2000" b="1" dirty="0" err="1">
                <a:solidFill>
                  <a:srgbClr val="CC66FF"/>
                </a:solidFill>
              </a:rPr>
              <a:t>endl</a:t>
            </a:r>
            <a:r>
              <a:rPr lang="en-US" altLang="ko-KR" sz="2000" b="1" dirty="0"/>
              <a:t>;</a:t>
            </a:r>
          </a:p>
          <a:p>
            <a:pPr marL="0" indent="0">
              <a:buNone/>
            </a:pPr>
            <a:r>
              <a:rPr lang="en-US" altLang="ko-KR" sz="2000" b="1" dirty="0"/>
              <a:t>	}</a:t>
            </a:r>
          </a:p>
          <a:p>
            <a:endParaRPr lang="en-US" altLang="ko-KR" sz="1800" b="1" dirty="0"/>
          </a:p>
          <a:p>
            <a:pPr marL="0" indent="0">
              <a:buNone/>
            </a:pPr>
            <a:r>
              <a:rPr lang="ko-KR" altLang="en-US" sz="2000" b="1" dirty="0"/>
              <a:t>출력 </a:t>
            </a:r>
            <a:r>
              <a:rPr lang="en-US" altLang="ko-KR" sz="2000" b="1" dirty="0"/>
              <a:t>) 1</a:t>
            </a:r>
          </a:p>
          <a:p>
            <a:pPr marL="0" indent="0">
              <a:buNone/>
            </a:pPr>
            <a:r>
              <a:rPr lang="en-US" altLang="ko-KR" sz="2000" b="1" dirty="0"/>
              <a:t>2</a:t>
            </a:r>
          </a:p>
          <a:p>
            <a:pPr marL="0" indent="0">
              <a:buNone/>
            </a:pPr>
            <a:r>
              <a:rPr lang="en-US" altLang="ko-KR" sz="2000" b="1" dirty="0"/>
              <a:t>3</a:t>
            </a:r>
          </a:p>
          <a:p>
            <a:pPr marL="0" indent="0">
              <a:buNone/>
            </a:pPr>
            <a:r>
              <a:rPr lang="en-US" altLang="ko-KR" sz="2000" b="1" dirty="0"/>
              <a:t>4</a:t>
            </a:r>
          </a:p>
          <a:p>
            <a:pPr marL="0" indent="0">
              <a:buNone/>
            </a:pPr>
            <a:r>
              <a:rPr lang="en-US" altLang="ko-KR" sz="2000" b="1" dirty="0"/>
              <a:t>5</a:t>
            </a:r>
          </a:p>
          <a:p>
            <a:pPr marL="0" indent="0">
              <a:buNone/>
            </a:pPr>
            <a:endParaRPr lang="en-US" altLang="ko-KR" sz="24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99AD6FF-FF59-587D-FF5D-BE72E136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72" y="148993"/>
            <a:ext cx="65" cy="276999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6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F03B-29AB-D4F9-5287-6517F002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For</a:t>
            </a:r>
            <a:r>
              <a:rPr lang="ko-KR" altLang="en-US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문이란</a:t>
            </a:r>
            <a:r>
              <a:rPr lang="en-US" altLang="ko-KR" sz="4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?</a:t>
            </a:r>
            <a:endParaRPr lang="ko-KR" altLang="en-US" sz="4000" b="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EB2-1434-82CB-4962-21A3F9198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20" y="1118421"/>
            <a:ext cx="10515600" cy="5604669"/>
          </a:xfrm>
        </p:spPr>
        <p:txBody>
          <a:bodyPr/>
          <a:lstStyle/>
          <a:p>
            <a:r>
              <a:rPr lang="en-US" altLang="ko-KR" sz="2400" b="1" dirty="0"/>
              <a:t>FOR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범위 기반 </a:t>
            </a:r>
            <a:r>
              <a:rPr lang="en-US" altLang="ko-KR" sz="2400" b="1" dirty="0"/>
              <a:t>for</a:t>
            </a:r>
            <a:r>
              <a:rPr lang="ko-KR" altLang="en-US" sz="2400" b="1" dirty="0"/>
              <a:t>문의 단점</a:t>
            </a:r>
            <a:endParaRPr lang="en-US" altLang="ko-KR" sz="2400" b="1" dirty="0"/>
          </a:p>
          <a:p>
            <a:pPr marL="0" indent="0">
              <a:buNone/>
            </a:pPr>
            <a:endParaRPr lang="en-US" altLang="ko-KR" sz="2000" b="1" dirty="0">
              <a:solidFill>
                <a:srgbClr val="CC66FF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	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ko-KR" altLang="en-US" sz="2000" b="1" dirty="0"/>
              <a:t>배열에 있는 인자를 새로운 변수에 복사를 하기 때문에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	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ko-KR" altLang="en-US" sz="2000" b="1" dirty="0">
                <a:solidFill>
                  <a:srgbClr val="FFFF00"/>
                </a:solidFill>
              </a:rPr>
              <a:t>배열의 원래 값을 변경하지 못 함</a:t>
            </a:r>
            <a:endParaRPr lang="en-US" altLang="ko-KR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FF00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FF00"/>
                </a:solidFill>
              </a:rPr>
              <a:t>	</a:t>
            </a:r>
            <a:r>
              <a:rPr lang="ko-KR" altLang="en-US" sz="2000" b="1" dirty="0">
                <a:solidFill>
                  <a:srgbClr val="FFFF00"/>
                </a:solidFill>
              </a:rPr>
              <a:t>복사비용이 발생함</a:t>
            </a:r>
            <a:endParaRPr lang="en-US" altLang="ko-KR" sz="20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	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99AD6FF-FF59-587D-FF5D-BE72E1361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72" y="148993"/>
            <a:ext cx="65" cy="276999"/>
          </a:xfrm>
          <a:prstGeom prst="rect">
            <a:avLst/>
          </a:prstGeom>
          <a:solidFill>
            <a:srgbClr val="F6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9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222222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EAED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</TotalTime>
  <Words>924</Words>
  <Application>Microsoft Office PowerPoint</Application>
  <PresentationFormat>와이드스크린</PresentationFormat>
  <Paragraphs>204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맑은 고딕 Semilight</vt:lpstr>
      <vt:lpstr>Arial</vt:lpstr>
      <vt:lpstr>Arial Rounded MT Bold</vt:lpstr>
      <vt:lpstr>Calibri</vt:lpstr>
      <vt:lpstr>Calibri Light</vt:lpstr>
      <vt:lpstr>Consolas</vt:lpstr>
      <vt:lpstr>Office 테마</vt:lpstr>
      <vt:lpstr>FOR문과  소인수 분해 알고리즘</vt:lpstr>
      <vt:lpstr>For문이란?</vt:lpstr>
      <vt:lpstr>For문이란?</vt:lpstr>
      <vt:lpstr>For문이란?</vt:lpstr>
      <vt:lpstr>For문이란?</vt:lpstr>
      <vt:lpstr>For문이란?</vt:lpstr>
      <vt:lpstr>For문이란?</vt:lpstr>
      <vt:lpstr>For문이란?</vt:lpstr>
      <vt:lpstr>For문이란?</vt:lpstr>
      <vt:lpstr>For문이란?</vt:lpstr>
      <vt:lpstr>For문이란?</vt:lpstr>
      <vt:lpstr>For문이란?</vt:lpstr>
      <vt:lpstr>소인수분해란?</vt:lpstr>
      <vt:lpstr>소인수분해란?</vt:lpstr>
      <vt:lpstr>소인수분해란?</vt:lpstr>
      <vt:lpstr>소인수분해란?</vt:lpstr>
      <vt:lpstr>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Memoization</dc:title>
  <dc:creator>하승완</dc:creator>
  <cp:lastModifiedBy>하승완</cp:lastModifiedBy>
  <cp:revision>4</cp:revision>
  <dcterms:created xsi:type="dcterms:W3CDTF">2022-07-13T08:05:39Z</dcterms:created>
  <dcterms:modified xsi:type="dcterms:W3CDTF">2022-07-27T12:55:34Z</dcterms:modified>
</cp:coreProperties>
</file>