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85072-A7E6-50DC-AB58-1D07291C3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1611-B949-05ED-73BB-683B46F45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998FB-09FB-A523-D970-17259FCE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9A8-7B7D-461E-98AE-9F024DDCD30C}" type="datetimeFigureOut">
              <a:rPr lang="ko-KR" altLang="en-US" smtClean="0"/>
              <a:t>2022-09-12-Monday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F82FA-4A75-11B2-C32C-EA4E0281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8CA9B-298F-9C4B-8704-CE0D2B87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30C9-7191-4B84-A81D-7DD7089419B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3E1E8B1A-E1BE-A7E2-3C5B-17035F0E829F}"/>
              </a:ext>
            </a:extLst>
          </p:cNvPr>
          <p:cNvSpPr/>
          <p:nvPr userDrawn="1"/>
        </p:nvSpPr>
        <p:spPr>
          <a:xfrm>
            <a:off x="0" y="5257800"/>
            <a:ext cx="1524000" cy="1600200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C6FCA184-0D2D-91FF-6EE2-8F331EF5E790}"/>
              </a:ext>
            </a:extLst>
          </p:cNvPr>
          <p:cNvSpPr/>
          <p:nvPr userDrawn="1"/>
        </p:nvSpPr>
        <p:spPr>
          <a:xfrm rot="16200000">
            <a:off x="10629900" y="5295900"/>
            <a:ext cx="1524000" cy="1600200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6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1468A-5305-A5C3-47F5-205AAFF2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921BCB-E778-F22E-74DE-A843C7444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42A29-38C5-6686-DC99-DDD2482E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9A8-7B7D-461E-98AE-9F024DDCD30C}" type="datetimeFigureOut">
              <a:rPr lang="ko-KR" altLang="en-US" smtClean="0"/>
              <a:t>2022-09-12-Monday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21D64-89BA-0BEC-F29B-ED9C9863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E724A-B0C9-03AA-53FA-B2777065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30C9-7191-4B84-A81D-7DD70894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2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CC0BC7-F773-20D6-171B-C26717BCB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27DEF6-CCEB-3004-A5BE-112051A07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49170-0371-14A7-F3CB-87FDE882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9A8-7B7D-461E-98AE-9F024DDCD30C}" type="datetimeFigureOut">
              <a:rPr lang="ko-KR" altLang="en-US" smtClean="0"/>
              <a:t>2022-09-12-Monday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6F729-52E3-BDAC-2C41-C1DA4A6B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0192E-46F2-C6D1-1533-BA653A4B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30C9-7191-4B84-A81D-7DD70894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6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BE73-D748-812F-3BE0-162A2B4F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FE736-2A18-625D-42E7-38F63CDB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560"/>
            <a:ext cx="10515600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arenR"/>
              <a:defRPr sz="2000"/>
            </a:lvl1pPr>
            <a:lvl2pPr marL="971550" indent="-514350">
              <a:buFont typeface="Wingdings" panose="05000000000000000000" pitchFamily="2" charset="2"/>
              <a:buChar char="ü"/>
              <a:defRPr sz="1800"/>
            </a:lvl2pPr>
            <a:lvl3pPr marL="1428750" indent="-514350">
              <a:buFont typeface="Wingdings" panose="05000000000000000000" pitchFamily="2" charset="2"/>
              <a:buChar char="ü"/>
              <a:defRPr sz="1800"/>
            </a:lvl3pPr>
            <a:lvl4pPr marL="1885950" indent="-514350">
              <a:buFont typeface="+mj-lt"/>
              <a:buAutoNum type="romanUcPeriod"/>
              <a:defRPr sz="1800"/>
            </a:lvl4pPr>
            <a:lvl5pPr marL="2343150" indent="-514350">
              <a:buFont typeface="+mj-lt"/>
              <a:buAutoNum type="romanUcPeriod"/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4A3A7-65BF-A425-8179-8DAE796B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9A8-7B7D-461E-98AE-9F024DDCD30C}" type="datetimeFigureOut">
              <a:rPr lang="ko-KR" altLang="en-US" smtClean="0"/>
              <a:t>2022-09-12-Monday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D151F-5E9D-B15D-4CBA-E12DAE40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48F1F-16DA-13D4-C47D-87F567CA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30C9-7191-4B84-A81D-7DD7089419B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EF598F-4F58-B7FF-96A6-7820A41A38F0}"/>
              </a:ext>
            </a:extLst>
          </p:cNvPr>
          <p:cNvSpPr/>
          <p:nvPr userDrawn="1"/>
        </p:nvSpPr>
        <p:spPr>
          <a:xfrm>
            <a:off x="0" y="1690688"/>
            <a:ext cx="12192000" cy="13493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C148484F-7C8C-D837-E3FA-8CCA5C474E19}"/>
              </a:ext>
            </a:extLst>
          </p:cNvPr>
          <p:cNvSpPr/>
          <p:nvPr userDrawn="1"/>
        </p:nvSpPr>
        <p:spPr>
          <a:xfrm rot="16200000">
            <a:off x="11704885" y="6370885"/>
            <a:ext cx="472580" cy="501650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9639A6EE-4636-35BD-74BF-28993D978A02}"/>
              </a:ext>
            </a:extLst>
          </p:cNvPr>
          <p:cNvSpPr/>
          <p:nvPr userDrawn="1"/>
        </p:nvSpPr>
        <p:spPr>
          <a:xfrm>
            <a:off x="0" y="6356350"/>
            <a:ext cx="472580" cy="501650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9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DF42A-2D48-1E1E-EE83-B5201C70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E23996-FDC0-85A1-361C-DE6212858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E1B0E-EEB1-2284-7774-35E6EFF7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9A8-7B7D-461E-98AE-9F024DDCD30C}" type="datetimeFigureOut">
              <a:rPr lang="ko-KR" altLang="en-US" smtClean="0"/>
              <a:t>2022-09-12-Monday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6C17F-CEAE-7025-D14A-1A4E07FE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93C57-E7D3-6029-71AB-09606CDF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30C9-7191-4B84-A81D-7DD70894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86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83B6A-C114-7D32-2A33-A707852A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37D372-6B89-23DE-295E-232734F7C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AFB44-4EC3-A34E-8DD5-F57F4E172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F23E54-D03A-1AFD-0D7A-B7D6F8DC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9A8-7B7D-461E-98AE-9F024DDCD30C}" type="datetimeFigureOut">
              <a:rPr lang="ko-KR" altLang="en-US" smtClean="0"/>
              <a:t>2022-09-12-Monday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3AA3F3-2738-F63B-E637-39DB5C0F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B0B1E-CE8D-5102-B1F8-8983CAE7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30C9-7191-4B84-A81D-7DD70894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89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8DD9A-EE60-5FBE-CDBA-6F52F33D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C09E3A-B28F-0A50-0A4D-5C08EE50E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AFBC1-59BA-44A6-0951-7BE4B8F3E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1C7CC5-EA00-8ADC-7E5B-13E043392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E954D8-D9FB-60E2-F17C-DB9974083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E8A22C-0977-F5C6-ACBB-AD0D1BA9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9A8-7B7D-461E-98AE-9F024DDCD30C}" type="datetimeFigureOut">
              <a:rPr lang="ko-KR" altLang="en-US" smtClean="0"/>
              <a:t>2022-09-12-Monday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521E65-E8C8-CD68-C118-BCA4C26B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23A319-D4FB-1203-8C1F-639A2ADD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30C9-7191-4B84-A81D-7DD70894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1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1DCDE-B748-8D0C-E0D3-57B8BF8B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D8BBD5-7697-22E4-5C02-3724F623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9A8-7B7D-461E-98AE-9F024DDCD30C}" type="datetimeFigureOut">
              <a:rPr lang="ko-KR" altLang="en-US" smtClean="0"/>
              <a:t>2022-09-12-Monday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C9A4F7-6CEE-132C-0229-026B714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B50CA2-7BA7-0A79-11DD-C303D237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30C9-7191-4B84-A81D-7DD70894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75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1F35E8-A313-33D1-E6F7-24DF414D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9A8-7B7D-461E-98AE-9F024DDCD30C}" type="datetimeFigureOut">
              <a:rPr lang="ko-KR" altLang="en-US" smtClean="0"/>
              <a:t>2022-09-12-Monday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326CB5-CBAE-59EB-4F81-0CE65278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451C99-B179-6160-56A3-EB20491C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30C9-7191-4B84-A81D-7DD7089419B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2F768EE4-A9B3-0D46-1BA7-0FFB3333C65B}"/>
              </a:ext>
            </a:extLst>
          </p:cNvPr>
          <p:cNvSpPr/>
          <p:nvPr userDrawn="1"/>
        </p:nvSpPr>
        <p:spPr>
          <a:xfrm>
            <a:off x="0" y="5257800"/>
            <a:ext cx="1524000" cy="1600200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AE3F3C5C-36E4-A611-4B5C-779ABC18A85E}"/>
              </a:ext>
            </a:extLst>
          </p:cNvPr>
          <p:cNvSpPr/>
          <p:nvPr userDrawn="1"/>
        </p:nvSpPr>
        <p:spPr>
          <a:xfrm rot="16200000">
            <a:off x="10629900" y="5295900"/>
            <a:ext cx="1524000" cy="1600200"/>
          </a:xfrm>
          <a:prstGeom prst="rt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44F76B-DD2F-E78C-B07C-39A0A98DDF58}"/>
              </a:ext>
            </a:extLst>
          </p:cNvPr>
          <p:cNvGrpSpPr/>
          <p:nvPr userDrawn="1"/>
        </p:nvGrpSpPr>
        <p:grpSpPr>
          <a:xfrm rot="10800000">
            <a:off x="0" y="0"/>
            <a:ext cx="12192000" cy="1600200"/>
            <a:chOff x="152400" y="5410200"/>
            <a:chExt cx="12192000" cy="1600200"/>
          </a:xfrm>
        </p:grpSpPr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3EFE372E-A09E-A5CE-39F1-B54572804AB9}"/>
                </a:ext>
              </a:extLst>
            </p:cNvPr>
            <p:cNvSpPr/>
            <p:nvPr userDrawn="1"/>
          </p:nvSpPr>
          <p:spPr>
            <a:xfrm>
              <a:off x="152400" y="5410200"/>
              <a:ext cx="1524000" cy="1600200"/>
            </a:xfrm>
            <a:prstGeom prst="rt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0383E036-EEAE-9509-5D84-D70B0678C6C5}"/>
                </a:ext>
              </a:extLst>
            </p:cNvPr>
            <p:cNvSpPr/>
            <p:nvPr userDrawn="1"/>
          </p:nvSpPr>
          <p:spPr>
            <a:xfrm rot="16200000">
              <a:off x="10782300" y="5448300"/>
              <a:ext cx="1524000" cy="1600200"/>
            </a:xfrm>
            <a:prstGeom prst="rt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077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71B15-3F2F-B2E4-241C-8A1AF37C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1ACE8-54B6-08F5-3226-B02B21A49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5A6242-5262-A137-51E3-CE5F4D050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21140-AB6E-ECDB-7F48-9EE7592E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9A8-7B7D-461E-98AE-9F024DDCD30C}" type="datetimeFigureOut">
              <a:rPr lang="ko-KR" altLang="en-US" smtClean="0"/>
              <a:t>2022-09-12-Monday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75E51-AB84-6F3A-DF22-25F2A03F2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B449D9-C5EA-EE3D-0871-24179CDA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30C9-7191-4B84-A81D-7DD70894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2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A98D8-90BE-A28F-589C-3C6BBE98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719CF5-A189-730F-C178-9FC5A5A22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F98B45-CAB0-9E80-2E9F-1C72B6607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CF43FD-5635-E3A0-8C38-102B1C21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09A8-7B7D-461E-98AE-9F024DDCD30C}" type="datetimeFigureOut">
              <a:rPr lang="ko-KR" altLang="en-US" smtClean="0"/>
              <a:t>2022-09-12-Monday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F97FD-D952-D18F-60D0-6FF6E721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43C2A-060C-6767-2532-982109BD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30C9-7191-4B84-A81D-7DD70894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2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E1488-6E9A-58E2-F38D-137F27C6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209425-5AD9-78FD-87DB-F57BF2324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F3847-E9CF-C35E-5362-ED21B4903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909A8-7B7D-461E-98AE-9F024DDCD30C}" type="datetimeFigureOut">
              <a:rPr lang="ko-KR" altLang="en-US" smtClean="0"/>
              <a:t>2022-09-12-Monday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61AC4-1A14-4F0D-07E8-2B774175F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80117-2B7B-7FF6-7C44-4E2DB051B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430C9-7191-4B84-A81D-7DD7089419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1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468EE-2B62-B72F-A7CD-6E5DD8CC6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altLang="ko-KR" sz="10400" b="1" dirty="0"/>
              <a:t>DLL</a:t>
            </a:r>
            <a:br>
              <a:rPr lang="en-US" altLang="ko-KR" sz="10400" b="1" dirty="0"/>
            </a:br>
            <a:r>
              <a:rPr lang="en-US" altLang="ko-KR" sz="6700" b="1" dirty="0"/>
              <a:t>(</a:t>
            </a:r>
            <a:r>
              <a:rPr lang="ko-KR" altLang="en-US" sz="6700" b="1" dirty="0"/>
              <a:t>동적 링크 라이브러리</a:t>
            </a:r>
            <a:r>
              <a:rPr lang="en-US" altLang="ko-KR" sz="6700" b="1" dirty="0"/>
              <a:t>)</a:t>
            </a:r>
            <a:endParaRPr lang="ko-KR" altLang="en-US" sz="67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C2146-94BA-3B35-F504-99EAAD355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 anchor="b">
            <a:normAutofit/>
          </a:bodyPr>
          <a:lstStyle/>
          <a:p>
            <a:r>
              <a:rPr lang="ko-KR" altLang="en-US" sz="1800" dirty="0"/>
              <a:t>레퍼런스</a:t>
            </a:r>
            <a:r>
              <a:rPr lang="en-US" altLang="ko-KR" sz="1800" dirty="0"/>
              <a:t>_</a:t>
            </a:r>
            <a:r>
              <a:rPr lang="ko-KR" altLang="en-US" sz="1800" dirty="0" err="1"/>
              <a:t>게임팀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72068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95502-287A-5BC1-8299-BF759F56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C++ DLL </a:t>
            </a:r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제작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AECA7F-3855-5418-00B4-80717884C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6" y="2068834"/>
            <a:ext cx="5886000" cy="11472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57D95F-B6BC-AE09-5F65-948C6AC3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29000"/>
            <a:ext cx="3171825" cy="495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593BBF-6620-DB98-7D03-B40A3316A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14" y="2068834"/>
            <a:ext cx="5886000" cy="469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8B3297-F6D6-96D5-5FD6-F3D4FC8D7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714" y="2679303"/>
            <a:ext cx="5886000" cy="394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5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95502-287A-5BC1-8299-BF759F56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C++ DLL </a:t>
            </a:r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제작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6664B8-FB70-085B-6EA3-C351B0B8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68" y="1977887"/>
            <a:ext cx="9000000" cy="45890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696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468EE-2B62-B72F-A7CD-6E5DD8CC6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6700" b="1" dirty="0"/>
              <a:t>END</a:t>
            </a:r>
            <a:endParaRPr lang="ko-KR" altLang="en-US" sz="6700" b="1" dirty="0"/>
          </a:p>
        </p:txBody>
      </p:sp>
    </p:spTree>
    <p:extLst>
      <p:ext uri="{BB962C8B-B14F-4D97-AF65-F5344CB8AC3E}">
        <p14:creationId xmlns:p14="http://schemas.microsoft.com/office/powerpoint/2010/main" val="81137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49968-0545-C187-5046-682B579E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/>
              <a:t>목</a:t>
            </a:r>
            <a:r>
              <a:rPr lang="en-US" altLang="ko-KR" sz="6000" b="1" dirty="0"/>
              <a:t>			</a:t>
            </a:r>
            <a:r>
              <a:rPr lang="ko-KR" altLang="en-US" sz="6000" b="1" dirty="0"/>
              <a:t>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E2604-6CC6-32B6-A75B-2A4D66881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altLang="ko-KR" sz="2400" dirty="0"/>
          </a:p>
          <a:p>
            <a:pPr marL="457200" indent="-457200" algn="ctr">
              <a:buAutoNum type="arabicPeriod"/>
            </a:pPr>
            <a:r>
              <a:rPr lang="ko-KR" altLang="en-US" sz="2400" dirty="0"/>
              <a:t>라이브러리란</a:t>
            </a:r>
            <a:r>
              <a:rPr lang="en-US" altLang="ko-KR" sz="2400" dirty="0"/>
              <a:t>?</a:t>
            </a:r>
          </a:p>
          <a:p>
            <a:pPr marL="457200" indent="-457200" algn="ctr">
              <a:buAutoNum type="arabicPeriod"/>
            </a:pPr>
            <a:endParaRPr lang="en-US" altLang="ko-KR" sz="2400" dirty="0"/>
          </a:p>
          <a:p>
            <a:pPr marL="457200" indent="-457200" algn="ctr">
              <a:buAutoNum type="arabicPeriod"/>
            </a:pPr>
            <a:r>
              <a:rPr lang="en-US" altLang="ko-KR" sz="2400" dirty="0"/>
              <a:t>DLL</a:t>
            </a:r>
          </a:p>
          <a:p>
            <a:pPr marL="457200" indent="-457200" algn="ctr">
              <a:buAutoNum type="arabicPeriod"/>
            </a:pPr>
            <a:endParaRPr lang="en-US" altLang="ko-KR" sz="2400" dirty="0"/>
          </a:p>
          <a:p>
            <a:pPr marL="457200" indent="-457200" algn="ctr">
              <a:buAutoNum type="arabicPeriod"/>
            </a:pPr>
            <a:r>
              <a:rPr lang="en-US" altLang="ko-KR" sz="2400" dirty="0"/>
              <a:t>Linker</a:t>
            </a:r>
            <a:r>
              <a:rPr lang="ko-KR" altLang="en-US" sz="2400" dirty="0"/>
              <a:t>와 </a:t>
            </a:r>
            <a:r>
              <a:rPr lang="en-US" altLang="ko-KR" sz="2400" dirty="0"/>
              <a:t>Linking</a:t>
            </a:r>
          </a:p>
          <a:p>
            <a:pPr marL="457200" indent="-457200" algn="ctr">
              <a:buAutoNum type="arabicPeriod"/>
            </a:pPr>
            <a:endParaRPr lang="en-US" altLang="ko-KR" sz="2400" dirty="0"/>
          </a:p>
          <a:p>
            <a:pPr marL="457200" indent="-457200" algn="ctr">
              <a:buAutoNum type="arabicPeriod"/>
            </a:pPr>
            <a:r>
              <a:rPr lang="en-US" altLang="ko-KR" sz="2400" dirty="0"/>
              <a:t>DLL </a:t>
            </a:r>
            <a:r>
              <a:rPr lang="ko-KR" altLang="en-US" sz="2400" dirty="0"/>
              <a:t>연결 방식</a:t>
            </a:r>
            <a:endParaRPr lang="en-US" altLang="ko-KR" sz="2400" dirty="0"/>
          </a:p>
          <a:p>
            <a:pPr marL="457200" indent="-457200" algn="ctr">
              <a:buFont typeface="Arial" panose="020B0604020202020204" pitchFamily="34" charset="0"/>
              <a:buAutoNum type="arabicPeriod"/>
            </a:pPr>
            <a:endParaRPr lang="ko-KR" altLang="en-US" sz="2400" dirty="0"/>
          </a:p>
          <a:p>
            <a:pPr marL="457200" indent="-457200" algn="ctr">
              <a:buAutoNum type="arabicPeriod"/>
            </a:pPr>
            <a:r>
              <a:rPr lang="en-US" altLang="ko-KR" sz="2400" dirty="0"/>
              <a:t>C++ DLL </a:t>
            </a:r>
            <a:r>
              <a:rPr lang="ko-KR" altLang="en-US" sz="2400" dirty="0"/>
              <a:t>제작 방법</a:t>
            </a:r>
          </a:p>
        </p:txBody>
      </p:sp>
    </p:spTree>
    <p:extLst>
      <p:ext uri="{BB962C8B-B14F-4D97-AF65-F5344CB8AC3E}">
        <p14:creationId xmlns:p14="http://schemas.microsoft.com/office/powerpoint/2010/main" val="1334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8D73-267C-7270-94D6-0FDC1BEF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라이브러리란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BD6DA-9171-D4B5-1F9A-0177CE91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라이브러리란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다른 프로그램에 링크되어 특정한 기능을 수행하도록 작성된 하나의 프로그램 코드 파일</a:t>
            </a:r>
            <a:endParaRPr lang="en-US" altLang="ko-KR" i="0" dirty="0"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완전한 프로그램이 아닌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특정한 부분 기능만을 수행하도록 제작된 프로그램</a:t>
            </a:r>
            <a:endParaRPr lang="en-US" altLang="ko-KR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 정적 라이브러리와 동적 라이브러리</a:t>
            </a:r>
            <a:endParaRPr lang="en-US" altLang="ko-KR" dirty="0"/>
          </a:p>
          <a:p>
            <a:pPr lvl="1"/>
            <a:r>
              <a:rPr lang="ko-KR" altLang="en-US" dirty="0"/>
              <a:t>정적 라이브러리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코드 내부에서 라이브러리를 </a:t>
            </a:r>
            <a:r>
              <a:rPr lang="en-US" altLang="ko-KR" dirty="0"/>
              <a:t>include </a:t>
            </a:r>
            <a:r>
              <a:rPr lang="ko-KR" altLang="en-US" dirty="0"/>
              <a:t>했을 때</a:t>
            </a:r>
            <a:r>
              <a:rPr lang="en-US" altLang="ko-KR" dirty="0"/>
              <a:t>, </a:t>
            </a:r>
            <a:r>
              <a:rPr lang="ko-KR" altLang="en-US" dirty="0"/>
              <a:t>컴파일 타임에 내 코드와 결합되는 라이브러리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라이브러리 내부의 모든 함수들이 복사되어 작업중인 프로그램의 소스 코드에 붙여넣기 되어 실행됨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동적 라이브러리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 프로그램이 실행되는 동안 라이브러리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내부의 특정 함수를 필요로 할 때만 라이브러리에 접근하여 사용한 후 다시 프로그램으로 돌아오는 방식으로 실행됨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95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8D73-267C-7270-94D6-0FDC1BEF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BD6DA-9171-D4B5-1F9A-0177CE91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DLL(Dynamic Link Library, </a:t>
            </a:r>
            <a:r>
              <a:rPr lang="ko-KR" altLang="en-US" dirty="0"/>
              <a:t>동적 링크 라이브러리</a:t>
            </a:r>
            <a:r>
              <a:rPr lang="en-US" altLang="ko-KR" dirty="0"/>
              <a:t>)</a:t>
            </a:r>
            <a:r>
              <a:rPr lang="ko-KR" altLang="en-US" dirty="0"/>
              <a:t>란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 마이크로 소프트 윈도우에서 구현된 동적 라이브러리</a:t>
            </a:r>
            <a:endParaRPr lang="en-US" altLang="ko-KR" dirty="0"/>
          </a:p>
          <a:p>
            <a:pPr lvl="1"/>
            <a:r>
              <a:rPr lang="ko-KR" altLang="en-US" dirty="0"/>
              <a:t> 라이브러리 내부의 기능이 필요할 때에만 라이브러리에 있는 함수의 위치 정보를 이용하여 호출하여 사용할 수 있게 한 라이브러리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DLL</a:t>
            </a:r>
            <a:r>
              <a:rPr lang="ko-KR" altLang="en-US" dirty="0"/>
              <a:t>의 장점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메모리 사용 감소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디스크 공간 절약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DLL</a:t>
            </a:r>
            <a:r>
              <a:rPr lang="ko-KR" altLang="en-US" dirty="0"/>
              <a:t>의 단점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라이브러리를 찾고 메모리에 올리는 과정이 속도를 낮출 수 있음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실행파일을 배포할 때 반드시 라이브러리를 같이 배포해야 함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292C88-22CF-9E42-D161-5BBD2A63AB03}"/>
              </a:ext>
            </a:extLst>
          </p:cNvPr>
          <p:cNvSpPr txBox="1">
            <a:spLocks/>
          </p:cNvSpPr>
          <p:nvPr/>
        </p:nvSpPr>
        <p:spPr>
          <a:xfrm>
            <a:off x="4072467" y="3913629"/>
            <a:ext cx="6961038" cy="109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arenR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859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U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31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U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 </a:t>
            </a:r>
            <a:r>
              <a:rPr lang="ko-KR" altLang="en-US" dirty="0"/>
              <a:t>업그레이드 용이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재사용성이</a:t>
            </a:r>
            <a:r>
              <a:rPr lang="en-US" altLang="ko-KR" dirty="0"/>
              <a:t> </a:t>
            </a:r>
            <a:r>
              <a:rPr lang="ko-KR" altLang="en-US" dirty="0"/>
              <a:t>뛰어남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613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F6A02-1C44-9198-1124-0F9B4492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Linker</a:t>
            </a:r>
            <a:r>
              <a:rPr lang="ko-KR" altLang="en-US" dirty="0"/>
              <a:t>와 </a:t>
            </a:r>
            <a:r>
              <a:rPr lang="en-US" altLang="ko-KR" dirty="0"/>
              <a:t>Linking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9591E-78D9-A4CE-D931-11D5E2A2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559"/>
            <a:ext cx="10515600" cy="469150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링킹</a:t>
            </a:r>
            <a:r>
              <a:rPr lang="en-US" altLang="ko-KR" dirty="0"/>
              <a:t>(Linking)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Noto Sans KR"/>
              </a:rPr>
              <a:t>컴파일러가 컴파일한 목적 파일들과 라이브러리를 합쳐 실행 파일로 만드는 작업</a:t>
            </a:r>
            <a:endParaRPr lang="en-US" altLang="ko-KR" i="0" dirty="0">
              <a:solidFill>
                <a:srgbClr val="000000"/>
              </a:solidFill>
              <a:effectLst/>
              <a:latin typeface="Noto Sans KR"/>
            </a:endParaRPr>
          </a:p>
          <a:p>
            <a:pPr lvl="1"/>
            <a:r>
              <a:rPr lang="ko-KR" altLang="en-US" dirty="0"/>
              <a:t> </a:t>
            </a:r>
            <a:r>
              <a:rPr lang="ko-KR" altLang="en-US" dirty="0" err="1"/>
              <a:t>링킹은</a:t>
            </a:r>
            <a:r>
              <a:rPr lang="ko-KR" altLang="en-US" dirty="0"/>
              <a:t> 컴파일 이후부터 프로그램 빌드 종료 사이에 이루어짐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정적 </a:t>
            </a:r>
            <a:r>
              <a:rPr lang="ko-KR" altLang="en-US" dirty="0" err="1"/>
              <a:t>링킹</a:t>
            </a:r>
            <a:r>
              <a:rPr lang="en-US" altLang="ko-KR" dirty="0"/>
              <a:t>(Static Linking)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실행 파일을 만들 때 라이브러리를 같이 포함시켜 실행 파일로 만드는 것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정적 라이브러리의 원리</a:t>
            </a:r>
            <a:endParaRPr lang="en-US" altLang="ko-KR" dirty="0"/>
          </a:p>
          <a:p>
            <a:r>
              <a:rPr lang="ko-KR" altLang="en-US" dirty="0"/>
              <a:t> 동적 </a:t>
            </a:r>
            <a:r>
              <a:rPr lang="ko-KR" altLang="en-US" dirty="0" err="1"/>
              <a:t>링킹</a:t>
            </a:r>
            <a:r>
              <a:rPr lang="en-US" altLang="ko-KR" dirty="0"/>
              <a:t>(Dynamic Linking)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실행 파일로 만들 때 사용할 라이브러리에서 사용할 모듈의 주소만 가짐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실행 파일이 메모리에 위치할 때 모듈의 주소로 가서 필요한 모듈을 들고 옴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동적 라이브러리의 원리</a:t>
            </a:r>
            <a:endParaRPr lang="en-US" altLang="ko-KR" dirty="0"/>
          </a:p>
          <a:p>
            <a:r>
              <a:rPr lang="ko-KR" altLang="en-US" dirty="0" err="1"/>
              <a:t>링커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컴파일이 끝난 목적 파일들을 하나로 묶고 라이브러리르 합쳐주는 프로그램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 err="1"/>
              <a:t>링커가</a:t>
            </a:r>
            <a:r>
              <a:rPr lang="ko-KR" altLang="en-US" dirty="0"/>
              <a:t> 없다면 모든 소프트웨어는 하나의 소스 파일로 이루어져야 함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 </a:t>
            </a:r>
            <a:r>
              <a:rPr lang="ko-KR" altLang="en-US" dirty="0">
                <a:sym typeface="Wingdings" panose="05000000000000000000" pitchFamily="2" charset="2"/>
              </a:rPr>
              <a:t>모듈화를 하기 위한 필수 조건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 </a:t>
            </a:r>
            <a:r>
              <a:rPr lang="ko-KR" altLang="en-US" dirty="0" err="1">
                <a:sym typeface="Wingdings" panose="05000000000000000000" pitchFamily="2" charset="2"/>
              </a:rPr>
              <a:t>링커가</a:t>
            </a:r>
            <a:r>
              <a:rPr lang="ko-KR" altLang="en-US" dirty="0">
                <a:sym typeface="Wingdings" panose="05000000000000000000" pitchFamily="2" charset="2"/>
              </a:rPr>
              <a:t> 있기에 개별 모듈을 변경할 때 변경한 모듈만 </a:t>
            </a:r>
            <a:r>
              <a:rPr lang="ko-KR" altLang="en-US" dirty="0" err="1">
                <a:sym typeface="Wingdings" panose="05000000000000000000" pitchFamily="2" charset="2"/>
              </a:rPr>
              <a:t>재컴파일하여</a:t>
            </a:r>
            <a:r>
              <a:rPr lang="ko-KR" altLang="en-US" dirty="0">
                <a:sym typeface="Wingdings" panose="05000000000000000000" pitchFamily="2" charset="2"/>
              </a:rPr>
              <a:t> 적용 가능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14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ED816-AC94-070B-026F-EC603B08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DLL </a:t>
            </a:r>
            <a:r>
              <a:rPr lang="ko-KR" altLang="en-US" dirty="0"/>
              <a:t>연결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89679-DB98-CE2B-BFB6-A48E25F9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560"/>
            <a:ext cx="10515600" cy="473384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암시적 연결</a:t>
            </a:r>
            <a:r>
              <a:rPr lang="en-US" altLang="ko-KR" dirty="0"/>
              <a:t>(Implicit Linking)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운영체제가 </a:t>
            </a:r>
            <a:r>
              <a:rPr lang="en-US" altLang="ko-KR" dirty="0"/>
              <a:t>DLL</a:t>
            </a:r>
            <a:r>
              <a:rPr lang="ko-KR" altLang="en-US" dirty="0"/>
              <a:t>을 사용하는 실행 파일과 </a:t>
            </a:r>
            <a:r>
              <a:rPr lang="en-US" altLang="ko-KR" dirty="0"/>
              <a:t>DLL</a:t>
            </a:r>
            <a:r>
              <a:rPr lang="ko-KR" altLang="en-US" dirty="0"/>
              <a:t>을 동시에 로드</a:t>
            </a:r>
            <a:endParaRPr lang="en-US" altLang="ko-KR" dirty="0"/>
          </a:p>
          <a:p>
            <a:pPr lvl="1"/>
            <a:r>
              <a:rPr lang="en-US" altLang="ko-KR" dirty="0"/>
              <a:t> DLL</a:t>
            </a:r>
            <a:r>
              <a:rPr lang="ko-KR" altLang="en-US" dirty="0"/>
              <a:t>이 정적으로 연결되고 실행 파일 내에 포함된 것처럼 </a:t>
            </a:r>
            <a:r>
              <a:rPr lang="en-US" altLang="ko-KR" dirty="0"/>
              <a:t>DLL</a:t>
            </a:r>
            <a:r>
              <a:rPr lang="ko-KR" altLang="en-US" dirty="0"/>
              <a:t>이 내보낸 함수를 호출</a:t>
            </a:r>
            <a:endParaRPr lang="en-US" altLang="ko-KR" dirty="0"/>
          </a:p>
          <a:p>
            <a:pPr lvl="1"/>
            <a:r>
              <a:rPr lang="en-US" altLang="ko-KR" dirty="0"/>
              <a:t> .lib </a:t>
            </a:r>
            <a:r>
              <a:rPr lang="ko-KR" altLang="en-US" dirty="0"/>
              <a:t>파일을 이용해 연결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명시적 연결</a:t>
            </a:r>
            <a:r>
              <a:rPr lang="en-US" altLang="ko-KR" dirty="0"/>
              <a:t>(Explicit Linking)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런타임에 요청 시 운영체제가 </a:t>
            </a:r>
            <a:r>
              <a:rPr lang="en-US" altLang="ko-KR" dirty="0"/>
              <a:t>DLL</a:t>
            </a:r>
            <a:r>
              <a:rPr lang="ko-KR" altLang="en-US" dirty="0"/>
              <a:t>을 로드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명시적 연결을 사용한다면 반드시 </a:t>
            </a:r>
            <a:r>
              <a:rPr lang="en-US" altLang="ko-KR" dirty="0"/>
              <a:t>DLL</a:t>
            </a:r>
            <a:r>
              <a:rPr lang="ko-KR" altLang="en-US" dirty="0"/>
              <a:t>을 로드</a:t>
            </a:r>
            <a:r>
              <a:rPr lang="en-US" altLang="ko-KR" dirty="0"/>
              <a:t>/</a:t>
            </a:r>
            <a:r>
              <a:rPr lang="ko-KR" altLang="en-US" dirty="0" err="1"/>
              <a:t>언로드해야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함수 포인터를 사용하여 각 함수를 호출해야 함</a:t>
            </a:r>
            <a:endParaRPr lang="en-US" altLang="ko-KR" dirty="0"/>
          </a:p>
          <a:p>
            <a:r>
              <a:rPr lang="ko-KR" altLang="en-US" dirty="0"/>
              <a:t> 명시적 연결을 사용하는 이유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프로세스 시작 시 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DLL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을 찾을 수 없으면 운영 체제에서 암시적 연결을 사용하는 프로세스를 종료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애플리케이션이 자신의 런타임까지 </a:t>
            </a:r>
            <a:r>
              <a:rPr lang="ko-KR" alt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로드하는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DLL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의 이름을 알지 못함</a:t>
            </a:r>
            <a:endParaRPr lang="en-US" altLang="ko-K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altLang="ko-KR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애플리케이션이 </a:t>
            </a:r>
            <a:r>
              <a:rPr lang="ko-KR" alt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로드될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때 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에서 모든 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DLL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을 로드하기 때문에 많은 </a:t>
            </a:r>
            <a:r>
              <a:rPr lang="en-US" altLang="ko-K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DLL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에 암시적으로 연결되는 애플리케이션을 시작하는 속도가 느려짐</a:t>
            </a:r>
            <a:endParaRPr lang="en-US" altLang="ko-K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ko-KR" altLang="en-US" dirty="0"/>
              <a:t> 가</a:t>
            </a:r>
            <a:r>
              <a:rPr lang="ko-KR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져오기 라이브러리를 사용하여 애플리케이션을 연결할 필요가 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37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95502-287A-5BC1-8299-BF759F56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C++ DLL </a:t>
            </a:r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제작 방법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821995E-3819-8BEA-5D1B-5BBD35F70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14" y="1883679"/>
            <a:ext cx="5803160" cy="4440746"/>
          </a:xfrm>
          <a:prstGeom prst="rect">
            <a:avLst/>
          </a:prstGeom>
        </p:spPr>
      </p:pic>
      <p:pic>
        <p:nvPicPr>
          <p:cNvPr id="9" name="그림 8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E829FCCC-3B26-9E86-7CF1-92DBA3D20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28" y="1883679"/>
            <a:ext cx="5803170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1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95502-287A-5BC1-8299-BF759F56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C++ DLL </a:t>
            </a:r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제작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8A235D-FC90-CB56-287B-047C0FDFC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6" y="1892989"/>
            <a:ext cx="5886000" cy="4448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300E8C-E17E-49E7-5190-ECB91302A8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54"/>
          <a:stretch/>
        </p:blipFill>
        <p:spPr>
          <a:xfrm>
            <a:off x="6183626" y="1892989"/>
            <a:ext cx="58860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95502-287A-5BC1-8299-BF759F56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C++ DLL </a:t>
            </a:r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제작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00DFDB-0D73-ADEF-9E93-6E099907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3" y="1948070"/>
            <a:ext cx="5886000" cy="44726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6239A7-C22A-34E3-9C64-307DBC9FC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09" y="1948070"/>
            <a:ext cx="5886000" cy="4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0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498</Words>
  <Application>Microsoft Office PowerPoint</Application>
  <PresentationFormat>와이드스크린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-apple-system</vt:lpstr>
      <vt:lpstr>Noto Sans KR</vt:lpstr>
      <vt:lpstr>맑은 고딕</vt:lpstr>
      <vt:lpstr>Arial</vt:lpstr>
      <vt:lpstr>Segoe UI</vt:lpstr>
      <vt:lpstr>Wingdings</vt:lpstr>
      <vt:lpstr>Office 테마</vt:lpstr>
      <vt:lpstr>DLL (동적 링크 라이브러리)</vt:lpstr>
      <vt:lpstr>목   차</vt:lpstr>
      <vt:lpstr>1. 라이브러리란?</vt:lpstr>
      <vt:lpstr>2. DLL</vt:lpstr>
      <vt:lpstr>3. Linker와 Linking</vt:lpstr>
      <vt:lpstr>4. DLL 연결 방식</vt:lpstr>
      <vt:lpstr>5. C++ DLL 제작 방법</vt:lpstr>
      <vt:lpstr>5. C++ DLL 제작 방법</vt:lpstr>
      <vt:lpstr>5. C++ DLL 제작 방법</vt:lpstr>
      <vt:lpstr>5. C++ DLL 제작 방법</vt:lpstr>
      <vt:lpstr>5. C++ DLL 제작 방법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민철</dc:creator>
  <cp:lastModifiedBy>김 민철</cp:lastModifiedBy>
  <cp:revision>14</cp:revision>
  <dcterms:created xsi:type="dcterms:W3CDTF">2022-08-04T13:16:39Z</dcterms:created>
  <dcterms:modified xsi:type="dcterms:W3CDTF">2022-09-12T12:26:09Z</dcterms:modified>
</cp:coreProperties>
</file>