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8" r:id="rId4"/>
    <p:sldId id="277" r:id="rId5"/>
    <p:sldId id="257" r:id="rId6"/>
    <p:sldId id="267" r:id="rId7"/>
    <p:sldId id="268" r:id="rId8"/>
    <p:sldId id="269" r:id="rId9"/>
    <p:sldId id="270" r:id="rId10"/>
    <p:sldId id="259" r:id="rId11"/>
    <p:sldId id="271" r:id="rId12"/>
    <p:sldId id="272" r:id="rId13"/>
    <p:sldId id="273" r:id="rId14"/>
    <p:sldId id="274" r:id="rId15"/>
    <p:sldId id="278" r:id="rId16"/>
    <p:sldId id="275" r:id="rId17"/>
    <p:sldId id="276" r:id="rId18"/>
    <p:sldId id="279" r:id="rId19"/>
    <p:sldId id="261" r:id="rId20"/>
    <p:sldId id="262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F50"/>
    <a:srgbClr val="7A7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rgbClr val="7A7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3C7B48-65FB-E968-44B9-909C0FE377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>
            <a:normAutofit/>
          </a:bodyPr>
          <a:lstStyle>
            <a:lvl1pPr algn="ctr">
              <a:defRPr sz="6600" b="1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5165801-CE13-7242-1BA1-5509CECB23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0313" y="4768401"/>
            <a:ext cx="9144000" cy="1655762"/>
          </a:xfrm>
        </p:spPr>
        <p:txBody>
          <a:bodyPr anchor="b"/>
          <a:lstStyle>
            <a:lvl1pPr marL="0" indent="0" algn="r"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7DBEF8-34E2-853E-64A4-573B58E3E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93A45-DEFF-4226-85FC-301E8319C8DB}" type="datetimeFigureOut">
              <a:rPr lang="ko-KR" altLang="en-US" smtClean="0"/>
              <a:t>2022-09-18-Sunday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D503FB-FD8D-24C1-83B2-D4B1DDD23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34E518-4CF0-D600-4BB0-783461B83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1083C-F229-489E-91A0-3D21BEEB633D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71550F41-133B-B6C7-7849-09980A968DA8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rgbClr val="333F50"/>
          </a:solidFill>
        </p:grpSpPr>
        <p:sp>
          <p:nvSpPr>
            <p:cNvPr id="7" name="액자 6">
              <a:extLst>
                <a:ext uri="{FF2B5EF4-FFF2-40B4-BE49-F238E27FC236}">
                  <a16:creationId xmlns:a16="http://schemas.microsoft.com/office/drawing/2014/main" id="{230DFE98-1766-5A7D-134F-305054F5CF8A}"/>
                </a:ext>
              </a:extLst>
            </p:cNvPr>
            <p:cNvSpPr/>
            <p:nvPr userDrawn="1"/>
          </p:nvSpPr>
          <p:spPr>
            <a:xfrm>
              <a:off x="0" y="0"/>
              <a:ext cx="12192000" cy="6858000"/>
            </a:xfrm>
            <a:prstGeom prst="frame">
              <a:avLst>
                <a:gd name="adj1" fmla="val 2065"/>
              </a:avLst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액자 7">
              <a:extLst>
                <a:ext uri="{FF2B5EF4-FFF2-40B4-BE49-F238E27FC236}">
                  <a16:creationId xmlns:a16="http://schemas.microsoft.com/office/drawing/2014/main" id="{2F3266A7-957D-C9A3-323D-784137D686CC}"/>
                </a:ext>
              </a:extLst>
            </p:cNvPr>
            <p:cNvSpPr>
              <a:spLocks/>
            </p:cNvSpPr>
            <p:nvPr userDrawn="1"/>
          </p:nvSpPr>
          <p:spPr>
            <a:xfrm>
              <a:off x="180000" y="179999"/>
              <a:ext cx="11844000" cy="6498000"/>
            </a:xfrm>
            <a:prstGeom prst="frame">
              <a:avLst>
                <a:gd name="adj1" fmla="val 1275"/>
              </a:avLst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0481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BF9125-148E-B098-2EBA-2A928B56A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32765C3-0CC9-532C-5409-4EDBE01B05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DAA43C-5FF8-6063-8EC6-5E86E2CF3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93A45-DEFF-4226-85FC-301E8319C8DB}" type="datetimeFigureOut">
              <a:rPr lang="ko-KR" altLang="en-US" smtClean="0"/>
              <a:t>2022-09-18-Sunday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2EE702-20A3-2C7F-7AF4-61B2F74E0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C75E39-9CAF-DC20-D95B-44CEE796F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1083C-F229-489E-91A0-3D21BEEB6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093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21F0CFE-DA01-F88F-8434-962F186B2E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7882E8A-4514-873B-93F6-95D5D6AC02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DDF651-96CF-FBF6-C425-B230C9886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93A45-DEFF-4226-85FC-301E8319C8DB}" type="datetimeFigureOut">
              <a:rPr lang="ko-KR" altLang="en-US" smtClean="0"/>
              <a:t>2022-09-18-Sunday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10BE20-C747-536E-B612-1AFD5C985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75F933-410C-B830-B6E5-DFC58FC43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1083C-F229-489E-91A0-3D21BEEB6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758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rgbClr val="7A7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C6BF03-9B60-A150-9B12-2320EA1CF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BC18EA-59A2-9F2A-4B57-F0B140E4145A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 sz="1800" b="1">
                <a:solidFill>
                  <a:schemeClr val="bg1"/>
                </a:solidFill>
              </a:defRPr>
            </a:lvl2pPr>
            <a:lvl3pPr marL="914400" indent="0">
              <a:buNone/>
              <a:defRPr sz="1800" b="1">
                <a:solidFill>
                  <a:schemeClr val="bg1"/>
                </a:solidFill>
              </a:defRPr>
            </a:lvl3pPr>
            <a:lvl4pPr marL="1371600" indent="0">
              <a:buNone/>
              <a:defRPr sz="1800" b="1">
                <a:solidFill>
                  <a:schemeClr val="bg1"/>
                </a:solidFill>
              </a:defRPr>
            </a:lvl4pPr>
            <a:lvl5pPr marL="1828800" indent="0">
              <a:buNone/>
              <a:defRPr sz="1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 dirty="0"/>
              <a:t>&gt; </a:t>
            </a:r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en-US" altLang="ko-KR" dirty="0"/>
              <a:t>&gt; </a:t>
            </a:r>
            <a:r>
              <a:rPr lang="ko-KR" altLang="en-US" dirty="0"/>
              <a:t>두 번째 수준</a:t>
            </a:r>
          </a:p>
          <a:p>
            <a:pPr lvl="2"/>
            <a:r>
              <a:rPr lang="en-US" altLang="ko-KR" dirty="0"/>
              <a:t>&gt; </a:t>
            </a:r>
            <a:r>
              <a:rPr lang="ko-KR" altLang="en-US" dirty="0"/>
              <a:t>세 번째 수준</a:t>
            </a:r>
          </a:p>
          <a:p>
            <a:pPr lvl="3"/>
            <a:r>
              <a:rPr lang="en-US" altLang="ko-KR" dirty="0"/>
              <a:t>&gt; </a:t>
            </a:r>
            <a:r>
              <a:rPr lang="ko-KR" altLang="en-US" dirty="0"/>
              <a:t>네 번째 수준</a:t>
            </a:r>
          </a:p>
          <a:p>
            <a:pPr lvl="4"/>
            <a:r>
              <a:rPr lang="en-US" altLang="ko-KR" dirty="0"/>
              <a:t>&gt; </a:t>
            </a:r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3BFEF3-AA31-9C5F-9726-DB1656A7C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93A45-DEFF-4226-85FC-301E8319C8DB}" type="datetimeFigureOut">
              <a:rPr lang="ko-KR" altLang="en-US" smtClean="0"/>
              <a:t>2022-09-18-Sunday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B034A8-2F83-3AC4-9481-0C8922064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D60B11-A6DE-10F6-7A29-1A36A70E7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1083C-F229-489E-91A0-3D21BEEB633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6D67FD7-F6F0-6C80-78DE-BB629B71B499}"/>
              </a:ext>
            </a:extLst>
          </p:cNvPr>
          <p:cNvSpPr/>
          <p:nvPr userDrawn="1"/>
        </p:nvSpPr>
        <p:spPr>
          <a:xfrm>
            <a:off x="0" y="0"/>
            <a:ext cx="258417" cy="6858000"/>
          </a:xfrm>
          <a:prstGeom prst="rect">
            <a:avLst/>
          </a:prstGeom>
          <a:solidFill>
            <a:srgbClr val="333F5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3CBA661-6FFE-55CB-187A-EF2C5D9A032B}"/>
              </a:ext>
            </a:extLst>
          </p:cNvPr>
          <p:cNvSpPr/>
          <p:nvPr userDrawn="1"/>
        </p:nvSpPr>
        <p:spPr>
          <a:xfrm>
            <a:off x="328655" y="0"/>
            <a:ext cx="45719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BED9F61E-AA05-0A6E-EB1B-413C37EF98F2}"/>
              </a:ext>
            </a:extLst>
          </p:cNvPr>
          <p:cNvSpPr/>
          <p:nvPr userDrawn="1"/>
        </p:nvSpPr>
        <p:spPr>
          <a:xfrm rot="5400000">
            <a:off x="651333" y="1333534"/>
            <a:ext cx="285610" cy="838203"/>
          </a:xfrm>
          <a:prstGeom prst="triangle">
            <a:avLst>
              <a:gd name="adj" fmla="val 52564"/>
            </a:avLst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577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50950E-8EFC-8E3C-C393-CEFFEA574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D39A0A-545E-3060-B4CA-62A563FC3E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C4D5FE-12C4-66AB-2ACB-8306ECB49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93A45-DEFF-4226-85FC-301E8319C8DB}" type="datetimeFigureOut">
              <a:rPr lang="ko-KR" altLang="en-US" smtClean="0"/>
              <a:t>2022-09-18-Sunday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A3FA38-AB7F-7B52-256B-920C2DF4E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8E362B-5D2E-D582-412A-E50D33ED5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1083C-F229-489E-91A0-3D21BEEB6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7482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D8AFE3-6B32-50B5-20EF-3C4B5972D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3D9042-D9EE-B1A8-E68B-E36FA85F11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8297942-8B07-3EA7-B6D6-5E22810EFF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F0D6B6-F9B6-E69A-C453-F8CF150B2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93A45-DEFF-4226-85FC-301E8319C8DB}" type="datetimeFigureOut">
              <a:rPr lang="ko-KR" altLang="en-US" smtClean="0"/>
              <a:t>2022-09-18-Sunday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CD79E2-8229-B6F7-7757-276E47BDD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BB6D4E-4DFE-E957-049F-C656174BA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1083C-F229-489E-91A0-3D21BEEB6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004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3D9291-FC31-BB9C-C2D3-7F6376673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3C0EB3-C3A4-B99C-92DF-13CB8502B3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0598BC6-E34B-6552-7E8A-D5E363DB29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407B7A3-FAF8-12C4-E65D-E087EE96B2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95C8CFE-1B9A-BFBA-9AEB-7E98BC5682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D4468B7-4CD9-D109-6871-5F9117163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93A45-DEFF-4226-85FC-301E8319C8DB}" type="datetimeFigureOut">
              <a:rPr lang="ko-KR" altLang="en-US" smtClean="0"/>
              <a:t>2022-09-18-Sunday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995DF1B-F4FF-AA2F-EEB6-EE150B8D3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9E63F1D-F520-B942-4C7A-FF0E3CABA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1083C-F229-489E-91A0-3D21BEEB6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613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A35E6E-59A7-9FAE-6DDD-1152B8F60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3DA7716-91CE-EE1F-F7CD-04D77E3CD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93A45-DEFF-4226-85FC-301E8319C8DB}" type="datetimeFigureOut">
              <a:rPr lang="ko-KR" altLang="en-US" smtClean="0"/>
              <a:t>2022-09-18-Sunday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611B6B8-913B-9CEB-1EFD-7D1C38943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A78E29E-74F0-3964-73DB-292EED5AB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1083C-F229-489E-91A0-3D21BEEB6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005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16E46829-C782-433D-5877-9BC97D917EDC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액자 7">
              <a:extLst>
                <a:ext uri="{FF2B5EF4-FFF2-40B4-BE49-F238E27FC236}">
                  <a16:creationId xmlns:a16="http://schemas.microsoft.com/office/drawing/2014/main" id="{5415DAED-90DF-8C37-CBE6-2018D293E493}"/>
                </a:ext>
              </a:extLst>
            </p:cNvPr>
            <p:cNvSpPr/>
            <p:nvPr userDrawn="1"/>
          </p:nvSpPr>
          <p:spPr>
            <a:xfrm>
              <a:off x="0" y="0"/>
              <a:ext cx="12192000" cy="6858000"/>
            </a:xfrm>
            <a:prstGeom prst="frame">
              <a:avLst>
                <a:gd name="adj1" fmla="val 2065"/>
              </a:avLst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액자 8">
              <a:extLst>
                <a:ext uri="{FF2B5EF4-FFF2-40B4-BE49-F238E27FC236}">
                  <a16:creationId xmlns:a16="http://schemas.microsoft.com/office/drawing/2014/main" id="{A6A3C685-4164-3E47-65B9-768A60E35BD5}"/>
                </a:ext>
              </a:extLst>
            </p:cNvPr>
            <p:cNvSpPr>
              <a:spLocks/>
            </p:cNvSpPr>
            <p:nvPr userDrawn="1"/>
          </p:nvSpPr>
          <p:spPr>
            <a:xfrm>
              <a:off x="180000" y="179999"/>
              <a:ext cx="11844000" cy="6498000"/>
            </a:xfrm>
            <a:prstGeom prst="frame">
              <a:avLst>
                <a:gd name="adj1" fmla="val 1275"/>
              </a:avLst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0612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39D6A6-2D6C-A3BF-12EC-C110CB5F8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C03021-A517-71E6-3AE2-566F21D0B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EC24F6-7798-2A34-93F8-2E0CD760F3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14DE9E-7E0C-4F73-4F43-EEECFC568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93A45-DEFF-4226-85FC-301E8319C8DB}" type="datetimeFigureOut">
              <a:rPr lang="ko-KR" altLang="en-US" smtClean="0"/>
              <a:t>2022-09-18-Sunday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98C52D-E285-E92D-8194-8D9C2217C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36BC6A-E279-8596-F270-91FF064CD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1083C-F229-489E-91A0-3D21BEEB6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652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107945-D022-A3EC-DBF1-7C5D84F0A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D2BDE0-26C6-E10D-2E7C-B2EBC4521C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0270801-D9F2-09EC-15AE-0D35DD0DF6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E09B36-A8BD-5FD5-3FDB-D1304CB1E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93A45-DEFF-4226-85FC-301E8319C8DB}" type="datetimeFigureOut">
              <a:rPr lang="ko-KR" altLang="en-US" smtClean="0"/>
              <a:t>2022-09-18-Sunday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217F13-4E65-8436-E18F-1F03D4407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D91F0C-B049-A0C1-C4A1-588AD76EF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1083C-F229-489E-91A0-3D21BEEB6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469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A7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2405F17-C8B2-AC4A-E050-380A99D9E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82719C-BFB5-8846-B20F-DD0FB583F0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BF848B-7D0D-6087-06CD-ADB3F44510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93A45-DEFF-4226-85FC-301E8319C8DB}" type="datetimeFigureOut">
              <a:rPr lang="ko-KR" altLang="en-US" smtClean="0"/>
              <a:t>2022-09-18-Sunday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9ACD81-BBB9-E2A3-A9F4-C4A5CA4282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2758F3-0C6F-0CB1-2A16-51EED3DDB1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1083C-F229-489E-91A0-3D21BEEB6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025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9707FF-F659-F58E-A56E-DE91ED48AA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DLL </a:t>
            </a:r>
            <a:r>
              <a:rPr lang="ko-KR" altLang="en-US" dirty="0"/>
              <a:t>지옥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AD1B9F2-D488-7AEA-A36D-A7099C68E3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7081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82CC90-FAAD-C36D-C784-E9F6DC92D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2-1. DLL </a:t>
            </a:r>
            <a:r>
              <a:rPr lang="ko-KR" altLang="en-US" dirty="0"/>
              <a:t>지옥이란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51F9AF-7A47-A9B4-10D2-27F2F498C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52862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 DLL </a:t>
            </a:r>
            <a:r>
              <a:rPr lang="ko-KR" altLang="en-US" dirty="0"/>
              <a:t>지옥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 </a:t>
            </a:r>
            <a:r>
              <a:rPr lang="ko-KR" altLang="en-US" dirty="0"/>
              <a:t>의존성 지옥의 한 형태이며 </a:t>
            </a:r>
            <a:r>
              <a:rPr lang="en-US" altLang="ko-KR" dirty="0"/>
              <a:t>DLL</a:t>
            </a:r>
            <a:r>
              <a:rPr lang="ko-KR" altLang="en-US" dirty="0"/>
              <a:t>을 관리하면서 발생하는 여러 문제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 </a:t>
            </a:r>
            <a:r>
              <a:rPr lang="en-US" altLang="ko-KR" dirty="0"/>
              <a:t>DLL</a:t>
            </a:r>
            <a:r>
              <a:rPr lang="ko-KR" altLang="en-US" dirty="0"/>
              <a:t>을 사용하는 모든 마이크로소프트 윈도우 기반의 프로그램에서 발생할 수 있는 복잡성을 의미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 릭 </a:t>
            </a:r>
            <a:r>
              <a:rPr lang="ko-KR" altLang="en-US" dirty="0" err="1"/>
              <a:t>엔더슨의</a:t>
            </a:r>
            <a:r>
              <a:rPr lang="ko-KR" altLang="en-US" dirty="0"/>
              <a:t> </a:t>
            </a:r>
            <a:r>
              <a:rPr lang="en-US" altLang="ko-KR" dirty="0"/>
              <a:t>&lt;DLL </a:t>
            </a:r>
            <a:r>
              <a:rPr lang="ko-KR" altLang="en-US" dirty="0"/>
              <a:t>지옥의 종말</a:t>
            </a:r>
            <a:r>
              <a:rPr lang="en-US" altLang="ko-KR" dirty="0"/>
              <a:t>&gt;</a:t>
            </a:r>
            <a:r>
              <a:rPr lang="ko-KR" altLang="en-US" dirty="0"/>
              <a:t>이라는 문서를 통해 </a:t>
            </a:r>
            <a:r>
              <a:rPr lang="en-US" altLang="ko-KR" dirty="0"/>
              <a:t>2000</a:t>
            </a:r>
            <a:r>
              <a:rPr lang="ko-KR" altLang="en-US" dirty="0"/>
              <a:t>년 </a:t>
            </a:r>
            <a:r>
              <a:rPr lang="en-US" altLang="ko-KR" dirty="0"/>
              <a:t>1</a:t>
            </a:r>
            <a:r>
              <a:rPr lang="ko-KR" altLang="en-US" dirty="0"/>
              <a:t>월 경에 대중에게 소개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 DLL </a:t>
            </a:r>
            <a:r>
              <a:rPr lang="ko-KR" altLang="en-US" dirty="0"/>
              <a:t>지옥의 예시 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 버전 충돌 문제 </a:t>
            </a:r>
            <a:r>
              <a:rPr lang="en-US" altLang="ko-KR" dirty="0"/>
              <a:t>: </a:t>
            </a:r>
            <a:r>
              <a:rPr lang="ko-KR" altLang="en-US" dirty="0"/>
              <a:t>같은 이름을 가지고 있지만 버전이 다른 두 </a:t>
            </a:r>
            <a:r>
              <a:rPr lang="en-US" altLang="ko-KR" dirty="0"/>
              <a:t>DLL</a:t>
            </a:r>
            <a:r>
              <a:rPr lang="ko-KR" altLang="en-US" dirty="0"/>
              <a:t>이 있을 때</a:t>
            </a:r>
            <a:r>
              <a:rPr lang="en-US" altLang="ko-KR" dirty="0"/>
              <a:t>, </a:t>
            </a:r>
            <a:r>
              <a:rPr lang="ko-KR" altLang="en-US" dirty="0"/>
              <a:t>두 </a:t>
            </a:r>
            <a:r>
              <a:rPr lang="en-US" altLang="ko-KR" dirty="0"/>
              <a:t>DLL</a:t>
            </a:r>
            <a:r>
              <a:rPr lang="ko-KR" altLang="en-US" dirty="0"/>
              <a:t>을 모두 호출해서 사용하려고 한다면 둘 중에 하나의 호출을 포기하거나 한쪽의 이름을 변경하기 전까지 오류가 발생하는 현상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 프로그램이 의존하고 있는 </a:t>
            </a:r>
            <a:r>
              <a:rPr lang="en-US" altLang="ko-KR" dirty="0"/>
              <a:t>DLL</a:t>
            </a:r>
            <a:r>
              <a:rPr lang="ko-KR" altLang="en-US" dirty="0"/>
              <a:t>을 찾을 수 없는 문제 </a:t>
            </a:r>
            <a:r>
              <a:rPr lang="en-US" altLang="ko-KR" dirty="0"/>
              <a:t>: </a:t>
            </a:r>
            <a:r>
              <a:rPr lang="ko-KR" altLang="en-US" dirty="0"/>
              <a:t>특정 응용 프로그램을 실행하려고 할 때 </a:t>
            </a:r>
            <a:r>
              <a:rPr lang="en-US" altLang="ko-KR" dirty="0"/>
              <a:t>(</a:t>
            </a:r>
            <a:r>
              <a:rPr lang="ko-KR" altLang="en-US" dirty="0"/>
              <a:t>파일명</a:t>
            </a:r>
            <a:r>
              <a:rPr lang="en-US" altLang="ko-KR" dirty="0"/>
              <a:t>).</a:t>
            </a:r>
            <a:r>
              <a:rPr lang="en-US" altLang="ko-KR" dirty="0" err="1"/>
              <a:t>dll</a:t>
            </a:r>
            <a:r>
              <a:rPr lang="en-US" altLang="ko-KR" dirty="0"/>
              <a:t> </a:t>
            </a:r>
            <a:r>
              <a:rPr lang="ko-KR" altLang="en-US" dirty="0"/>
              <a:t>파일이 없거나 경로에 문제가 생겨 실행이 되지 않는 경우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 </a:t>
            </a:r>
            <a:r>
              <a:rPr lang="ko-KR" altLang="en-US" dirty="0"/>
              <a:t>불필요한 </a:t>
            </a:r>
            <a:r>
              <a:rPr lang="en-US" altLang="ko-KR" dirty="0"/>
              <a:t>DLL </a:t>
            </a:r>
            <a:r>
              <a:rPr lang="ko-KR" altLang="en-US" dirty="0"/>
              <a:t>파일의 복사본이 만들어지는 문제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 </a:t>
            </a:r>
            <a:r>
              <a:rPr lang="ko-KR" altLang="en-US" dirty="0"/>
              <a:t>시스템 </a:t>
            </a:r>
            <a:r>
              <a:rPr lang="en-US" altLang="ko-KR" dirty="0"/>
              <a:t>DLL</a:t>
            </a:r>
            <a:r>
              <a:rPr lang="ko-KR" altLang="en-US" dirty="0"/>
              <a:t>을 다른 </a:t>
            </a:r>
            <a:r>
              <a:rPr lang="en-US" altLang="ko-KR" dirty="0"/>
              <a:t>DLL</a:t>
            </a:r>
            <a:r>
              <a:rPr lang="ko-KR" altLang="en-US" dirty="0"/>
              <a:t>로 덮어써지는 문제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 자바의 </a:t>
            </a:r>
            <a:r>
              <a:rPr lang="en-US" altLang="ko-KR" dirty="0"/>
              <a:t>JAR </a:t>
            </a:r>
            <a:r>
              <a:rPr lang="ko-KR" altLang="en-US" dirty="0"/>
              <a:t>지옥과의 비교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 라이브러리로 인해서 발생하는 문제라는 점에서는 동일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 자바 라이브러리들을 동적으로 적재해주는 자바 </a:t>
            </a:r>
            <a:r>
              <a:rPr lang="ko-KR" altLang="en-US" dirty="0" err="1"/>
              <a:t>클래스로더와</a:t>
            </a:r>
            <a:r>
              <a:rPr lang="ko-KR" altLang="en-US" dirty="0"/>
              <a:t> </a:t>
            </a:r>
            <a:r>
              <a:rPr lang="en-US" altLang="ko-KR" dirty="0"/>
              <a:t>.jar </a:t>
            </a:r>
            <a:r>
              <a:rPr lang="ko-KR" altLang="en-US" dirty="0"/>
              <a:t>파일</a:t>
            </a:r>
            <a:r>
              <a:rPr lang="en-US" altLang="ko-KR" dirty="0"/>
              <a:t> </a:t>
            </a:r>
            <a:r>
              <a:rPr lang="ko-KR" altLang="en-US" dirty="0"/>
              <a:t>사이에서 발생할 수 있는 문제들이라는 점에서 차이</a:t>
            </a:r>
            <a:endParaRPr lang="en-US" altLang="ko-KR" dirty="0"/>
          </a:p>
          <a:p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613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C4A0DD-73F1-6027-EF66-A92A60FBE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2-2. DLL </a:t>
            </a:r>
            <a:r>
              <a:rPr lang="ko-KR" altLang="en-US" dirty="0"/>
              <a:t>지옥이 발생하는 이유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EF29C2-EF06-1D8E-0162-A49F0A27D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ko-KR" altLang="en-US" sz="1700" dirty="0"/>
              <a:t> 초기에 </a:t>
            </a:r>
            <a:r>
              <a:rPr lang="en-US" altLang="ko-KR" sz="1700" dirty="0"/>
              <a:t>DLL </a:t>
            </a:r>
            <a:r>
              <a:rPr lang="ko-KR" altLang="en-US" sz="1700" dirty="0"/>
              <a:t>지옥이 발생했던 원인</a:t>
            </a:r>
            <a:endParaRPr lang="en-US" altLang="ko-KR" sz="1700" dirty="0"/>
          </a:p>
          <a:p>
            <a:pPr marL="742950" lvl="1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ko-KR" altLang="en-US" sz="1700" dirty="0"/>
              <a:t> 운영 체제가 </a:t>
            </a:r>
            <a:r>
              <a:rPr lang="en-US" altLang="ko-KR" sz="1700" dirty="0"/>
              <a:t>DLL </a:t>
            </a:r>
            <a:r>
              <a:rPr lang="ko-KR" altLang="en-US" sz="1700" dirty="0"/>
              <a:t>설치에 대해서 어떠한 제한도 하지 않으면서 각 소프트웨어가 일으킬 수 있는 문제들에 대해서 묵인</a:t>
            </a:r>
            <a:endParaRPr lang="en-US" altLang="ko-KR" sz="1700" dirty="0"/>
          </a:p>
          <a:p>
            <a:pPr marL="742950" lvl="1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ko-KR" sz="1700" dirty="0"/>
              <a:t> </a:t>
            </a:r>
            <a:r>
              <a:rPr lang="ko-KR" altLang="en-US" sz="1700" dirty="0"/>
              <a:t>윈도우 </a:t>
            </a:r>
            <a:r>
              <a:rPr lang="en-US" altLang="ko-KR" sz="1700" dirty="0"/>
              <a:t>2000 </a:t>
            </a:r>
            <a:r>
              <a:rPr lang="ko-KR" altLang="en-US" sz="1700" dirty="0"/>
              <a:t>이전의 윈도우 운영 체제는 오직 설치 프로그램들이 올바르게 작동하기를 바랄 뿐</a:t>
            </a:r>
            <a:r>
              <a:rPr lang="en-US" altLang="ko-KR" sz="1700" dirty="0"/>
              <a:t>, </a:t>
            </a:r>
            <a:r>
              <a:rPr lang="ko-KR" altLang="en-US" sz="1700" dirty="0"/>
              <a:t>설치 프로그램들이 기존 시스템 </a:t>
            </a:r>
            <a:r>
              <a:rPr lang="en-US" altLang="ko-KR" sz="1700" dirty="0"/>
              <a:t>DLL</a:t>
            </a:r>
            <a:r>
              <a:rPr lang="ko-KR" altLang="en-US" sz="1700" dirty="0"/>
              <a:t>을 다른 </a:t>
            </a:r>
            <a:r>
              <a:rPr lang="en-US" altLang="ko-KR" sz="1700" dirty="0"/>
              <a:t>DLL</a:t>
            </a:r>
            <a:r>
              <a:rPr lang="ko-KR" altLang="en-US" sz="1700" dirty="0"/>
              <a:t>로 덮어쓰는 행위를 막지 않음</a:t>
            </a:r>
            <a:br>
              <a:rPr lang="en-US" altLang="ko-KR" sz="1700" dirty="0"/>
            </a:br>
            <a:r>
              <a:rPr lang="en-US" altLang="ko-KR" sz="1700" dirty="0">
                <a:sym typeface="Wingdings" panose="05000000000000000000" pitchFamily="2" charset="2"/>
              </a:rPr>
              <a:t></a:t>
            </a:r>
            <a:r>
              <a:rPr lang="en-US" altLang="ko-KR" sz="1700" dirty="0"/>
              <a:t> </a:t>
            </a:r>
            <a:r>
              <a:rPr lang="ko-KR" altLang="en-US" sz="1700" dirty="0"/>
              <a:t>이러한 </a:t>
            </a:r>
            <a:r>
              <a:rPr lang="en-US" altLang="ko-KR" sz="1700" dirty="0"/>
              <a:t>DLL </a:t>
            </a:r>
            <a:r>
              <a:rPr lang="ko-KR" altLang="en-US" sz="1700" dirty="0"/>
              <a:t>덮어쓰기</a:t>
            </a:r>
            <a:r>
              <a:rPr lang="en-US" altLang="ko-KR" sz="1700" dirty="0"/>
              <a:t>(</a:t>
            </a:r>
            <a:r>
              <a:rPr lang="ko-KR" altLang="en-US" sz="1700" b="0" dirty="0"/>
              <a:t>일명 </a:t>
            </a:r>
            <a:r>
              <a:rPr lang="en-US" altLang="ko-KR" sz="1700" b="0" dirty="0"/>
              <a:t>‘DLL </a:t>
            </a:r>
            <a:r>
              <a:rPr lang="ko-KR" altLang="en-US" sz="1700" b="0" dirty="0" err="1"/>
              <a:t>스톰핑</a:t>
            </a:r>
            <a:r>
              <a:rPr lang="en-US" altLang="ko-KR" sz="1700" b="0" dirty="0"/>
              <a:t>’</a:t>
            </a:r>
            <a:r>
              <a:rPr lang="en-US" altLang="ko-KR" sz="1700" dirty="0"/>
              <a:t>) </a:t>
            </a:r>
            <a:r>
              <a:rPr lang="ko-KR" altLang="en-US" sz="1700" dirty="0"/>
              <a:t>문제는 </a:t>
            </a:r>
            <a:r>
              <a:rPr lang="en-US" altLang="ko-KR" sz="1700" dirty="0"/>
              <a:t>WFP(</a:t>
            </a:r>
            <a:r>
              <a:rPr lang="ko-KR" altLang="en-US" sz="1700" b="0" dirty="0"/>
              <a:t>윈도우 파일 보호</a:t>
            </a:r>
            <a:r>
              <a:rPr lang="en-US" altLang="ko-KR" sz="1700" dirty="0"/>
              <a:t>) </a:t>
            </a:r>
            <a:r>
              <a:rPr lang="ko-KR" altLang="en-US" sz="1700" dirty="0"/>
              <a:t>기능이 나오면서 해결되는 듯 보였으나 완벽하지 않았음</a:t>
            </a:r>
            <a:endParaRPr lang="en-US" altLang="ko-KR" sz="1700" b="1" dirty="0"/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ko-KR" altLang="en-US" sz="1700" b="1" dirty="0"/>
              <a:t> </a:t>
            </a:r>
            <a:r>
              <a:rPr lang="en-US" altLang="ko-KR" sz="1700" b="1" dirty="0"/>
              <a:t>DLL </a:t>
            </a:r>
            <a:r>
              <a:rPr lang="ko-KR" altLang="en-US" sz="1700" b="1" dirty="0"/>
              <a:t>덮어쓰기 문제에 대한 더 자세한 원인</a:t>
            </a:r>
            <a:endParaRPr lang="en-US" altLang="ko-KR" sz="1700" b="1" dirty="0"/>
          </a:p>
          <a:p>
            <a:pPr marL="742950" lvl="1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ko-KR" altLang="en-US" sz="1700" b="1" dirty="0"/>
              <a:t> 시스템 </a:t>
            </a:r>
            <a:r>
              <a:rPr lang="en-US" altLang="ko-KR" sz="1700" dirty="0"/>
              <a:t>DLL</a:t>
            </a:r>
            <a:r>
              <a:rPr lang="ko-KR" altLang="en-US" sz="1700" dirty="0"/>
              <a:t>들을 비롯한 </a:t>
            </a:r>
            <a:r>
              <a:rPr lang="en-US" altLang="ko-KR" sz="1700" dirty="0"/>
              <a:t>DLL </a:t>
            </a:r>
            <a:r>
              <a:rPr lang="ko-KR" altLang="en-US" sz="1700" dirty="0"/>
              <a:t>파일의 버전이나 이름에 대한 의무적인 표준이 없었고</a:t>
            </a:r>
            <a:r>
              <a:rPr lang="en-US" altLang="ko-KR" sz="1700" dirty="0"/>
              <a:t>,</a:t>
            </a:r>
            <a:r>
              <a:rPr lang="ko-KR" altLang="en-US" sz="1700" dirty="0"/>
              <a:t> 각 소프트웨어의 설치 방법에 대한 표준 또한 존재하지 않음</a:t>
            </a:r>
            <a:br>
              <a:rPr lang="en-US" altLang="ko-KR" sz="1700" dirty="0"/>
            </a:br>
            <a:r>
              <a:rPr lang="en-US" altLang="ko-KR" sz="1700" dirty="0">
                <a:sym typeface="Wingdings" panose="05000000000000000000" pitchFamily="2" charset="2"/>
              </a:rPr>
              <a:t></a:t>
            </a:r>
            <a:r>
              <a:rPr lang="ko-KR" altLang="en-US" sz="1700" dirty="0"/>
              <a:t> 기존의 </a:t>
            </a:r>
            <a:r>
              <a:rPr lang="en-US" altLang="ko-KR" sz="1700" dirty="0"/>
              <a:t>DLL </a:t>
            </a:r>
            <a:r>
              <a:rPr lang="ko-KR" altLang="en-US" sz="1700" dirty="0"/>
              <a:t>파일들을 다른 </a:t>
            </a:r>
            <a:r>
              <a:rPr lang="en-US" altLang="ko-KR" sz="1700" dirty="0"/>
              <a:t>DLL </a:t>
            </a:r>
            <a:r>
              <a:rPr lang="ko-KR" altLang="en-US" sz="1700" dirty="0"/>
              <a:t>파일로 덮어쓸 가능성이 존재</a:t>
            </a:r>
            <a:endParaRPr lang="en-US" altLang="ko-KR" sz="1700" dirty="0"/>
          </a:p>
          <a:p>
            <a:pPr marL="742950" lvl="1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ko-KR" sz="1700" dirty="0"/>
              <a:t> DLL </a:t>
            </a:r>
            <a:r>
              <a:rPr lang="ko-KR" altLang="en-US" sz="1700" dirty="0"/>
              <a:t>응용프로그램 이진 인터페이스</a:t>
            </a:r>
            <a:r>
              <a:rPr lang="en-US" altLang="ko-KR" sz="1700" b="0" dirty="0"/>
              <a:t>(ABI : </a:t>
            </a:r>
            <a:r>
              <a:rPr lang="ko-KR" altLang="en-US" sz="1700" b="0" dirty="0"/>
              <a:t>같은 칩을 사용한 두 컴퓨터 사이의 응용프로그램 이식성을 실현하기 위한 인터페이스 규약</a:t>
            </a:r>
            <a:r>
              <a:rPr lang="en-US" altLang="ko-KR" sz="1700" b="0" dirty="0"/>
              <a:t>)</a:t>
            </a:r>
            <a:r>
              <a:rPr lang="ko-KR" altLang="en-US" sz="1700" dirty="0"/>
              <a:t>를 관리하기 위한 중앙 집권적인 지원이 없었음</a:t>
            </a:r>
            <a:endParaRPr lang="en-US" altLang="ko-KR" sz="1700" dirty="0"/>
          </a:p>
          <a:p>
            <a:pPr marL="742950" lvl="1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ko-KR" altLang="en-US" sz="1700" dirty="0"/>
              <a:t> 사용자의 </a:t>
            </a:r>
            <a:r>
              <a:rPr lang="en-US" altLang="ko-KR" sz="1700" dirty="0"/>
              <a:t>DLL </a:t>
            </a:r>
            <a:r>
              <a:rPr lang="ko-KR" altLang="en-US" sz="1700" dirty="0"/>
              <a:t>복사</a:t>
            </a:r>
            <a:r>
              <a:rPr lang="en-US" altLang="ko-KR" sz="1700" dirty="0"/>
              <a:t>, </a:t>
            </a:r>
            <a:r>
              <a:rPr lang="ko-KR" altLang="en-US" sz="1700" dirty="0"/>
              <a:t>변경을 관리하고 의심스럽다면 예방하거나 이름은 같지만 호환이 되지 않는 각 </a:t>
            </a:r>
            <a:r>
              <a:rPr lang="en-US" altLang="ko-KR" sz="1700" dirty="0"/>
              <a:t>DLL</a:t>
            </a:r>
            <a:r>
              <a:rPr lang="ko-KR" altLang="en-US" sz="1700" dirty="0"/>
              <a:t>들을 허용해줄 수 있는 안전 장치가 부제</a:t>
            </a:r>
            <a:endParaRPr lang="en-US" altLang="ko-KR" sz="1700" dirty="0"/>
          </a:p>
          <a:p>
            <a:pPr marL="742950" lvl="1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ko-KR" altLang="en-US" sz="1700" dirty="0"/>
              <a:t>각 </a:t>
            </a:r>
            <a:r>
              <a:rPr lang="en-US" altLang="ko-KR" sz="1700" dirty="0"/>
              <a:t>DLL</a:t>
            </a:r>
            <a:r>
              <a:rPr lang="ko-KR" altLang="en-US" sz="1700" dirty="0"/>
              <a:t>의 버전을 구별하기위한 내부적인 번호가 존재하지 않았음</a:t>
            </a:r>
            <a:endParaRPr lang="en-US" altLang="ko-KR" sz="1700" b="1" dirty="0"/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altLang="ko-KR" sz="1700" b="1" dirty="0"/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ko-KR" altLang="en-US" sz="1700" b="1" dirty="0"/>
          </a:p>
        </p:txBody>
      </p:sp>
    </p:spTree>
    <p:extLst>
      <p:ext uri="{BB962C8B-B14F-4D97-AF65-F5344CB8AC3E}">
        <p14:creationId xmlns:p14="http://schemas.microsoft.com/office/powerpoint/2010/main" val="4087697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C4A0DD-73F1-6027-EF66-A92A60FBE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2-3. WFP(</a:t>
            </a:r>
            <a:r>
              <a:rPr lang="ko-KR" altLang="en-US" dirty="0"/>
              <a:t>윈도우 파일 보호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EF29C2-EF06-1D8E-0162-A49F0A27D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ko-KR" altLang="en-US" sz="1700" dirty="0"/>
              <a:t> </a:t>
            </a:r>
            <a:r>
              <a:rPr lang="en-US" altLang="ko-KR" sz="1700" dirty="0"/>
              <a:t>WFP(</a:t>
            </a:r>
            <a:r>
              <a:rPr lang="ko-KR" altLang="en-US" sz="1700" dirty="0"/>
              <a:t>윈도우 파일 보호</a:t>
            </a:r>
            <a:r>
              <a:rPr lang="en-US" altLang="ko-KR" sz="1700" dirty="0"/>
              <a:t>)</a:t>
            </a:r>
          </a:p>
          <a:p>
            <a:pPr marL="742950" lvl="1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ko-KR" sz="1700" dirty="0"/>
              <a:t>Windows 2000 </a:t>
            </a:r>
            <a:r>
              <a:rPr lang="ko-KR" altLang="en-US" sz="1700" dirty="0"/>
              <a:t>부터 포함되기 시작한 윈도우 운영체제의 하위 시스템으로서 </a:t>
            </a:r>
            <a:r>
              <a:rPr lang="en-US" altLang="ko-KR" sz="1700" dirty="0"/>
              <a:t>Windows</a:t>
            </a:r>
            <a:r>
              <a:rPr lang="ko-KR" altLang="en-US" sz="1700" dirty="0"/>
              <a:t>의 핵심 시스템 파일들을 보호하기 위한 시스템</a:t>
            </a:r>
            <a:endParaRPr lang="en-US" altLang="ko-KR" sz="1700" dirty="0"/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ko-KR" sz="1700" dirty="0"/>
              <a:t>WFP</a:t>
            </a:r>
            <a:r>
              <a:rPr lang="ko-KR" altLang="en-US" sz="1700" dirty="0"/>
              <a:t>가 파일을 보호를 수행하는 순서</a:t>
            </a:r>
            <a:endParaRPr lang="en-US" altLang="ko-KR" sz="1700" dirty="0"/>
          </a:p>
          <a:p>
            <a:pPr marL="742950" lvl="1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ko-KR" sz="1700" dirty="0"/>
              <a:t> WFP</a:t>
            </a:r>
            <a:r>
              <a:rPr lang="ko-KR" altLang="en-US" sz="1700" dirty="0"/>
              <a:t>가 활성화된 상태에서 보호를 받고 있는 파일들에 변경이나 제거를 시도</a:t>
            </a:r>
            <a:br>
              <a:rPr lang="en-US" altLang="ko-KR" sz="1700" dirty="0"/>
            </a:br>
            <a:r>
              <a:rPr lang="en-US" altLang="ko-KR" sz="1700" dirty="0">
                <a:sym typeface="Wingdings" panose="05000000000000000000" pitchFamily="2" charset="2"/>
              </a:rPr>
              <a:t>%</a:t>
            </a:r>
            <a:r>
              <a:rPr lang="en-US" altLang="ko-KR" sz="1700" dirty="0" err="1">
                <a:sym typeface="Wingdings" panose="05000000000000000000" pitchFamily="2" charset="2"/>
              </a:rPr>
              <a:t>W</a:t>
            </a:r>
            <a:r>
              <a:rPr lang="en-US" altLang="ko-KR" sz="1700" i="0" dirty="0" err="1">
                <a:effectLst/>
                <a:latin typeface="Arial" panose="020B0604020202020204" pitchFamily="34" charset="0"/>
              </a:rPr>
              <a:t>inDir</a:t>
            </a:r>
            <a:r>
              <a:rPr lang="en-US" altLang="ko-KR" sz="1700" i="0" dirty="0">
                <a:effectLst/>
                <a:latin typeface="Arial" panose="020B0604020202020204" pitchFamily="34" charset="0"/>
              </a:rPr>
              <a:t>%\System32\</a:t>
            </a:r>
            <a:r>
              <a:rPr lang="en-US" altLang="ko-KR" sz="1700" i="0" dirty="0" err="1">
                <a:effectLst/>
                <a:latin typeface="Arial" panose="020B0604020202020204" pitchFamily="34" charset="0"/>
              </a:rPr>
              <a:t>dllcache</a:t>
            </a:r>
            <a:r>
              <a:rPr lang="en-US" altLang="ko-KR" sz="1700" i="0" dirty="0">
                <a:effectLst/>
                <a:latin typeface="Arial" panose="020B0604020202020204" pitchFamily="34" charset="0"/>
              </a:rPr>
              <a:t> </a:t>
            </a:r>
            <a:r>
              <a:rPr lang="ko-KR" altLang="en-US" sz="1700" i="0" dirty="0">
                <a:effectLst/>
                <a:latin typeface="Arial" panose="020B0604020202020204" pitchFamily="34" charset="0"/>
              </a:rPr>
              <a:t>내부의 압축된 폴더 경로를 복사</a:t>
            </a:r>
            <a:br>
              <a:rPr lang="en-US" altLang="ko-KR" sz="1700" i="0" dirty="0">
                <a:effectLst/>
                <a:latin typeface="Arial" panose="020B0604020202020204" pitchFamily="34" charset="0"/>
              </a:rPr>
            </a:br>
            <a:r>
              <a:rPr lang="en-US" altLang="ko-KR" sz="1700" i="0" dirty="0">
                <a:effectLst/>
                <a:latin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ko-KR" altLang="en-US" sz="1700" i="0" dirty="0">
                <a:effectLst/>
                <a:latin typeface="Arial" panose="020B0604020202020204" pitchFamily="34" charset="0"/>
                <a:sym typeface="Wingdings" panose="05000000000000000000" pitchFamily="2" charset="2"/>
              </a:rPr>
              <a:t>캐시로부터 복원</a:t>
            </a:r>
            <a:endParaRPr lang="en-US" altLang="ko-KR" sz="1700" dirty="0">
              <a:latin typeface="Arial" panose="020B0604020202020204" pitchFamily="34" charset="0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ko-KR" sz="1700" dirty="0">
                <a:latin typeface="Arial" panose="020B0604020202020204" pitchFamily="34" charset="0"/>
              </a:rPr>
              <a:t> WFP</a:t>
            </a:r>
            <a:r>
              <a:rPr lang="ko-KR" altLang="en-US" sz="1700" dirty="0">
                <a:latin typeface="Arial" panose="020B0604020202020204" pitchFamily="34" charset="0"/>
              </a:rPr>
              <a:t>의 보호 기능은 </a:t>
            </a:r>
            <a:r>
              <a:rPr lang="en-US" altLang="ko-KR" sz="1700" dirty="0">
                <a:latin typeface="Arial" panose="020B0604020202020204" pitchFamily="34" charset="0"/>
              </a:rPr>
              <a:t>ACL(</a:t>
            </a:r>
            <a:r>
              <a:rPr lang="ko-KR" altLang="en-US" sz="1700" dirty="0">
                <a:latin typeface="Arial" panose="020B0604020202020204" pitchFamily="34" charset="0"/>
              </a:rPr>
              <a:t>접근 권한 리스트</a:t>
            </a:r>
            <a:r>
              <a:rPr lang="en-US" altLang="ko-KR" sz="1700" dirty="0">
                <a:latin typeface="Arial" panose="020B0604020202020204" pitchFamily="34" charset="0"/>
              </a:rPr>
              <a:t>)</a:t>
            </a:r>
            <a:r>
              <a:rPr lang="ko-KR" altLang="en-US" sz="1700" dirty="0">
                <a:latin typeface="Arial" panose="020B0604020202020204" pitchFamily="34" charset="0"/>
              </a:rPr>
              <a:t>를 통해 작동</a:t>
            </a:r>
            <a:endParaRPr lang="en-US" altLang="ko-KR" sz="1700" dirty="0">
              <a:latin typeface="Arial" panose="020B0604020202020204" pitchFamily="34" charset="0"/>
            </a:endParaRPr>
          </a:p>
          <a:p>
            <a:pPr marL="742950" lvl="1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ko-KR" sz="1700" dirty="0">
                <a:latin typeface="Arial" panose="020B0604020202020204" pitchFamily="34" charset="0"/>
                <a:sym typeface="Wingdings" panose="05000000000000000000" pitchFamily="2" charset="2"/>
              </a:rPr>
              <a:t> ACL</a:t>
            </a:r>
            <a:r>
              <a:rPr lang="ko-KR" altLang="en-US" sz="1700" dirty="0">
                <a:latin typeface="Arial" panose="020B0604020202020204" pitchFamily="34" charset="0"/>
                <a:sym typeface="Wingdings" panose="05000000000000000000" pitchFamily="2" charset="2"/>
              </a:rPr>
              <a:t>을</a:t>
            </a:r>
            <a:r>
              <a:rPr lang="ko-KR" altLang="en-US" sz="1700" dirty="0">
                <a:latin typeface="Arial" panose="020B0604020202020204" pitchFamily="34" charset="0"/>
              </a:rPr>
              <a:t> 통해 권한이 없는 사용자가 핵심 파일들을 수정하려고 할 때 보호</a:t>
            </a:r>
            <a:endParaRPr lang="en-US" altLang="ko-KR" sz="1700" dirty="0">
              <a:latin typeface="Arial" panose="020B0604020202020204" pitchFamily="34" charset="0"/>
            </a:endParaRPr>
          </a:p>
          <a:p>
            <a:pPr marL="742950" lvl="1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ko-KR" sz="1700" dirty="0">
                <a:latin typeface="Arial" panose="020B0604020202020204" pitchFamily="34" charset="0"/>
              </a:rPr>
              <a:t> </a:t>
            </a:r>
            <a:r>
              <a:rPr lang="ko-KR" altLang="en-US" sz="1700" dirty="0">
                <a:latin typeface="Arial" panose="020B0604020202020204" pitchFamily="34" charset="0"/>
              </a:rPr>
              <a:t>관리자 역시 이러한 파일들에 대해 권한이 없기 때문에 오직 윈도우 업데이트 또는 설치 프로그램만이 </a:t>
            </a:r>
            <a:r>
              <a:rPr lang="en-US" altLang="ko-KR" sz="1700" dirty="0">
                <a:latin typeface="Arial" panose="020B0604020202020204" pitchFamily="34" charset="0"/>
              </a:rPr>
              <a:t>WFP</a:t>
            </a:r>
            <a:r>
              <a:rPr lang="ko-KR" altLang="en-US" sz="1700" dirty="0">
                <a:latin typeface="Arial" panose="020B0604020202020204" pitchFamily="34" charset="0"/>
              </a:rPr>
              <a:t>의 보호를 받고 있는 파일들의 수정 및 삭제가 가능</a:t>
            </a:r>
            <a:endParaRPr lang="en-US" altLang="ko-KR" sz="1700" dirty="0">
              <a:latin typeface="Arial" panose="020B0604020202020204" pitchFamily="34" charset="0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ko-KR" altLang="en-US" sz="1700" dirty="0">
                <a:latin typeface="Arial" panose="020B0604020202020204" pitchFamily="34" charset="0"/>
              </a:rPr>
              <a:t> </a:t>
            </a:r>
            <a:r>
              <a:rPr lang="en-US" altLang="ko-KR" sz="1700" dirty="0">
                <a:latin typeface="Arial" panose="020B0604020202020204" pitchFamily="34" charset="0"/>
              </a:rPr>
              <a:t>WFP</a:t>
            </a:r>
            <a:r>
              <a:rPr lang="ko-KR" altLang="en-US" sz="1700" dirty="0">
                <a:latin typeface="Arial" panose="020B0604020202020204" pitchFamily="34" charset="0"/>
              </a:rPr>
              <a:t>를 무력화하는 방법</a:t>
            </a:r>
            <a:endParaRPr lang="en-US" altLang="ko-KR" sz="1700" dirty="0">
              <a:latin typeface="Arial" panose="020B0604020202020204" pitchFamily="34" charset="0"/>
            </a:endParaRPr>
          </a:p>
          <a:p>
            <a:pPr marL="742950" lvl="1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ko-KR" sz="1700" dirty="0">
                <a:latin typeface="Arial" panose="020B0604020202020204" pitchFamily="34" charset="0"/>
              </a:rPr>
              <a:t> WFP</a:t>
            </a:r>
            <a:r>
              <a:rPr lang="ko-KR" altLang="en-US" sz="1700" dirty="0">
                <a:latin typeface="Arial" panose="020B0604020202020204" pitchFamily="34" charset="0"/>
              </a:rPr>
              <a:t>를 적재하는 윈도우 시스템 프로세스인 </a:t>
            </a:r>
            <a:r>
              <a:rPr lang="en-US" altLang="ko-KR" sz="1700" dirty="0">
                <a:latin typeface="Arial" panose="020B0604020202020204" pitchFamily="34" charset="0"/>
              </a:rPr>
              <a:t>winlogon.exe </a:t>
            </a:r>
            <a:r>
              <a:rPr lang="ko-KR" altLang="en-US" sz="1700" dirty="0">
                <a:latin typeface="Arial" panose="020B0604020202020204" pitchFamily="34" charset="0"/>
              </a:rPr>
              <a:t>프로세스의 핸들 객체를 확인하여 그 중 </a:t>
            </a:r>
            <a:r>
              <a:rPr lang="en-US" altLang="ko-KR" sz="1700" dirty="0">
                <a:latin typeface="Arial" panose="020B0604020202020204" pitchFamily="34" charset="0"/>
              </a:rPr>
              <a:t>Directory change notification </a:t>
            </a:r>
            <a:r>
              <a:rPr lang="ko-KR" altLang="en-US" sz="1700" dirty="0">
                <a:latin typeface="Arial" panose="020B0604020202020204" pitchFamily="34" charset="0"/>
              </a:rPr>
              <a:t>핸들을 종료하여 무력화</a:t>
            </a:r>
            <a:endParaRPr lang="en-US" altLang="ko-KR" sz="1700" dirty="0">
              <a:latin typeface="Arial" panose="020B0604020202020204" pitchFamily="34" charset="0"/>
            </a:endParaRPr>
          </a:p>
          <a:p>
            <a:pPr marL="742950" lvl="1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ko-KR" altLang="en-US" sz="1700" dirty="0">
                <a:latin typeface="Arial" panose="020B0604020202020204" pitchFamily="34" charset="0"/>
              </a:rPr>
              <a:t> </a:t>
            </a:r>
            <a:r>
              <a:rPr lang="en-US" altLang="ko-KR" sz="1700" dirty="0" err="1">
                <a:latin typeface="Arial" panose="020B0604020202020204" pitchFamily="34" charset="0"/>
              </a:rPr>
              <a:t>dllcache</a:t>
            </a:r>
            <a:r>
              <a:rPr lang="en-US" altLang="ko-KR" sz="1700" dirty="0">
                <a:latin typeface="Arial" panose="020B0604020202020204" pitchFamily="34" charset="0"/>
              </a:rPr>
              <a:t> </a:t>
            </a:r>
            <a:r>
              <a:rPr lang="ko-KR" altLang="en-US" sz="1700" dirty="0">
                <a:latin typeface="Arial" panose="020B0604020202020204" pitchFamily="34" charset="0"/>
              </a:rPr>
              <a:t>폴더 내부의 파일을 삭제하거나 변경하여 무력화</a:t>
            </a:r>
            <a:endParaRPr lang="en-US" altLang="ko-KR" sz="1700" dirty="0">
              <a:latin typeface="Arial" panose="020B0604020202020204" pitchFamily="34" charset="0"/>
            </a:endParaRPr>
          </a:p>
          <a:p>
            <a:pPr marL="742950" lvl="1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ko-KR" sz="1700" dirty="0">
                <a:latin typeface="Arial" panose="020B0604020202020204" pitchFamily="34" charset="0"/>
              </a:rPr>
              <a:t> WFP</a:t>
            </a:r>
            <a:r>
              <a:rPr lang="ko-KR" altLang="en-US" sz="1700" dirty="0">
                <a:latin typeface="Arial" panose="020B0604020202020204" pitchFamily="34" charset="0"/>
              </a:rPr>
              <a:t>와 관련된 </a:t>
            </a:r>
            <a:r>
              <a:rPr lang="en-US" altLang="ko-KR" sz="1700" dirty="0">
                <a:latin typeface="Arial" panose="020B0604020202020204" pitchFamily="34" charset="0"/>
              </a:rPr>
              <a:t>sfc_os.dll</a:t>
            </a:r>
            <a:r>
              <a:rPr lang="ko-KR" altLang="en-US" sz="1700" dirty="0">
                <a:latin typeface="Arial" panose="020B0604020202020204" pitchFamily="34" charset="0"/>
              </a:rPr>
              <a:t>이나 </a:t>
            </a:r>
            <a:r>
              <a:rPr lang="en-US" altLang="ko-KR" sz="1700" dirty="0">
                <a:latin typeface="Arial" panose="020B0604020202020204" pitchFamily="34" charset="0"/>
              </a:rPr>
              <a:t>sfcfiles.dll</a:t>
            </a:r>
            <a:r>
              <a:rPr lang="ko-KR" altLang="en-US" sz="1700" dirty="0">
                <a:latin typeface="Arial" panose="020B0604020202020204" pitchFamily="34" charset="0"/>
              </a:rPr>
              <a:t>의 조작을 통해 무력화</a:t>
            </a:r>
            <a:endParaRPr lang="en-US" altLang="ko-KR" sz="1700" dirty="0">
              <a:latin typeface="Arial" panose="020B0604020202020204" pitchFamily="34" charset="0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ko-KR" altLang="en-US" sz="1700" dirty="0">
                <a:latin typeface="Arial" panose="020B0604020202020204" pitchFamily="34" charset="0"/>
              </a:rPr>
              <a:t> 현재 </a:t>
            </a:r>
            <a:r>
              <a:rPr lang="en-US" altLang="ko-KR" sz="1700" dirty="0">
                <a:latin typeface="Arial" panose="020B0604020202020204" pitchFamily="34" charset="0"/>
              </a:rPr>
              <a:t>WFP</a:t>
            </a:r>
            <a:r>
              <a:rPr lang="ko-KR" altLang="en-US" sz="1700" dirty="0">
                <a:latin typeface="Arial" panose="020B0604020202020204" pitchFamily="34" charset="0"/>
              </a:rPr>
              <a:t>는 </a:t>
            </a:r>
            <a:r>
              <a:rPr lang="en-US" altLang="ko-KR" sz="1700" dirty="0">
                <a:latin typeface="Arial" panose="020B0604020202020204" pitchFamily="34" charset="0"/>
              </a:rPr>
              <a:t>Windows Vista </a:t>
            </a:r>
            <a:r>
              <a:rPr lang="ko-KR" altLang="en-US" sz="1700" dirty="0">
                <a:latin typeface="Arial" panose="020B0604020202020204" pitchFamily="34" charset="0"/>
              </a:rPr>
              <a:t>이후로 </a:t>
            </a:r>
            <a:r>
              <a:rPr lang="en-US" altLang="ko-KR" sz="1700" dirty="0">
                <a:latin typeface="Arial" panose="020B0604020202020204" pitchFamily="34" charset="0"/>
              </a:rPr>
              <a:t>SFC(</a:t>
            </a:r>
            <a:r>
              <a:rPr lang="ko-KR" altLang="en-US" sz="1700" dirty="0">
                <a:latin typeface="Arial" panose="020B0604020202020204" pitchFamily="34" charset="0"/>
              </a:rPr>
              <a:t>시스템 파일 검사기</a:t>
            </a:r>
            <a:r>
              <a:rPr lang="en-US" altLang="ko-KR" sz="1700" dirty="0">
                <a:latin typeface="Arial" panose="020B0604020202020204" pitchFamily="34" charset="0"/>
              </a:rPr>
              <a:t>)</a:t>
            </a:r>
            <a:r>
              <a:rPr lang="ko-KR" altLang="en-US" sz="1700" dirty="0">
                <a:latin typeface="Arial" panose="020B0604020202020204" pitchFamily="34" charset="0"/>
              </a:rPr>
              <a:t>로 통합된 상태</a:t>
            </a:r>
            <a:endParaRPr lang="en-US" altLang="ko-KR" sz="1700" dirty="0">
              <a:latin typeface="Arial" panose="020B0604020202020204" pitchFamily="34" charset="0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ko-KR" altLang="en-US" sz="1700" dirty="0"/>
          </a:p>
        </p:txBody>
      </p:sp>
    </p:spTree>
    <p:extLst>
      <p:ext uri="{BB962C8B-B14F-4D97-AF65-F5344CB8AC3E}">
        <p14:creationId xmlns:p14="http://schemas.microsoft.com/office/powerpoint/2010/main" val="41994479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113F156F-4B13-3B89-F6C0-A11172E886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760" y="1459224"/>
            <a:ext cx="11678479" cy="5011150"/>
          </a:xfrm>
          <a:ln>
            <a:solidFill>
              <a:srgbClr val="7A7A84"/>
            </a:solidFill>
          </a:ln>
        </p:spPr>
        <p:txBody>
          <a:bodyPr anchor="t">
            <a:noAutofit/>
          </a:bodyPr>
          <a:lstStyle/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3-1. COM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3-2. </a:t>
            </a:r>
            <a:r>
              <a:rPr lang="en-US" altLang="ko-KR" i="0" dirty="0">
                <a:effectLst/>
                <a:latin typeface="Arial" panose="020B0604020202020204" pitchFamily="34" charset="0"/>
              </a:rPr>
              <a:t>Registration-Free COM</a:t>
            </a:r>
          </a:p>
          <a:p>
            <a:pPr algn="ctr"/>
            <a:endParaRPr lang="en-US" altLang="ko-KR" dirty="0">
              <a:latin typeface="Arial" panose="020B0604020202020204" pitchFamily="34" charset="0"/>
            </a:endParaRPr>
          </a:p>
          <a:p>
            <a:pPr algn="ctr"/>
            <a:r>
              <a:rPr lang="en-US" altLang="ko-KR" dirty="0">
                <a:latin typeface="Arial" panose="020B0604020202020204" pitchFamily="34" charset="0"/>
              </a:rPr>
              <a:t>3-3. .NET</a:t>
            </a:r>
            <a:r>
              <a:rPr lang="ko-KR" altLang="en-US" dirty="0">
                <a:latin typeface="Arial" panose="020B0604020202020204" pitchFamily="34" charset="0"/>
              </a:rPr>
              <a:t> </a:t>
            </a:r>
            <a:r>
              <a:rPr lang="en-US" altLang="ko-KR" dirty="0">
                <a:latin typeface="Arial" panose="020B0604020202020204" pitchFamily="34" charset="0"/>
              </a:rPr>
              <a:t>Framework </a:t>
            </a:r>
            <a:r>
              <a:rPr lang="ko-KR" altLang="en-US" dirty="0">
                <a:latin typeface="Arial" panose="020B0604020202020204" pitchFamily="34" charset="0"/>
              </a:rPr>
              <a:t>어셈블리</a:t>
            </a:r>
            <a:endParaRPr lang="en-US" altLang="ko-KR" dirty="0">
              <a:latin typeface="Arial" panose="020B0604020202020204" pitchFamily="34" charset="0"/>
            </a:endParaRPr>
          </a:p>
          <a:p>
            <a:pPr algn="ctr"/>
            <a:endParaRPr lang="en-US" altLang="ko-KR" dirty="0">
              <a:latin typeface="Arial" panose="020B0604020202020204" pitchFamily="34" charset="0"/>
            </a:endParaRPr>
          </a:p>
          <a:p>
            <a:pPr algn="ctr"/>
            <a:r>
              <a:rPr lang="en-US" altLang="ko-KR" dirty="0">
                <a:latin typeface="Arial" panose="020B0604020202020204" pitchFamily="34" charset="0"/>
              </a:rPr>
              <a:t>3.4. </a:t>
            </a:r>
            <a:r>
              <a:rPr lang="ko-KR" altLang="en-US" dirty="0">
                <a:latin typeface="Arial" panose="020B0604020202020204" pitchFamily="34" charset="0"/>
              </a:rPr>
              <a:t>강력한 이름의 어셈블리</a:t>
            </a:r>
            <a:endParaRPr lang="en-US" altLang="ko-KR" dirty="0">
              <a:latin typeface="Arial" panose="020B0604020202020204" pitchFamily="34" charset="0"/>
            </a:endParaRPr>
          </a:p>
          <a:p>
            <a:pPr algn="ctr"/>
            <a:endParaRPr lang="en-US" altLang="ko-KR" dirty="0">
              <a:latin typeface="Arial" panose="020B0604020202020204" pitchFamily="34" charset="0"/>
            </a:endParaRPr>
          </a:p>
          <a:p>
            <a:pPr algn="ctr"/>
            <a:r>
              <a:rPr lang="en-US" altLang="ko-KR" dirty="0">
                <a:latin typeface="Arial" panose="020B0604020202020204" pitchFamily="34" charset="0"/>
              </a:rPr>
              <a:t>3-5. </a:t>
            </a:r>
            <a:r>
              <a:rPr lang="ko-KR" altLang="en-US" dirty="0">
                <a:latin typeface="Arial" panose="020B0604020202020204" pitchFamily="34" charset="0"/>
              </a:rPr>
              <a:t>기타 대응 수단</a:t>
            </a:r>
            <a:endParaRPr lang="en-US" altLang="ko-KR" dirty="0"/>
          </a:p>
          <a:p>
            <a:pPr algn="ctr"/>
            <a:endParaRPr lang="en-US" altLang="ko-KR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D5E6235-589C-2BE9-081F-07EA69D8B177}"/>
              </a:ext>
            </a:extLst>
          </p:cNvPr>
          <p:cNvCxnSpPr/>
          <p:nvPr/>
        </p:nvCxnSpPr>
        <p:spPr>
          <a:xfrm>
            <a:off x="218661" y="1282148"/>
            <a:ext cx="11767930" cy="0"/>
          </a:xfrm>
          <a:prstGeom prst="line">
            <a:avLst/>
          </a:prstGeom>
          <a:ln w="165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32DA204B-56E5-E6E1-B2DB-57EED205FC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191"/>
            <a:ext cx="9144000" cy="1004957"/>
          </a:xfrm>
        </p:spPr>
        <p:txBody>
          <a:bodyPr>
            <a:normAutofit/>
          </a:bodyPr>
          <a:lstStyle/>
          <a:p>
            <a:r>
              <a:rPr lang="en-US" altLang="ko-KR" sz="4400" dirty="0"/>
              <a:t>3. DLL </a:t>
            </a:r>
            <a:r>
              <a:rPr lang="ko-KR" altLang="en-US" sz="4400" dirty="0"/>
              <a:t>지옥 대응 수단</a:t>
            </a:r>
          </a:p>
        </p:txBody>
      </p:sp>
    </p:spTree>
    <p:extLst>
      <p:ext uri="{BB962C8B-B14F-4D97-AF65-F5344CB8AC3E}">
        <p14:creationId xmlns:p14="http://schemas.microsoft.com/office/powerpoint/2010/main" val="37212741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C4A0DD-73F1-6027-EF66-A92A60FBE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3-1. COM(</a:t>
            </a:r>
            <a:r>
              <a:rPr lang="ko-KR" altLang="en-US" dirty="0"/>
              <a:t>컴포넌트 오브젝트 모델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EF29C2-EF06-1D8E-0162-A49F0A27D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ko-KR" dirty="0"/>
              <a:t>COM(</a:t>
            </a:r>
            <a:r>
              <a:rPr lang="ko-KR" altLang="en-US" dirty="0"/>
              <a:t>컴포넌트 오브젝트 모델</a:t>
            </a:r>
            <a:r>
              <a:rPr lang="en-US" altLang="ko-KR" dirty="0"/>
              <a:t>)</a:t>
            </a:r>
          </a:p>
          <a:p>
            <a:pPr marL="742950" lvl="1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ko-KR" altLang="en-US" dirty="0"/>
              <a:t> 마이크로 소프트에서 </a:t>
            </a:r>
            <a:r>
              <a:rPr lang="en-US" altLang="ko-KR" dirty="0"/>
              <a:t>1993</a:t>
            </a:r>
            <a:r>
              <a:rPr lang="ko-KR" altLang="en-US" dirty="0"/>
              <a:t>년 소개한 소프트웨어 구성 요소들의 응용프로그램 이진 인터페이스 표준 및 서비스</a:t>
            </a:r>
            <a:endParaRPr lang="en-US" altLang="ko-KR" dirty="0"/>
          </a:p>
          <a:p>
            <a:pPr marL="742950" lvl="1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ko-KR" dirty="0"/>
              <a:t> COM</a:t>
            </a:r>
            <a:r>
              <a:rPr lang="ko-KR" altLang="en-US" dirty="0"/>
              <a:t>을 통해 프로그램을 개발하면서 전세계적 통신 및 동적 오브젝트의 생성이 가능</a:t>
            </a:r>
            <a:endParaRPr lang="en-US" altLang="ko-KR" dirty="0"/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ko-KR" dirty="0"/>
              <a:t> COM</a:t>
            </a:r>
            <a:r>
              <a:rPr lang="ko-KR" altLang="en-US" dirty="0"/>
              <a:t>은 이진 인터페이스 표준임</a:t>
            </a:r>
            <a:endParaRPr lang="en-US" altLang="ko-KR" dirty="0"/>
          </a:p>
          <a:p>
            <a:pPr marL="742950" lvl="1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ko-KR" altLang="en-US" dirty="0"/>
              <a:t> 각 소프트웨어 간의 연결을 위한 인터페이스는 </a:t>
            </a:r>
            <a:r>
              <a:rPr lang="en-US" altLang="ko-KR" dirty="0"/>
              <a:t>COM</a:t>
            </a:r>
            <a:r>
              <a:rPr lang="ko-KR" altLang="en-US" dirty="0"/>
              <a:t>의 표준을 따라야 하지만 각 소프트웨어의 내부는 자유롭게 만들 수 있음</a:t>
            </a:r>
            <a:endParaRPr lang="en-US" altLang="ko-KR" dirty="0"/>
          </a:p>
          <a:p>
            <a:pPr marL="742950" lvl="1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ko-KR" dirty="0"/>
              <a:t> </a:t>
            </a:r>
            <a:r>
              <a:rPr lang="ko-KR" altLang="en-US" dirty="0"/>
              <a:t>언어 중립적인 표준으로서 윈도우 환경에서 실행되는 모든 실행 모듈</a:t>
            </a:r>
            <a:r>
              <a:rPr lang="en-US" altLang="ko-KR" dirty="0"/>
              <a:t>(</a:t>
            </a:r>
            <a:r>
              <a:rPr lang="en-US" altLang="ko-KR" b="0" dirty="0"/>
              <a:t>c, </a:t>
            </a:r>
            <a:r>
              <a:rPr lang="en-US" altLang="ko-KR" b="0" dirty="0" err="1"/>
              <a:t>c++</a:t>
            </a:r>
            <a:r>
              <a:rPr lang="en-US" altLang="ko-KR" b="0" dirty="0"/>
              <a:t>, java </a:t>
            </a:r>
            <a:r>
              <a:rPr lang="ko-KR" altLang="en-US" b="0" dirty="0"/>
              <a:t>등의</a:t>
            </a:r>
            <a:r>
              <a:rPr lang="en-US" altLang="ko-KR" b="0" dirty="0"/>
              <a:t> </a:t>
            </a:r>
            <a:r>
              <a:rPr lang="ko-KR" altLang="en-US" b="0" dirty="0"/>
              <a:t>기반에 관계없이</a:t>
            </a:r>
            <a:r>
              <a:rPr lang="en-US" altLang="ko-KR" dirty="0"/>
              <a:t>)</a:t>
            </a:r>
            <a:r>
              <a:rPr lang="ko-KR" altLang="en-US" dirty="0"/>
              <a:t> 간에 적용 가능</a:t>
            </a:r>
            <a:endParaRPr lang="en-US" altLang="ko-KR" dirty="0"/>
          </a:p>
          <a:p>
            <a:pPr marL="742950" lvl="1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ko-KR" altLang="en-US" dirty="0"/>
              <a:t>서로 다른 언어로 개발된 소프트웨어의 컴포넌트들도 </a:t>
            </a:r>
            <a:r>
              <a:rPr lang="en-US" altLang="ko-KR" dirty="0"/>
              <a:t>DLL</a:t>
            </a:r>
            <a:r>
              <a:rPr lang="ko-KR" altLang="en-US" dirty="0"/>
              <a:t>이나 </a:t>
            </a:r>
            <a:r>
              <a:rPr lang="en-US" altLang="ko-KR" dirty="0"/>
              <a:t>EXE </a:t>
            </a:r>
            <a:r>
              <a:rPr lang="ko-KR" altLang="en-US" dirty="0"/>
              <a:t>파일 레벨에서 통합 가능</a:t>
            </a:r>
            <a:endParaRPr lang="en-US" altLang="ko-KR" dirty="0"/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ko-KR" dirty="0"/>
              <a:t> COM</a:t>
            </a:r>
            <a:r>
              <a:rPr lang="ko-KR" altLang="en-US" dirty="0"/>
              <a:t>은 객체 지향적인 모델임</a:t>
            </a:r>
            <a:endParaRPr lang="en-US" altLang="ko-KR" dirty="0"/>
          </a:p>
          <a:p>
            <a:pPr marL="742950" lvl="1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ko-KR" altLang="en-US" dirty="0"/>
              <a:t> 각 소프트웨어 컴포넌트들을 오브젝트 단위로 구성할 수 있도록 지원</a:t>
            </a:r>
            <a:endParaRPr lang="en-US" altLang="ko-KR" dirty="0"/>
          </a:p>
          <a:p>
            <a:pPr marL="742950" lvl="1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ko-KR" altLang="en-US" dirty="0"/>
              <a:t> </a:t>
            </a:r>
            <a:r>
              <a:rPr lang="ko-KR" altLang="en-US" dirty="0" err="1"/>
              <a:t>다형성</a:t>
            </a:r>
            <a:r>
              <a:rPr lang="en-US" altLang="ko-KR" dirty="0"/>
              <a:t>, </a:t>
            </a:r>
            <a:r>
              <a:rPr lang="ko-KR" altLang="en-US" dirty="0" err="1"/>
              <a:t>상속성</a:t>
            </a:r>
            <a:r>
              <a:rPr lang="en-US" altLang="ko-KR" dirty="0"/>
              <a:t> </a:t>
            </a:r>
            <a:r>
              <a:rPr lang="ko-KR" altLang="en-US" dirty="0"/>
              <a:t>등 객체 지향 프로그래밍의 특성들을 지원</a:t>
            </a:r>
            <a:r>
              <a:rPr lang="en-US" altLang="ko-KR" dirty="0"/>
              <a:t> 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0601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C4A0DD-73F1-6027-EF66-A92A60FBE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3-1. COM(</a:t>
            </a:r>
            <a:r>
              <a:rPr lang="ko-KR" altLang="en-US" dirty="0"/>
              <a:t>컴포넌트 오브젝트 모델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B58CBDC3-5008-E10D-4FCD-1958BD958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ko-KR" sz="1900" dirty="0"/>
              <a:t> COM</a:t>
            </a:r>
            <a:r>
              <a:rPr lang="ko-KR" altLang="en-US" sz="1900" dirty="0"/>
              <a:t>의 구성</a:t>
            </a:r>
            <a:endParaRPr lang="en-US" altLang="ko-KR" sz="1900" dirty="0"/>
          </a:p>
          <a:p>
            <a:pPr marL="742950" lvl="1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ko-KR" altLang="en-US" sz="1900" dirty="0"/>
              <a:t> 인터페이스</a:t>
            </a:r>
            <a:r>
              <a:rPr lang="en-US" altLang="ko-KR" sz="1900" dirty="0"/>
              <a:t>(</a:t>
            </a:r>
            <a:r>
              <a:rPr lang="en-US" altLang="ko-KR" sz="1900" dirty="0" err="1"/>
              <a:t>Iunkown</a:t>
            </a:r>
            <a:r>
              <a:rPr lang="ko-KR" altLang="en-US" sz="1900" dirty="0"/>
              <a:t>표준</a:t>
            </a:r>
            <a:r>
              <a:rPr lang="en-US" altLang="ko-KR" sz="1900" dirty="0"/>
              <a:t>)</a:t>
            </a:r>
          </a:p>
          <a:p>
            <a:pPr marL="742950" lvl="1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ko-KR" sz="1900" dirty="0"/>
              <a:t> coclass(</a:t>
            </a:r>
            <a:r>
              <a:rPr lang="ko-KR" altLang="en-US" sz="1900" dirty="0"/>
              <a:t>클래스</a:t>
            </a:r>
            <a:r>
              <a:rPr lang="en-US" altLang="ko-KR" sz="1900" dirty="0"/>
              <a:t>)</a:t>
            </a:r>
          </a:p>
          <a:p>
            <a:pPr marL="742950" lvl="1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ko-KR" sz="1900" dirty="0"/>
              <a:t> </a:t>
            </a:r>
            <a:r>
              <a:rPr lang="ko-KR" altLang="en-US" sz="1900" dirty="0"/>
              <a:t>타입 라이브러리</a:t>
            </a:r>
            <a:endParaRPr lang="en-US" altLang="ko-KR" sz="1900" dirty="0"/>
          </a:p>
          <a:p>
            <a:pPr marL="742950" lvl="1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ko-KR" sz="1900" dirty="0"/>
              <a:t> </a:t>
            </a:r>
            <a:r>
              <a:rPr lang="ko-KR" altLang="en-US" sz="1900" dirty="0"/>
              <a:t>레지스트리</a:t>
            </a:r>
            <a:r>
              <a:rPr lang="en-US" altLang="ko-KR" sz="1900" dirty="0"/>
              <a:t>(</a:t>
            </a:r>
            <a:r>
              <a:rPr lang="ko-KR" altLang="en-US" sz="1900" dirty="0"/>
              <a:t>구성 요소들이 </a:t>
            </a:r>
            <a:r>
              <a:rPr lang="en-US" altLang="ko-KR" sz="1900" dirty="0"/>
              <a:t>GUID(</a:t>
            </a:r>
            <a:r>
              <a:rPr lang="ko-KR" altLang="en-US" sz="1900" b="0" dirty="0"/>
              <a:t>글로벌 유저 </a:t>
            </a:r>
            <a:r>
              <a:rPr lang="en-US" altLang="ko-KR" sz="1900" b="0" dirty="0"/>
              <a:t>ID</a:t>
            </a:r>
            <a:r>
              <a:rPr lang="en-US" altLang="ko-KR" sz="1900" dirty="0"/>
              <a:t>)</a:t>
            </a:r>
            <a:r>
              <a:rPr lang="ko-KR" altLang="en-US" sz="1900" dirty="0"/>
              <a:t>로서 </a:t>
            </a:r>
            <a:r>
              <a:rPr lang="ko-KR" altLang="en-US" sz="1900" dirty="0" err="1"/>
              <a:t>리스트되어</a:t>
            </a:r>
            <a:r>
              <a:rPr lang="ko-KR" altLang="en-US" sz="1900" dirty="0"/>
              <a:t> 저장</a:t>
            </a:r>
            <a:r>
              <a:rPr lang="en-US" altLang="ko-KR" sz="1900" dirty="0"/>
              <a:t>)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ko-KR" sz="1900" dirty="0"/>
              <a:t>COM</a:t>
            </a:r>
            <a:r>
              <a:rPr lang="ko-KR" altLang="en-US" sz="1900" dirty="0"/>
              <a:t>의 작동 기법</a:t>
            </a:r>
            <a:endParaRPr lang="en-US" altLang="ko-KR" sz="1900" dirty="0"/>
          </a:p>
          <a:p>
            <a:pPr marL="742950" lvl="1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ko-KR" altLang="en-US" sz="1900" dirty="0"/>
              <a:t> 자신의 인터페이스를 사용중인 모든 클라이언트가 인터페이스의 사용을 마쳐야만 해제되는 참조 </a:t>
            </a:r>
            <a:r>
              <a:rPr lang="ko-KR" altLang="en-US" sz="1900" dirty="0" err="1"/>
              <a:t>카운팅</a:t>
            </a:r>
            <a:r>
              <a:rPr lang="ko-KR" altLang="en-US" sz="1900" dirty="0"/>
              <a:t> 기법을 사용</a:t>
            </a:r>
            <a:r>
              <a:rPr lang="en-US" altLang="ko-KR" sz="1900" dirty="0"/>
              <a:t> </a:t>
            </a:r>
          </a:p>
          <a:p>
            <a:pPr marL="742950" lvl="1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ko-KR" altLang="en-US" sz="1900" dirty="0"/>
              <a:t> 모든 클라이언트가 사용을 마쳤다면</a:t>
            </a:r>
            <a:r>
              <a:rPr lang="en-US" altLang="ko-KR" sz="1900" dirty="0"/>
              <a:t>(</a:t>
            </a:r>
            <a:r>
              <a:rPr lang="ko-KR" altLang="en-US" sz="1900" b="0" dirty="0"/>
              <a:t>자신의 참조 카운트가 </a:t>
            </a:r>
            <a:r>
              <a:rPr lang="en-US" altLang="ko-KR" sz="1900" b="0" dirty="0"/>
              <a:t>0</a:t>
            </a:r>
            <a:r>
              <a:rPr lang="ko-KR" altLang="en-US" sz="1900" b="0" dirty="0"/>
              <a:t>이 되었다면</a:t>
            </a:r>
            <a:r>
              <a:rPr lang="en-US" altLang="ko-KR" sz="1900" b="0" dirty="0"/>
              <a:t>)</a:t>
            </a:r>
            <a:r>
              <a:rPr lang="ko-KR" altLang="en-US" sz="1900" dirty="0"/>
              <a:t> 반드시 사용중인 모든 메모리를 해제</a:t>
            </a:r>
            <a:endParaRPr lang="en-US" altLang="ko-KR" sz="1900" dirty="0"/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ko-KR" altLang="en-US" sz="1900" dirty="0"/>
              <a:t> 현재는 닷넷 프레임워크의 등장으로 인해 많은 지위를 뺏겼지만 여전히 다이렉트 </a:t>
            </a:r>
            <a:r>
              <a:rPr lang="en-US" altLang="ko-KR" sz="1900" dirty="0"/>
              <a:t>x</a:t>
            </a:r>
            <a:r>
              <a:rPr lang="ko-KR" altLang="en-US" sz="1900" dirty="0"/>
              <a:t>나 </a:t>
            </a:r>
            <a:r>
              <a:rPr lang="en-US" altLang="ko-KR" sz="1900" dirty="0" err="1"/>
              <a:t>sdk</a:t>
            </a:r>
            <a:r>
              <a:rPr lang="ko-KR" altLang="en-US" sz="1900" dirty="0"/>
              <a:t>등에서 중요한 필수 기술</a:t>
            </a:r>
          </a:p>
        </p:txBody>
      </p:sp>
    </p:spTree>
    <p:extLst>
      <p:ext uri="{BB962C8B-B14F-4D97-AF65-F5344CB8AC3E}">
        <p14:creationId xmlns:p14="http://schemas.microsoft.com/office/powerpoint/2010/main" val="38539072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C4A0DD-73F1-6027-EF66-A92A60FBE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3-2. </a:t>
            </a:r>
            <a:r>
              <a:rPr lang="en-US" altLang="ko-KR" i="0" dirty="0">
                <a:effectLst/>
                <a:latin typeface="Arial" panose="020B0604020202020204" pitchFamily="34" charset="0"/>
              </a:rPr>
              <a:t>Registration-Free COM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EF29C2-EF06-1D8E-0162-A49F0A27D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ko-KR" altLang="en-US" sz="1900" dirty="0"/>
              <a:t> 기존의 어플리케이션</a:t>
            </a:r>
            <a:endParaRPr lang="en-US" altLang="ko-KR" sz="1900" dirty="0"/>
          </a:p>
          <a:p>
            <a:pPr marL="742950" lvl="1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ko-KR" sz="1900" dirty="0"/>
              <a:t> COM </a:t>
            </a:r>
            <a:r>
              <a:rPr lang="ko-KR" altLang="en-US" sz="1900" dirty="0"/>
              <a:t>오브젝트를 설치할 때 필요한 정보들을 전역적인 특징이 있는 레지스트리에 저장</a:t>
            </a:r>
            <a:br>
              <a:rPr lang="en-US" altLang="ko-KR" sz="1900" dirty="0"/>
            </a:br>
            <a:r>
              <a:rPr lang="en-US" altLang="ko-KR" sz="1900" dirty="0">
                <a:sym typeface="Wingdings" panose="05000000000000000000" pitchFamily="2" charset="2"/>
              </a:rPr>
              <a:t> </a:t>
            </a:r>
            <a:r>
              <a:rPr lang="en-US" altLang="ko-KR" sz="1900" dirty="0"/>
              <a:t>COM </a:t>
            </a:r>
            <a:r>
              <a:rPr lang="ko-KR" altLang="en-US" sz="1900" dirty="0"/>
              <a:t>오브젝트는 한가지 버전만 설치하여 사용할 수 있었고</a:t>
            </a:r>
            <a:r>
              <a:rPr lang="en-US" altLang="ko-KR" sz="1900" dirty="0"/>
              <a:t>, </a:t>
            </a:r>
            <a:r>
              <a:rPr lang="ko-KR" altLang="en-US" sz="1900" dirty="0"/>
              <a:t>이로 인해 버전이 충돌하는 등 </a:t>
            </a:r>
            <a:r>
              <a:rPr lang="en-US" altLang="ko-KR" sz="1900" dirty="0"/>
              <a:t>DLL </a:t>
            </a:r>
            <a:r>
              <a:rPr lang="ko-KR" altLang="en-US" sz="1900" dirty="0"/>
              <a:t>지옥을 유발</a:t>
            </a:r>
            <a:endParaRPr lang="en-US" altLang="ko-KR" sz="1900" dirty="0"/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ko-KR" sz="1900" dirty="0"/>
              <a:t> Registration-Free COM(</a:t>
            </a:r>
            <a:r>
              <a:rPr lang="ko-KR" altLang="en-US" sz="1900" dirty="0"/>
              <a:t>이하 </a:t>
            </a:r>
            <a:r>
              <a:rPr lang="en-US" altLang="ko-KR" sz="1900" dirty="0" err="1"/>
              <a:t>RegFree</a:t>
            </a:r>
            <a:r>
              <a:rPr lang="en-US" altLang="ko-KR" sz="1900" dirty="0"/>
              <a:t> COM)</a:t>
            </a:r>
          </a:p>
          <a:p>
            <a:pPr marL="742950" lvl="1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ko-KR" sz="1900" dirty="0"/>
              <a:t> Windows XP</a:t>
            </a:r>
            <a:r>
              <a:rPr lang="ko-KR" altLang="en-US" sz="1900" dirty="0"/>
              <a:t>에서 처음 소개</a:t>
            </a:r>
            <a:endParaRPr lang="en-US" altLang="ko-KR" sz="1900" dirty="0"/>
          </a:p>
          <a:p>
            <a:pPr marL="742950" lvl="1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ko-KR" altLang="en-US" sz="1900" dirty="0"/>
              <a:t> 단일 어플리케이션에서만 사용 가능한 </a:t>
            </a:r>
            <a:r>
              <a:rPr lang="en-US" altLang="ko-KR" sz="1900" dirty="0"/>
              <a:t>COM </a:t>
            </a:r>
            <a:r>
              <a:rPr lang="ko-KR" altLang="en-US" sz="1900" dirty="0"/>
              <a:t>오브젝트</a:t>
            </a:r>
            <a:endParaRPr lang="en-US" altLang="ko-KR" sz="1900" dirty="0"/>
          </a:p>
          <a:p>
            <a:pPr marL="742950" lvl="1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ko-KR" altLang="en-US" sz="1900" dirty="0"/>
              <a:t> 각 어플리케이션 별로 </a:t>
            </a:r>
            <a:r>
              <a:rPr lang="en-US" altLang="ko-KR" sz="1900" dirty="0"/>
              <a:t>COM </a:t>
            </a:r>
            <a:r>
              <a:rPr lang="ko-KR" altLang="en-US" sz="1900" dirty="0"/>
              <a:t>오브젝트와 오브젝트의 버전을 관리</a:t>
            </a:r>
            <a:endParaRPr lang="en-US" altLang="ko-KR" sz="1900" dirty="0"/>
          </a:p>
          <a:p>
            <a:pPr marL="742950" lvl="1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ko-KR" altLang="en-US" sz="1900" dirty="0"/>
              <a:t> </a:t>
            </a:r>
            <a:r>
              <a:rPr lang="en-US" altLang="ko-KR" sz="1900" dirty="0"/>
              <a:t>COM </a:t>
            </a:r>
            <a:r>
              <a:rPr lang="ko-KR" altLang="en-US" sz="1900" dirty="0"/>
              <a:t>오브젝트를 설치할 때 필요한 정보들을 어플리케이션 자신의 디렉토리에 저장</a:t>
            </a:r>
            <a:endParaRPr lang="en-US" altLang="ko-KR" sz="1900" dirty="0"/>
          </a:p>
          <a:p>
            <a:pPr marL="742950" lvl="1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ko-KR" altLang="en-US" sz="1900" dirty="0"/>
              <a:t> 기존 </a:t>
            </a:r>
            <a:r>
              <a:rPr lang="en-US" altLang="ko-KR" sz="1900" dirty="0"/>
              <a:t>COM </a:t>
            </a:r>
            <a:r>
              <a:rPr lang="ko-KR" altLang="en-US" sz="1900" dirty="0"/>
              <a:t>오브젝트의 </a:t>
            </a:r>
            <a:r>
              <a:rPr lang="en-US" altLang="ko-KR" sz="1900" dirty="0"/>
              <a:t>DLL</a:t>
            </a:r>
            <a:r>
              <a:rPr lang="ko-KR" altLang="en-US" sz="1900" dirty="0"/>
              <a:t> 지옥 문제들을 해결한 </a:t>
            </a:r>
            <a:r>
              <a:rPr lang="en-US" altLang="ko-KR" sz="1900" dirty="0"/>
              <a:t>COM </a:t>
            </a:r>
            <a:r>
              <a:rPr lang="ko-KR" altLang="en-US" sz="1900" dirty="0"/>
              <a:t>오브젝트 등록 모드</a:t>
            </a:r>
            <a:endParaRPr lang="en-US" altLang="ko-KR" sz="1900" dirty="0"/>
          </a:p>
        </p:txBody>
      </p:sp>
    </p:spTree>
    <p:extLst>
      <p:ext uri="{BB962C8B-B14F-4D97-AF65-F5344CB8AC3E}">
        <p14:creationId xmlns:p14="http://schemas.microsoft.com/office/powerpoint/2010/main" val="41795301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C4A0DD-73F1-6027-EF66-A92A60FBE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3-3. .NET Framework </a:t>
            </a:r>
            <a:r>
              <a:rPr lang="ko-KR" altLang="en-US" dirty="0"/>
              <a:t>어셈블리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EF29C2-EF06-1D8E-0162-A49F0A27D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ko-KR" altLang="en-US" sz="1700" dirty="0"/>
              <a:t> </a:t>
            </a:r>
            <a:r>
              <a:rPr lang="en-US" altLang="ko-KR" sz="1700" dirty="0"/>
              <a:t>.NET Framework(</a:t>
            </a:r>
            <a:r>
              <a:rPr lang="ko-KR" altLang="en-US" sz="1700" dirty="0"/>
              <a:t>이하 닷넷 프레임워크</a:t>
            </a:r>
            <a:r>
              <a:rPr lang="en-US" altLang="ko-KR" sz="1700" dirty="0"/>
              <a:t>)</a:t>
            </a:r>
          </a:p>
          <a:p>
            <a:pPr marL="742950" lvl="1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ko-KR" altLang="en-US" sz="1700" dirty="0"/>
              <a:t> </a:t>
            </a:r>
            <a:r>
              <a:rPr lang="en-US" altLang="ko-KR" sz="1700" dirty="0"/>
              <a:t>2002</a:t>
            </a:r>
            <a:r>
              <a:rPr lang="ko-KR" altLang="en-US" sz="1700" dirty="0"/>
              <a:t>년 마이크로 소프트에서 소개한 공통 언어 기반 윈도우 프로그램 개발 및 실행 환경</a:t>
            </a:r>
            <a:endParaRPr lang="en-US" altLang="ko-KR" sz="1700" dirty="0"/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ko-KR" sz="1700" dirty="0"/>
              <a:t>.NET </a:t>
            </a:r>
            <a:r>
              <a:rPr lang="ko-KR" altLang="en-US" sz="1700" dirty="0"/>
              <a:t>어셈블리</a:t>
            </a:r>
            <a:r>
              <a:rPr lang="en-US" altLang="ko-KR" sz="1700" dirty="0"/>
              <a:t>(</a:t>
            </a:r>
            <a:r>
              <a:rPr lang="ko-KR" altLang="en-US" sz="1700" dirty="0"/>
              <a:t>이하 어셈블리</a:t>
            </a:r>
            <a:r>
              <a:rPr lang="en-US" altLang="ko-KR" sz="1700" dirty="0"/>
              <a:t>)</a:t>
            </a:r>
          </a:p>
          <a:p>
            <a:pPr marL="742950" lvl="1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ko-KR" altLang="en-US" sz="1700" dirty="0"/>
              <a:t> 닷넷 기반의 어플리케이션의 배포</a:t>
            </a:r>
            <a:r>
              <a:rPr lang="en-US" altLang="ko-KR" sz="1700" dirty="0"/>
              <a:t>, </a:t>
            </a:r>
            <a:r>
              <a:rPr lang="ko-KR" altLang="en-US" sz="1700" dirty="0"/>
              <a:t>버전</a:t>
            </a:r>
            <a:r>
              <a:rPr lang="en-US" altLang="ko-KR" sz="1700" dirty="0"/>
              <a:t> </a:t>
            </a:r>
            <a:r>
              <a:rPr lang="ko-KR" altLang="en-US" sz="1700" dirty="0"/>
              <a:t>제어</a:t>
            </a:r>
            <a:r>
              <a:rPr lang="en-US" altLang="ko-KR" sz="1700" dirty="0"/>
              <a:t>, </a:t>
            </a:r>
            <a:r>
              <a:rPr lang="ko-KR" altLang="en-US" sz="1700" dirty="0"/>
              <a:t>재사용</a:t>
            </a:r>
            <a:r>
              <a:rPr lang="en-US" altLang="ko-KR" sz="1700" dirty="0"/>
              <a:t>, </a:t>
            </a:r>
            <a:r>
              <a:rPr lang="ko-KR" altLang="en-US" sz="1700" dirty="0"/>
              <a:t>활성화 범위 및 보안 권한의 기본 단위를 형성</a:t>
            </a:r>
            <a:endParaRPr lang="en-US" altLang="ko-KR" sz="1700" dirty="0"/>
          </a:p>
          <a:p>
            <a:pPr marL="742950" lvl="1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ko-KR" altLang="en-US" sz="1700" dirty="0"/>
              <a:t> 서로 함께 사용되어 논리적 기능 단위를 형성하도록 </a:t>
            </a:r>
            <a:r>
              <a:rPr lang="ko-KR" altLang="en-US" sz="1700" dirty="0" err="1"/>
              <a:t>빌드되는</a:t>
            </a:r>
            <a:r>
              <a:rPr lang="ko-KR" altLang="en-US" sz="1700" dirty="0"/>
              <a:t> 형식 및 리소스 컬렉션</a:t>
            </a:r>
            <a:r>
              <a:rPr lang="en-US" altLang="ko-KR" sz="1700" dirty="0"/>
              <a:t> </a:t>
            </a:r>
          </a:p>
          <a:p>
            <a:pPr marL="742950" lvl="1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ko-KR" altLang="en-US" sz="1700" dirty="0"/>
              <a:t> 어셈블리는 </a:t>
            </a:r>
            <a:r>
              <a:rPr lang="en-US" altLang="ko-KR" sz="1700" dirty="0"/>
              <a:t>.exe </a:t>
            </a:r>
            <a:r>
              <a:rPr lang="ko-KR" altLang="en-US" sz="1700" dirty="0"/>
              <a:t>또는 </a:t>
            </a:r>
            <a:r>
              <a:rPr lang="en-US" altLang="ko-KR" sz="1700" dirty="0"/>
              <a:t>.</a:t>
            </a:r>
            <a:r>
              <a:rPr lang="en-US" altLang="ko-KR" sz="1700" dirty="0" err="1"/>
              <a:t>dll</a:t>
            </a:r>
            <a:r>
              <a:rPr lang="ko-KR" altLang="en-US" sz="1700" dirty="0"/>
              <a:t>의 형태를 가짐</a:t>
            </a:r>
            <a:endParaRPr lang="en-US" altLang="ko-KR" sz="1700" dirty="0"/>
          </a:p>
          <a:p>
            <a:pPr marL="742950" lvl="1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ko-KR" altLang="en-US" sz="1700" dirty="0"/>
              <a:t> 필요한 경우에만 메모리에 로드</a:t>
            </a:r>
            <a:endParaRPr lang="en-US" altLang="ko-KR" sz="1700" dirty="0"/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ko-KR" altLang="en-US" sz="1700" dirty="0"/>
              <a:t> 어셈블리에는 어셈블리 </a:t>
            </a:r>
            <a:r>
              <a:rPr lang="ko-KR" altLang="en-US" sz="1700" dirty="0" err="1"/>
              <a:t>매니페스트가</a:t>
            </a:r>
            <a:r>
              <a:rPr lang="ko-KR" altLang="en-US" sz="1700" dirty="0"/>
              <a:t> 존재</a:t>
            </a:r>
            <a:endParaRPr lang="en-US" altLang="ko-KR" sz="1700" dirty="0"/>
          </a:p>
          <a:p>
            <a:pPr marL="742950" lvl="1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ko-KR" altLang="en-US" sz="1700" dirty="0"/>
              <a:t> </a:t>
            </a:r>
            <a:r>
              <a:rPr lang="ko-KR" altLang="en-US" sz="1700" dirty="0" err="1"/>
              <a:t>매니페스트의</a:t>
            </a:r>
            <a:r>
              <a:rPr lang="ko-KR" altLang="en-US" sz="1700" dirty="0"/>
              <a:t> 구성</a:t>
            </a:r>
            <a:endParaRPr lang="en-US" altLang="ko-KR" sz="1700" dirty="0"/>
          </a:p>
          <a:p>
            <a:pPr marL="1200150" lvl="2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ko-KR" altLang="en-US" sz="1700" dirty="0"/>
              <a:t> 어셈블리의 </a:t>
            </a:r>
            <a:r>
              <a:rPr lang="en-US" altLang="ko-KR" sz="1700" dirty="0"/>
              <a:t>ID(</a:t>
            </a:r>
            <a:r>
              <a:rPr lang="ko-KR" altLang="en-US" sz="1700" dirty="0"/>
              <a:t>해당 이름 및 버전</a:t>
            </a:r>
            <a:r>
              <a:rPr lang="en-US" altLang="ko-KR" sz="1700" dirty="0"/>
              <a:t>)</a:t>
            </a:r>
          </a:p>
          <a:p>
            <a:pPr marL="1200150" lvl="2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ko-KR" sz="1700" dirty="0"/>
              <a:t> </a:t>
            </a:r>
            <a:r>
              <a:rPr lang="ko-KR" altLang="en-US" sz="1700" dirty="0"/>
              <a:t>어셈블리를 구성하는 다른 파일들을 설명하는 파일 테이블</a:t>
            </a:r>
            <a:endParaRPr lang="en-US" altLang="ko-KR" sz="1700" dirty="0"/>
          </a:p>
          <a:p>
            <a:pPr marL="1200150" lvl="2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ko-KR" sz="1700" dirty="0"/>
              <a:t> .</a:t>
            </a:r>
            <a:r>
              <a:rPr lang="en-US" altLang="ko-KR" sz="1700" dirty="0" err="1"/>
              <a:t>dll</a:t>
            </a:r>
            <a:r>
              <a:rPr lang="en-US" altLang="ko-KR" sz="1700" dirty="0"/>
              <a:t> </a:t>
            </a:r>
            <a:r>
              <a:rPr lang="ko-KR" altLang="en-US" sz="1700" dirty="0"/>
              <a:t>또는 기타 파일 같은 모든 외부 종속성의 목록</a:t>
            </a:r>
            <a:r>
              <a:rPr lang="en-US" altLang="ko-KR" sz="1700" dirty="0"/>
              <a:t>(</a:t>
            </a:r>
            <a:r>
              <a:rPr lang="ko-KR" altLang="en-US" sz="1700" dirty="0"/>
              <a:t>어셈블리 참조 목록</a:t>
            </a:r>
            <a:r>
              <a:rPr lang="en-US" altLang="ko-KR" sz="1700" dirty="0"/>
              <a:t>) </a:t>
            </a:r>
          </a:p>
          <a:p>
            <a:pPr marL="742950" lvl="1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ko-KR" altLang="en-US" sz="1700" dirty="0" err="1"/>
              <a:t>매니페스트를</a:t>
            </a:r>
            <a:r>
              <a:rPr lang="ko-KR" altLang="en-US" sz="1700" dirty="0"/>
              <a:t> 통해 어셈블리는 콘텐츠</a:t>
            </a:r>
            <a:r>
              <a:rPr lang="en-US" altLang="ko-KR" sz="1700" dirty="0"/>
              <a:t>, </a:t>
            </a:r>
            <a:r>
              <a:rPr lang="ko-KR" altLang="en-US" sz="1700" dirty="0"/>
              <a:t>버전 관리 및 종속성에 대한 정보를 모두 포함</a:t>
            </a:r>
            <a:endParaRPr lang="en-US" altLang="ko-KR" sz="1700" dirty="0"/>
          </a:p>
          <a:p>
            <a:pPr marL="1200150" lvl="2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ko-KR" altLang="en-US" sz="1700" dirty="0"/>
              <a:t> 작동을 위해 레지스트리를 비롯한 외부 소스를 사용할 필요가 없음</a:t>
            </a:r>
            <a:endParaRPr lang="en-US" altLang="ko-KR" sz="1700" dirty="0"/>
          </a:p>
          <a:p>
            <a:pPr marL="1200150" lvl="2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ko-KR" altLang="en-US" sz="1700" dirty="0"/>
              <a:t> </a:t>
            </a:r>
            <a:r>
              <a:rPr lang="en-US" altLang="ko-KR" sz="1700" dirty="0"/>
              <a:t>DLL </a:t>
            </a:r>
            <a:r>
              <a:rPr lang="ko-KR" altLang="en-US" sz="1700" dirty="0"/>
              <a:t>충돌을 줄이고 더 안정적인 배포하기 쉬운 어플리케이션을 구성 가능</a:t>
            </a:r>
            <a:endParaRPr lang="en-US" altLang="ko-KR" sz="1700" dirty="0"/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ko-KR" altLang="en-US" sz="1700" dirty="0"/>
          </a:p>
        </p:txBody>
      </p:sp>
    </p:spTree>
    <p:extLst>
      <p:ext uri="{BB962C8B-B14F-4D97-AF65-F5344CB8AC3E}">
        <p14:creationId xmlns:p14="http://schemas.microsoft.com/office/powerpoint/2010/main" val="40321506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C4A0DD-73F1-6027-EF66-A92A60FBE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3-4. </a:t>
            </a:r>
            <a:r>
              <a:rPr lang="ko-KR" altLang="en-US" dirty="0"/>
              <a:t>강력한 이름의 어셈블리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EF29C2-EF06-1D8E-0162-A49F0A27D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ko-KR" altLang="en-US" sz="1700" dirty="0"/>
              <a:t>동일한 어셈블리를 여러 어플리케이션에서 공유하려면 전역 어셈블리 캐시에 넣어야 함</a:t>
            </a:r>
            <a:endParaRPr lang="en-US" altLang="ko-KR" sz="1700" dirty="0"/>
          </a:p>
          <a:p>
            <a:pPr marL="742950" lvl="1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ko-KR" altLang="en-US" sz="1700" dirty="0">
                <a:sym typeface="Wingdings" panose="05000000000000000000" pitchFamily="2" charset="2"/>
              </a:rPr>
              <a:t>공유하려는 어셈블리를 강력한 이름의 어셈블리로 만들어야 함</a:t>
            </a:r>
            <a:endParaRPr lang="en-US" altLang="ko-KR" sz="1700" dirty="0"/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ko-KR" altLang="en-US" sz="1700" dirty="0"/>
              <a:t>강력한 이름의 어셈블리</a:t>
            </a:r>
            <a:endParaRPr lang="en-US" altLang="ko-KR" sz="1700" dirty="0"/>
          </a:p>
          <a:p>
            <a:pPr marL="742950" lvl="1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ko-KR" altLang="en-US" sz="1700" i="0" dirty="0">
                <a:effectLst/>
                <a:latin typeface="Segoe UI" panose="020B0502040204020203" pitchFamily="34" charset="0"/>
              </a:rPr>
              <a:t> 어셈블리에 대한 고유한 </a:t>
            </a:r>
            <a:r>
              <a:rPr lang="en-US" altLang="ko-KR" sz="1700" i="0" dirty="0">
                <a:effectLst/>
                <a:latin typeface="Segoe UI" panose="020B0502040204020203" pitchFamily="34" charset="0"/>
              </a:rPr>
              <a:t>ID</a:t>
            </a:r>
            <a:r>
              <a:rPr lang="ko-KR" altLang="en-US" sz="1700" i="0" dirty="0">
                <a:effectLst/>
                <a:latin typeface="Segoe UI" panose="020B0502040204020203" pitchFamily="34" charset="0"/>
              </a:rPr>
              <a:t>를 만들어 어셈블리 충돌을 방지</a:t>
            </a:r>
            <a:endParaRPr lang="en-US" altLang="ko-KR" sz="1700" dirty="0"/>
          </a:p>
          <a:p>
            <a:pPr marL="742950" lvl="1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ko-KR" altLang="en-US" sz="1700" dirty="0"/>
              <a:t> 일반 어셈블리의 </a:t>
            </a:r>
            <a:r>
              <a:rPr lang="ko-KR" altLang="en-US" sz="1700" dirty="0" err="1"/>
              <a:t>매니페스트에서</a:t>
            </a:r>
            <a:r>
              <a:rPr lang="ko-KR" altLang="en-US" sz="1700" dirty="0"/>
              <a:t> 어셈블리 </a:t>
            </a:r>
            <a:r>
              <a:rPr lang="en-US" altLang="ko-KR" sz="1700" dirty="0"/>
              <a:t>ID</a:t>
            </a:r>
            <a:r>
              <a:rPr lang="ko-KR" altLang="en-US" sz="1700" dirty="0"/>
              <a:t>에 있는 퍼블릭 키와 대응하는 </a:t>
            </a:r>
            <a:r>
              <a:rPr lang="ko-KR" altLang="en-US" sz="1700" dirty="0" err="1"/>
              <a:t>프라이빗</a:t>
            </a:r>
            <a:r>
              <a:rPr lang="ko-KR" altLang="en-US" sz="1700" dirty="0"/>
              <a:t> 키를 사용하여 생성</a:t>
            </a:r>
            <a:endParaRPr lang="en-US" altLang="ko-KR" sz="1700" dirty="0"/>
          </a:p>
          <a:p>
            <a:pPr marL="742950" lvl="1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ko-KR" altLang="en-US" sz="1700" i="0" dirty="0">
                <a:effectLst/>
                <a:latin typeface="Segoe UI" panose="020B0502040204020203" pitchFamily="34" charset="0"/>
              </a:rPr>
              <a:t> 같은 강력한 이름을 가진 어셈블리는 동</a:t>
            </a:r>
            <a:r>
              <a:rPr lang="ko-KR" altLang="en-US" sz="1700" dirty="0">
                <a:latin typeface="Segoe UI" panose="020B0502040204020203" pitchFamily="34" charset="0"/>
              </a:rPr>
              <a:t>일</a:t>
            </a:r>
            <a:endParaRPr lang="en-US" altLang="ko-KR" sz="1700" dirty="0"/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ko-KR" altLang="en-US" sz="1700" dirty="0"/>
              <a:t>강력한 이름의 어셈블리를 사용해야 하는 경우</a:t>
            </a:r>
            <a:endParaRPr lang="en-US" altLang="ko-KR" sz="1700" dirty="0"/>
          </a:p>
          <a:p>
            <a:pPr marL="742950" lvl="1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ko-KR" altLang="en-US" sz="1700" i="0" dirty="0">
                <a:effectLst/>
                <a:latin typeface="Segoe UI" panose="020B0502040204020203" pitchFamily="34" charset="0"/>
              </a:rPr>
              <a:t>어셈블리를 사용하는 앱의 성능 저하를 방지하기 위해 어셈블리를 도메인 중립으로 설정하려는 경우</a:t>
            </a:r>
            <a:endParaRPr lang="en-US" altLang="ko-KR" sz="1700" i="0" dirty="0">
              <a:effectLst/>
              <a:latin typeface="Segoe UI" panose="020B0502040204020203" pitchFamily="34" charset="0"/>
            </a:endParaRPr>
          </a:p>
          <a:p>
            <a:pPr marL="742950" lvl="1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ko-KR" altLang="en-US" sz="1700" i="0" dirty="0">
                <a:effectLst/>
                <a:latin typeface="Segoe UI" panose="020B0502040204020203" pitchFamily="34" charset="0"/>
              </a:rPr>
              <a:t>게시자 정책을 적용하여 앱 서비스를 한 위치에서 제공하려는 경우</a:t>
            </a:r>
            <a:endParaRPr lang="en-US" altLang="ko-KR" sz="1700" i="0" dirty="0">
              <a:effectLst/>
              <a:latin typeface="Segoe UI" panose="020B0502040204020203" pitchFamily="34" charset="0"/>
            </a:endParaRPr>
          </a:p>
          <a:p>
            <a:pPr marL="742950" lvl="1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ko-KR" altLang="en-US" sz="1700" i="0" dirty="0">
                <a:effectLst/>
                <a:latin typeface="Segoe UI" panose="020B0502040204020203" pitchFamily="34" charset="0"/>
              </a:rPr>
              <a:t>앱이 동일 어셈블리의 다른 버전에 액세스해야 하는 경우</a:t>
            </a:r>
            <a:endParaRPr lang="en-US" altLang="ko-KR" sz="1700" dirty="0"/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ko-KR" sz="1700" dirty="0"/>
              <a:t> DLL</a:t>
            </a:r>
            <a:r>
              <a:rPr lang="ko-KR" altLang="en-US" sz="1700" dirty="0"/>
              <a:t> 사이의 충돌 방지라는 관점에서 본 강력한 이름의 어셈블리</a:t>
            </a:r>
            <a:br>
              <a:rPr lang="en-US" altLang="ko-KR" sz="1700" dirty="0"/>
            </a:br>
            <a:r>
              <a:rPr lang="en-US" altLang="ko-KR" sz="1700" dirty="0">
                <a:sym typeface="Wingdings" panose="05000000000000000000" pitchFamily="2" charset="2"/>
              </a:rPr>
              <a:t> </a:t>
            </a:r>
            <a:r>
              <a:rPr lang="ko-KR" altLang="en-US" sz="1700" dirty="0"/>
              <a:t>각기 다른 버전의 동일 어셈블리를 강력한 이름을 통해 구분할 수 있게 되어 버전 관리가 용이하고 </a:t>
            </a:r>
            <a:r>
              <a:rPr lang="en-US" altLang="ko-KR" sz="1700" dirty="0"/>
              <a:t>DLL </a:t>
            </a:r>
            <a:r>
              <a:rPr lang="ko-KR" altLang="en-US" sz="1700" dirty="0"/>
              <a:t>사이의 충돌을 방지</a:t>
            </a:r>
          </a:p>
        </p:txBody>
      </p:sp>
    </p:spTree>
    <p:extLst>
      <p:ext uri="{BB962C8B-B14F-4D97-AF65-F5344CB8AC3E}">
        <p14:creationId xmlns:p14="http://schemas.microsoft.com/office/powerpoint/2010/main" val="35194591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426B7C-0048-2F83-7A9D-5FECB2836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3-5. </a:t>
            </a:r>
            <a:r>
              <a:rPr lang="ko-KR" altLang="en-US" dirty="0"/>
              <a:t>기타 대응 수단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DBDD20-6545-8679-E453-4ECA64AD6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ko-KR" dirty="0"/>
              <a:t> </a:t>
            </a:r>
            <a:r>
              <a:rPr lang="en-US" altLang="ko-KR" dirty="0" err="1"/>
              <a:t>RegFree</a:t>
            </a:r>
            <a:r>
              <a:rPr lang="en-US" altLang="ko-KR" dirty="0"/>
              <a:t> Com</a:t>
            </a:r>
            <a:r>
              <a:rPr lang="ko-KR" altLang="en-US" dirty="0"/>
              <a:t>과 </a:t>
            </a:r>
            <a:r>
              <a:rPr lang="en-US" altLang="ko-KR" dirty="0"/>
              <a:t>.NET </a:t>
            </a:r>
            <a:r>
              <a:rPr lang="ko-KR" altLang="en-US" dirty="0"/>
              <a:t>어셈블리 뿐만 아니라 다양한 대응 수단을 활용하여 </a:t>
            </a:r>
            <a:r>
              <a:rPr lang="en-US" altLang="ko-KR" dirty="0"/>
              <a:t>DLL </a:t>
            </a:r>
            <a:r>
              <a:rPr lang="ko-KR" altLang="en-US" dirty="0"/>
              <a:t>지옥에 대응</a:t>
            </a:r>
            <a:endParaRPr lang="en-US" altLang="ko-KR" dirty="0"/>
          </a:p>
          <a:p>
            <a:pPr marL="742950" lvl="1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ko-KR" altLang="en-US" dirty="0"/>
              <a:t> 각 대응 수단은 함께 사용할 수 있다면 함께 사용하는 것이 더 좋은 효과를 기대 가능</a:t>
            </a:r>
            <a:endParaRPr lang="en-US" altLang="ko-KR" dirty="0"/>
          </a:p>
          <a:p>
            <a:pPr marL="1200150" lvl="2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ko-KR" dirty="0"/>
              <a:t> DLL </a:t>
            </a:r>
            <a:r>
              <a:rPr lang="ko-KR" altLang="en-US" dirty="0"/>
              <a:t>파일들 간의 의존성을 추적하여 관리할 수 있는 패키지 관리 시스템을 마련하고</a:t>
            </a:r>
            <a:r>
              <a:rPr lang="en-US" altLang="ko-KR" dirty="0"/>
              <a:t>, </a:t>
            </a:r>
            <a:r>
              <a:rPr lang="ko-KR" altLang="en-US" dirty="0"/>
              <a:t>이러한 시스템을 운영체제에 포함시켜 사용자가 사용하도록 장려</a:t>
            </a:r>
            <a:endParaRPr lang="en-US" altLang="ko-KR" dirty="0"/>
          </a:p>
          <a:p>
            <a:pPr marL="1200150" lvl="2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ko-KR" altLang="en-US" dirty="0"/>
              <a:t> 소프트웨어의 자체 업데이트 등과 같은 수동 </a:t>
            </a:r>
            <a:r>
              <a:rPr lang="en-US" altLang="ko-KR" dirty="0"/>
              <a:t>DLL </a:t>
            </a:r>
            <a:r>
              <a:rPr lang="ko-KR" altLang="en-US" dirty="0"/>
              <a:t>설치는 지양</a:t>
            </a:r>
            <a:endParaRPr lang="en-US" altLang="ko-KR" dirty="0"/>
          </a:p>
          <a:p>
            <a:pPr marL="1200150" lvl="2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ko-KR" altLang="en-US" dirty="0"/>
              <a:t> 라이브러리의 수정이 불가피하다면 기존 라이브러리의 </a:t>
            </a:r>
            <a:r>
              <a:rPr lang="en-US" altLang="ko-KR" dirty="0"/>
              <a:t>DLL </a:t>
            </a:r>
            <a:r>
              <a:rPr lang="ko-KR" altLang="en-US" dirty="0"/>
              <a:t>파일을 개인적인 공간에 잠시 옮겨 두거나 라이브러리를 정적으로 링크하여 컴파일</a:t>
            </a:r>
            <a:endParaRPr lang="en-US" altLang="ko-KR" dirty="0"/>
          </a:p>
          <a:p>
            <a:pPr marL="1200150" lvl="2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ko-KR" dirty="0"/>
              <a:t> DLL</a:t>
            </a:r>
            <a:r>
              <a:rPr lang="ko-KR" altLang="en-US" dirty="0"/>
              <a:t>을 사용하지 않아도 불이익이 없는 상황이라면 </a:t>
            </a:r>
            <a:r>
              <a:rPr lang="en-US" altLang="ko-KR" dirty="0"/>
              <a:t>DLL</a:t>
            </a:r>
            <a:r>
              <a:rPr lang="ko-KR" altLang="en-US" dirty="0"/>
              <a:t>을 사용하지 않는 방법</a:t>
            </a:r>
            <a:endParaRPr lang="en-US" altLang="ko-KR" dirty="0"/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ko-KR" dirty="0"/>
              <a:t>  </a:t>
            </a:r>
            <a:r>
              <a:rPr lang="ko-KR" altLang="en-US" dirty="0"/>
              <a:t>이러한 수단들을 이용했음에도 이미 </a:t>
            </a:r>
            <a:r>
              <a:rPr lang="en-US" altLang="ko-KR" dirty="0"/>
              <a:t>DLL </a:t>
            </a:r>
            <a:r>
              <a:rPr lang="ko-KR" altLang="en-US" dirty="0"/>
              <a:t>지옥으로 인해 문제가 발생했다면</a:t>
            </a:r>
            <a:r>
              <a:rPr lang="en-US" altLang="ko-KR" dirty="0"/>
              <a:t>, </a:t>
            </a:r>
            <a:r>
              <a:rPr lang="ko-KR" altLang="en-US" dirty="0"/>
              <a:t>시스템 복원 혹은 재설치를 통해 시스템을 복구</a:t>
            </a:r>
            <a:br>
              <a:rPr lang="en-US" altLang="ko-KR" dirty="0"/>
            </a:br>
            <a:r>
              <a:rPr lang="en-US" altLang="ko-KR" dirty="0"/>
              <a:t> </a:t>
            </a:r>
            <a:endParaRPr lang="en-US" altLang="ko-KR" dirty="0">
              <a:solidFill>
                <a:schemeClr val="tx2">
                  <a:lumMod val="75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07772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113F156F-4B13-3B89-F6C0-A11172E886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760" y="1459224"/>
            <a:ext cx="11678479" cy="5011150"/>
          </a:xfrm>
          <a:ln>
            <a:solidFill>
              <a:srgbClr val="7A7A84"/>
            </a:solidFill>
          </a:ln>
        </p:spPr>
        <p:txBody>
          <a:bodyPr anchor="t">
            <a:noAutofit/>
          </a:bodyPr>
          <a:lstStyle/>
          <a:p>
            <a:pPr algn="ctr"/>
            <a:endParaRPr lang="en-US" altLang="ko-KR" sz="3200" dirty="0"/>
          </a:p>
          <a:p>
            <a:pPr algn="ctr"/>
            <a:endParaRPr lang="en-US" altLang="ko-KR" sz="3200" dirty="0"/>
          </a:p>
          <a:p>
            <a:pPr marL="457200" indent="-457200" algn="ctr">
              <a:buAutoNum type="arabicPeriod"/>
            </a:pPr>
            <a:r>
              <a:rPr lang="ko-KR" altLang="en-US" sz="3200" dirty="0"/>
              <a:t>의존성</a:t>
            </a:r>
            <a:endParaRPr lang="en-US" altLang="ko-KR" sz="3200" dirty="0"/>
          </a:p>
          <a:p>
            <a:pPr marL="457200" indent="-457200" algn="ctr">
              <a:buAutoNum type="arabicPeriod"/>
            </a:pPr>
            <a:endParaRPr lang="en-US" altLang="ko-KR" sz="3200" dirty="0"/>
          </a:p>
          <a:p>
            <a:pPr marL="457200" indent="-457200" algn="ctr">
              <a:buAutoNum type="arabicPeriod"/>
            </a:pPr>
            <a:r>
              <a:rPr lang="en-US" altLang="ko-KR" sz="3200" dirty="0"/>
              <a:t>DLL</a:t>
            </a:r>
            <a:r>
              <a:rPr lang="ko-KR" altLang="en-US" sz="3200" dirty="0"/>
              <a:t> 지옥</a:t>
            </a:r>
            <a:endParaRPr lang="en-US" altLang="ko-KR" sz="3200" dirty="0"/>
          </a:p>
          <a:p>
            <a:pPr marL="457200" indent="-457200" algn="ctr">
              <a:buAutoNum type="arabicPeriod"/>
            </a:pPr>
            <a:endParaRPr lang="en-US" altLang="ko-KR" sz="3200" dirty="0"/>
          </a:p>
          <a:p>
            <a:pPr marL="457200" indent="-457200" algn="ctr">
              <a:buAutoNum type="arabicPeriod"/>
            </a:pPr>
            <a:r>
              <a:rPr lang="en-US" altLang="ko-KR" sz="3200" dirty="0"/>
              <a:t>DLL </a:t>
            </a:r>
            <a:r>
              <a:rPr lang="ko-KR" altLang="en-US" sz="3200" dirty="0"/>
              <a:t>지옥 대응 수단</a:t>
            </a:r>
            <a:endParaRPr lang="en-US" altLang="ko-KR" sz="32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D5E6235-589C-2BE9-081F-07EA69D8B177}"/>
              </a:ext>
            </a:extLst>
          </p:cNvPr>
          <p:cNvCxnSpPr/>
          <p:nvPr/>
        </p:nvCxnSpPr>
        <p:spPr>
          <a:xfrm>
            <a:off x="218661" y="1282148"/>
            <a:ext cx="11767930" cy="0"/>
          </a:xfrm>
          <a:prstGeom prst="line">
            <a:avLst/>
          </a:prstGeom>
          <a:ln w="165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32DA204B-56E5-E6E1-B2DB-57EED205FC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191"/>
            <a:ext cx="9144000" cy="1004957"/>
          </a:xfrm>
        </p:spPr>
        <p:txBody>
          <a:bodyPr>
            <a:normAutofit/>
          </a:bodyPr>
          <a:lstStyle/>
          <a:p>
            <a:r>
              <a:rPr lang="ko-KR" altLang="en-US" sz="4400" dirty="0"/>
              <a:t>목</a:t>
            </a:r>
            <a:r>
              <a:rPr lang="en-US" altLang="ko-KR" sz="4400" dirty="0"/>
              <a:t>			</a:t>
            </a:r>
            <a:r>
              <a:rPr lang="ko-KR" altLang="en-US" sz="4400" dirty="0"/>
              <a:t>차</a:t>
            </a:r>
          </a:p>
        </p:txBody>
      </p:sp>
    </p:spTree>
    <p:extLst>
      <p:ext uri="{BB962C8B-B14F-4D97-AF65-F5344CB8AC3E}">
        <p14:creationId xmlns:p14="http://schemas.microsoft.com/office/powerpoint/2010/main" val="4909218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37C266-8D1A-A715-8890-3F04087D01F1}"/>
              </a:ext>
            </a:extLst>
          </p:cNvPr>
          <p:cNvSpPr txBox="1"/>
          <p:nvPr/>
        </p:nvSpPr>
        <p:spPr>
          <a:xfrm rot="10800000" flipH="1" flipV="1">
            <a:off x="4076700" y="2767281"/>
            <a:ext cx="4038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b="1" i="1" dirty="0">
                <a:solidFill>
                  <a:schemeClr val="bg1"/>
                </a:solidFill>
              </a:rPr>
              <a:t>END</a:t>
            </a:r>
            <a:endParaRPr lang="ko-KR" altLang="en-US" sz="80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343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113F156F-4B13-3B89-F6C0-A11172E886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760" y="1459224"/>
            <a:ext cx="11678479" cy="5011150"/>
          </a:xfrm>
          <a:ln>
            <a:solidFill>
              <a:srgbClr val="7A7A84"/>
            </a:solidFill>
          </a:ln>
        </p:spPr>
        <p:txBody>
          <a:bodyPr anchor="t">
            <a:noAutofit/>
          </a:bodyPr>
          <a:lstStyle/>
          <a:p>
            <a:pPr algn="ctr"/>
            <a:endParaRPr lang="en-US" altLang="ko-KR" sz="3200" dirty="0"/>
          </a:p>
          <a:p>
            <a:pPr algn="ctr"/>
            <a:r>
              <a:rPr lang="en-US" altLang="ko-KR" sz="2800" dirty="0"/>
              <a:t>1-1. </a:t>
            </a:r>
            <a:r>
              <a:rPr lang="ko-KR" altLang="en-US" sz="2800" dirty="0"/>
              <a:t>라이브러리 사이의 의존성이란</a:t>
            </a:r>
            <a:r>
              <a:rPr lang="en-US" altLang="ko-KR" sz="2800" dirty="0"/>
              <a:t>?</a:t>
            </a:r>
          </a:p>
          <a:p>
            <a:pPr marL="457200" indent="-457200" algn="ctr">
              <a:buAutoNum type="arabicPeriod"/>
            </a:pPr>
            <a:endParaRPr lang="en-US" altLang="ko-KR" sz="2800" dirty="0"/>
          </a:p>
          <a:p>
            <a:pPr algn="ctr"/>
            <a:r>
              <a:rPr lang="en-US" altLang="ko-KR" sz="2800" dirty="0"/>
              <a:t>1-2. </a:t>
            </a:r>
            <a:r>
              <a:rPr lang="ko-KR" altLang="en-US" sz="2800" dirty="0"/>
              <a:t>의존성 지옥이란</a:t>
            </a:r>
            <a:r>
              <a:rPr lang="en-US" altLang="ko-KR" sz="2800" dirty="0"/>
              <a:t>?</a:t>
            </a:r>
          </a:p>
          <a:p>
            <a:pPr marL="457200" indent="-457200" algn="ctr">
              <a:buAutoNum type="arabicPeriod"/>
            </a:pPr>
            <a:endParaRPr lang="en-US" altLang="ko-KR" sz="2800" dirty="0"/>
          </a:p>
          <a:p>
            <a:pPr algn="ctr"/>
            <a:r>
              <a:rPr lang="en-US" altLang="ko-KR" sz="2800" dirty="0"/>
              <a:t>1-3. </a:t>
            </a:r>
            <a:r>
              <a:rPr lang="ko-KR" altLang="en-US" sz="2800" dirty="0"/>
              <a:t>긴 사슬 의존</a:t>
            </a:r>
            <a:endParaRPr lang="en-US" altLang="ko-KR" sz="2800" dirty="0"/>
          </a:p>
          <a:p>
            <a:pPr marL="457200" indent="-457200" algn="ctr">
              <a:buAutoNum type="arabicPeriod"/>
            </a:pPr>
            <a:endParaRPr lang="en-US" altLang="ko-KR" sz="2800" dirty="0"/>
          </a:p>
          <a:p>
            <a:pPr algn="ctr"/>
            <a:r>
              <a:rPr lang="en-US" altLang="ko-KR" sz="2800" dirty="0"/>
              <a:t>1-4. </a:t>
            </a:r>
            <a:r>
              <a:rPr lang="ko-KR" altLang="en-US" sz="2800" dirty="0"/>
              <a:t>의존 충돌</a:t>
            </a:r>
            <a:endParaRPr lang="en-US" altLang="ko-KR" sz="2800" dirty="0"/>
          </a:p>
          <a:p>
            <a:pPr algn="ctr"/>
            <a:endParaRPr lang="en-US" altLang="ko-KR" sz="2800" dirty="0"/>
          </a:p>
          <a:p>
            <a:pPr algn="ctr"/>
            <a:r>
              <a:rPr lang="en-US" altLang="ko-KR" sz="2800" dirty="0"/>
              <a:t>1-5. </a:t>
            </a:r>
            <a:r>
              <a:rPr lang="ko-KR" altLang="en-US" sz="2800" dirty="0"/>
              <a:t>대량 의존성</a:t>
            </a:r>
            <a:endParaRPr lang="en-US" altLang="ko-KR" sz="2800" dirty="0"/>
          </a:p>
          <a:p>
            <a:pPr algn="ctr"/>
            <a:endParaRPr lang="en-US" altLang="ko-KR" sz="32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D5E6235-589C-2BE9-081F-07EA69D8B177}"/>
              </a:ext>
            </a:extLst>
          </p:cNvPr>
          <p:cNvCxnSpPr/>
          <p:nvPr/>
        </p:nvCxnSpPr>
        <p:spPr>
          <a:xfrm>
            <a:off x="218661" y="1282148"/>
            <a:ext cx="11767930" cy="0"/>
          </a:xfrm>
          <a:prstGeom prst="line">
            <a:avLst/>
          </a:prstGeom>
          <a:ln w="165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32DA204B-56E5-E6E1-B2DB-57EED205FC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191"/>
            <a:ext cx="9144000" cy="1004957"/>
          </a:xfrm>
        </p:spPr>
        <p:txBody>
          <a:bodyPr>
            <a:normAutofit/>
          </a:bodyPr>
          <a:lstStyle/>
          <a:p>
            <a:r>
              <a:rPr lang="en-US" altLang="ko-KR" sz="4400" dirty="0"/>
              <a:t>1. </a:t>
            </a:r>
            <a:r>
              <a:rPr lang="ko-KR" altLang="en-US" sz="4400" dirty="0"/>
              <a:t>의존성</a:t>
            </a:r>
          </a:p>
        </p:txBody>
      </p:sp>
    </p:spTree>
    <p:extLst>
      <p:ext uri="{BB962C8B-B14F-4D97-AF65-F5344CB8AC3E}">
        <p14:creationId xmlns:p14="http://schemas.microsoft.com/office/powerpoint/2010/main" val="564516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AF79BD-5A7E-B8D8-DADE-C771D7041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1-1 </a:t>
            </a:r>
            <a:r>
              <a:rPr lang="ko-KR" altLang="en-US" dirty="0"/>
              <a:t>라이브러리 사이의 의존성이란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982C320B-879E-ABE7-52E5-6C8D7BB46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ko-KR" dirty="0"/>
              <a:t> ‘</a:t>
            </a:r>
            <a:r>
              <a:rPr lang="ko-KR" altLang="en-US" dirty="0"/>
              <a:t>의존성</a:t>
            </a:r>
            <a:r>
              <a:rPr lang="en-US" altLang="ko-KR" dirty="0"/>
              <a:t>’</a:t>
            </a:r>
            <a:r>
              <a:rPr lang="ko-KR" altLang="en-US" dirty="0"/>
              <a:t>의 사전적 의미</a:t>
            </a:r>
            <a:endParaRPr lang="en-US" altLang="ko-KR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altLang="ko-KR" dirty="0"/>
              <a:t>‘</a:t>
            </a:r>
            <a:r>
              <a:rPr lang="ko-KR" altLang="en-US" dirty="0"/>
              <a:t>다른 것에 의지하여 생활하거나 존재하는 성질</a:t>
            </a:r>
            <a:r>
              <a:rPr lang="en-US" altLang="ko-KR" dirty="0"/>
              <a:t>’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ko-KR" dirty="0"/>
              <a:t>‘</a:t>
            </a:r>
            <a:r>
              <a:rPr lang="ko-KR" altLang="en-US" dirty="0"/>
              <a:t>객체 지향 언어</a:t>
            </a:r>
            <a:r>
              <a:rPr lang="en-US" altLang="ko-KR" dirty="0"/>
              <a:t>’</a:t>
            </a:r>
            <a:r>
              <a:rPr lang="ko-KR" altLang="en-US" dirty="0"/>
              <a:t>에서의 의존성</a:t>
            </a:r>
            <a:endParaRPr lang="en-US" altLang="ko-KR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altLang="ko-KR" dirty="0"/>
              <a:t>‘</a:t>
            </a:r>
            <a:r>
              <a:rPr lang="ko-KR" altLang="en-US" dirty="0"/>
              <a:t>각 객체가 여러 파라미터</a:t>
            </a:r>
            <a:r>
              <a:rPr lang="en-US" altLang="ko-KR" dirty="0"/>
              <a:t>, </a:t>
            </a:r>
            <a:r>
              <a:rPr lang="ko-KR" altLang="en-US" dirty="0"/>
              <a:t>리턴 값</a:t>
            </a:r>
            <a:r>
              <a:rPr lang="en-US" altLang="ko-KR" dirty="0"/>
              <a:t>, </a:t>
            </a:r>
            <a:r>
              <a:rPr lang="ko-KR" altLang="en-US" dirty="0"/>
              <a:t>지역 변수 등을 통해 다른 객체를 참조하는 것</a:t>
            </a:r>
            <a:r>
              <a:rPr lang="en-US" altLang="ko-KR" dirty="0"/>
              <a:t>’</a:t>
            </a:r>
            <a:r>
              <a:rPr lang="ko-KR" altLang="en-US" dirty="0"/>
              <a:t>을 의미</a:t>
            </a:r>
            <a:endParaRPr lang="en-US" altLang="ko-KR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ko-KR" altLang="en-US" dirty="0"/>
              <a:t>의존성은 방향성을 가짐</a:t>
            </a:r>
            <a:endParaRPr lang="en-US" altLang="ko-KR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ko-KR" altLang="en-US" dirty="0"/>
              <a:t>의존 관계에 있는 두 객체 사이에서 의존 받는 객체의 변경이 의존하고 있는 객체에게 전파될 수 있음</a:t>
            </a:r>
            <a:endParaRPr lang="en-US" altLang="ko-KR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ko-KR" altLang="en-US" dirty="0"/>
              <a:t>객체가 의지하고 있는 특정 객체가 또 다른 객체를 의지하고 있을 때</a:t>
            </a:r>
            <a:r>
              <a:rPr lang="en-US" altLang="ko-KR" dirty="0"/>
              <a:t>, </a:t>
            </a:r>
            <a:r>
              <a:rPr lang="ko-KR" altLang="en-US" dirty="0"/>
              <a:t>즉 객체 </a:t>
            </a:r>
            <a:r>
              <a:rPr lang="en-US" altLang="ko-KR" dirty="0"/>
              <a:t>A</a:t>
            </a:r>
            <a:r>
              <a:rPr lang="ko-KR" altLang="en-US" dirty="0"/>
              <a:t>는 </a:t>
            </a:r>
            <a:r>
              <a:rPr lang="en-US" altLang="ko-KR" dirty="0"/>
              <a:t>B</a:t>
            </a:r>
            <a:r>
              <a:rPr lang="ko-KR" altLang="en-US" dirty="0"/>
              <a:t>를</a:t>
            </a:r>
            <a:r>
              <a:rPr lang="en-US" altLang="ko-KR" dirty="0"/>
              <a:t>, </a:t>
            </a:r>
            <a:r>
              <a:rPr lang="ko-KR" altLang="en-US" dirty="0"/>
              <a:t>객체 </a:t>
            </a:r>
            <a:r>
              <a:rPr lang="en-US" altLang="ko-KR" dirty="0"/>
              <a:t>B</a:t>
            </a:r>
            <a:r>
              <a:rPr lang="ko-KR" altLang="en-US" dirty="0"/>
              <a:t>는 다시 </a:t>
            </a:r>
            <a:r>
              <a:rPr lang="en-US" altLang="ko-KR" dirty="0"/>
              <a:t>C</a:t>
            </a:r>
            <a:r>
              <a:rPr lang="ko-KR" altLang="en-US" dirty="0"/>
              <a:t>를 의지하고 있을 때</a:t>
            </a:r>
            <a:r>
              <a:rPr lang="en-US" altLang="ko-KR" dirty="0"/>
              <a:t>, </a:t>
            </a:r>
            <a:r>
              <a:rPr lang="ko-KR" altLang="en-US" dirty="0"/>
              <a:t>객체 </a:t>
            </a:r>
            <a:r>
              <a:rPr lang="en-US" altLang="ko-KR" dirty="0"/>
              <a:t>A</a:t>
            </a:r>
            <a:r>
              <a:rPr lang="ko-KR" altLang="en-US" dirty="0"/>
              <a:t>는 객체 </a:t>
            </a:r>
            <a:r>
              <a:rPr lang="en-US" altLang="ko-KR" dirty="0"/>
              <a:t>C</a:t>
            </a:r>
            <a:r>
              <a:rPr lang="ko-KR" altLang="en-US" dirty="0"/>
              <a:t>에게 자동으로 의존하게 되고 이를 의존성 전이라 함</a:t>
            </a:r>
            <a:endParaRPr lang="en-US" altLang="ko-KR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altLang="ko-KR" dirty="0"/>
              <a:t>A</a:t>
            </a:r>
            <a:r>
              <a:rPr lang="ko-KR" altLang="en-US" dirty="0"/>
              <a:t>라 클래스를 사용하기 위해 </a:t>
            </a:r>
            <a:r>
              <a:rPr lang="en-US" altLang="ko-KR" dirty="0"/>
              <a:t>B</a:t>
            </a:r>
            <a:r>
              <a:rPr lang="ko-KR" altLang="en-US" dirty="0"/>
              <a:t>라는 클래스가 필요하다면 </a:t>
            </a:r>
            <a:r>
              <a:rPr lang="en-US" altLang="ko-KR" dirty="0"/>
              <a:t>‘A</a:t>
            </a:r>
            <a:r>
              <a:rPr lang="ko-KR" altLang="en-US" dirty="0"/>
              <a:t>는 </a:t>
            </a:r>
            <a:r>
              <a:rPr lang="en-US" altLang="ko-KR" dirty="0"/>
              <a:t>B</a:t>
            </a:r>
            <a:r>
              <a:rPr lang="ko-KR" altLang="en-US" dirty="0"/>
              <a:t>를 의존</a:t>
            </a:r>
            <a:r>
              <a:rPr lang="en-US" altLang="ko-KR" dirty="0"/>
              <a:t>’</a:t>
            </a:r>
            <a:r>
              <a:rPr lang="ko-KR" altLang="en-US" dirty="0"/>
              <a:t>한다고 말함</a:t>
            </a:r>
            <a:endParaRPr lang="en-US" altLang="ko-KR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AD7FD4C-AD3C-0623-517C-5D0A5862706E}"/>
              </a:ext>
            </a:extLst>
          </p:cNvPr>
          <p:cNvGrpSpPr/>
          <p:nvPr/>
        </p:nvGrpSpPr>
        <p:grpSpPr>
          <a:xfrm>
            <a:off x="2202874" y="5228729"/>
            <a:ext cx="8304414" cy="1496901"/>
            <a:chOff x="1464733" y="4204493"/>
            <a:chExt cx="9347202" cy="1684868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DDD39468-0FAC-5546-6BA4-D48F2483B525}"/>
                </a:ext>
              </a:extLst>
            </p:cNvPr>
            <p:cNvSpPr/>
            <p:nvPr/>
          </p:nvSpPr>
          <p:spPr>
            <a:xfrm>
              <a:off x="1464733" y="4204494"/>
              <a:ext cx="3242733" cy="1684867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class A</a:t>
              </a:r>
              <a:endParaRPr lang="ko-KR" altLang="en-US" sz="6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9C2BDB4-2112-0E7D-CA4A-FFB6C21E3ED3}"/>
                </a:ext>
              </a:extLst>
            </p:cNvPr>
            <p:cNvSpPr/>
            <p:nvPr/>
          </p:nvSpPr>
          <p:spPr>
            <a:xfrm>
              <a:off x="7569202" y="4204493"/>
              <a:ext cx="3242733" cy="1684867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class B</a:t>
              </a:r>
              <a:endParaRPr lang="ko-KR" altLang="en-US" sz="6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CD10E021-AF23-1ACD-A985-7F1FDDF5A736}"/>
                </a:ext>
              </a:extLst>
            </p:cNvPr>
            <p:cNvCxnSpPr>
              <a:stCxn id="7" idx="3"/>
              <a:endCxn id="8" idx="1"/>
            </p:cNvCxnSpPr>
            <p:nvPr/>
          </p:nvCxnSpPr>
          <p:spPr>
            <a:xfrm flipV="1">
              <a:off x="4707466" y="5046928"/>
              <a:ext cx="2861735" cy="1"/>
            </a:xfrm>
            <a:prstGeom prst="straightConnector1">
              <a:avLst/>
            </a:prstGeom>
            <a:ln w="762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08312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E784C4-9D58-F622-6BAE-3BAF9A870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1-2. </a:t>
            </a:r>
            <a:r>
              <a:rPr lang="ko-KR" altLang="en-US" dirty="0"/>
              <a:t>의존성 지옥이란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FEE406-C588-3BBB-4AC9-CF963FAB9E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ko-KR" dirty="0"/>
              <a:t> ‘</a:t>
            </a:r>
            <a:r>
              <a:rPr lang="ko-KR" altLang="en-US" dirty="0"/>
              <a:t>의존성 지옥</a:t>
            </a:r>
            <a:r>
              <a:rPr lang="en-US" altLang="ko-KR" dirty="0"/>
              <a:t>’</a:t>
            </a:r>
            <a:r>
              <a:rPr lang="ko-KR" altLang="en-US" dirty="0"/>
              <a:t>의 의미</a:t>
            </a:r>
            <a:endParaRPr lang="en-US" altLang="ko-KR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ko-KR" altLang="en-US" dirty="0"/>
              <a:t> 소프트웨어에서 사용하고 있는 라이브러리들 사이의 의존성으로 인한 문제</a:t>
            </a:r>
            <a:endParaRPr lang="en-US" altLang="ko-KR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ko-KR" altLang="en-US" dirty="0"/>
              <a:t>의존성이 있는 라이브러리들이 공유하는 문제점</a:t>
            </a:r>
            <a:endParaRPr lang="en-US" altLang="ko-KR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altLang="ko-KR" dirty="0"/>
              <a:t> </a:t>
            </a:r>
            <a:r>
              <a:rPr lang="ko-KR" altLang="en-US" dirty="0"/>
              <a:t>의존성 전이</a:t>
            </a:r>
            <a:r>
              <a:rPr lang="en-US" altLang="ko-KR" dirty="0"/>
              <a:t>(</a:t>
            </a:r>
            <a:r>
              <a:rPr lang="ko-KR" altLang="en-US" dirty="0"/>
              <a:t>의존하는 라이브러리가 의존하는 라이브러리의 연속</a:t>
            </a:r>
            <a:r>
              <a:rPr lang="en-US" altLang="ko-KR" dirty="0"/>
              <a:t>)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altLang="ko-KR" dirty="0"/>
              <a:t> </a:t>
            </a:r>
            <a:r>
              <a:rPr lang="ko-KR" altLang="en-US" dirty="0"/>
              <a:t>의존하는 라이브러리의 버전이 다름</a:t>
            </a:r>
            <a:endParaRPr lang="en-US" altLang="ko-KR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altLang="ko-KR" dirty="0"/>
              <a:t> </a:t>
            </a:r>
            <a:r>
              <a:rPr lang="ko-KR" altLang="en-US" dirty="0"/>
              <a:t>여러 라이브러리가 의존하는 하나의 라이브러리의 버전</a:t>
            </a:r>
            <a:endParaRPr lang="en-US" altLang="ko-KR" dirty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ko-KR" dirty="0"/>
              <a:t> </a:t>
            </a:r>
            <a:r>
              <a:rPr lang="ko-KR" altLang="en-US" dirty="0"/>
              <a:t>소프트웨어를 개발할 때 사용하는 라이브러리가 많아질수록 의존성 지옥에 빠질 가능성이 상승</a:t>
            </a:r>
            <a:endParaRPr lang="en-US" altLang="ko-KR" dirty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ko-KR" altLang="en-US" dirty="0"/>
              <a:t> 대표적인 의존성 지옥의 예시</a:t>
            </a:r>
            <a:endParaRPr lang="en-US" altLang="ko-KR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ko-KR" altLang="en-US" dirty="0"/>
              <a:t> 긴 사슬 의존</a:t>
            </a:r>
            <a:endParaRPr lang="en-US" altLang="ko-KR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altLang="ko-KR" dirty="0"/>
              <a:t> </a:t>
            </a:r>
            <a:r>
              <a:rPr lang="ko-KR" altLang="en-US" dirty="0"/>
              <a:t>의존 충돌</a:t>
            </a:r>
            <a:endParaRPr lang="en-US" altLang="ko-KR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altLang="ko-KR" dirty="0"/>
              <a:t> </a:t>
            </a:r>
            <a:r>
              <a:rPr lang="ko-KR" altLang="en-US" dirty="0"/>
              <a:t>대량 의존성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6324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E784C4-9D58-F622-6BAE-3BAF9A870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1-3. </a:t>
            </a:r>
            <a:r>
              <a:rPr lang="ko-KR" altLang="en-US" dirty="0"/>
              <a:t>긴 사슬 의존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FEE406-C588-3BBB-4AC9-CF963FAB9E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ko-KR" altLang="en-US" dirty="0"/>
              <a:t> 긴 사슬 의존</a:t>
            </a:r>
            <a:r>
              <a:rPr lang="en-US" altLang="ko-KR" dirty="0"/>
              <a:t>(Long Chains of Dependencies)</a:t>
            </a:r>
            <a:r>
              <a:rPr lang="ko-KR" altLang="en-US" dirty="0"/>
              <a:t> </a:t>
            </a:r>
            <a:endParaRPr lang="en-US" altLang="ko-KR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ko-KR" altLang="en-US" dirty="0"/>
              <a:t> 소프트웨어가 의존하고 있는 라이브러리가 다른 라이브러리를 의존하고</a:t>
            </a:r>
            <a:r>
              <a:rPr lang="en-US" altLang="ko-KR" dirty="0"/>
              <a:t>, </a:t>
            </a:r>
            <a:r>
              <a:rPr lang="ko-KR" altLang="en-US" dirty="0"/>
              <a:t>그 라이브러리도 다시 다른 라이브러리를 의존</a:t>
            </a:r>
            <a:r>
              <a:rPr lang="en-US" altLang="ko-KR" dirty="0"/>
              <a:t>(</a:t>
            </a:r>
            <a:r>
              <a:rPr lang="ko-KR" altLang="en-US" dirty="0"/>
              <a:t>의존성 전이</a:t>
            </a:r>
            <a:r>
              <a:rPr lang="en-US" altLang="ko-KR" dirty="0"/>
              <a:t>)</a:t>
            </a:r>
            <a:r>
              <a:rPr lang="ko-KR" altLang="en-US" dirty="0"/>
              <a:t>해서 마치 사슬처럼 의존이 이어지는 현상</a:t>
            </a:r>
            <a:endParaRPr lang="en-US" altLang="ko-KR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altLang="ko-KR" dirty="0"/>
              <a:t> </a:t>
            </a:r>
            <a:r>
              <a:rPr lang="ko-KR" altLang="en-US" dirty="0"/>
              <a:t>긴 사슬 의존 문제가 발생하면 사용자는 사슬처럼 이어진 라이브러리들을 설치하는 작업을 계속 해야 함</a:t>
            </a:r>
            <a:endParaRPr lang="en-US" altLang="ko-KR" dirty="0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1984013A-8B02-C4C9-F8EC-BA99333E3B13}"/>
              </a:ext>
            </a:extLst>
          </p:cNvPr>
          <p:cNvGrpSpPr/>
          <p:nvPr/>
        </p:nvGrpSpPr>
        <p:grpSpPr>
          <a:xfrm>
            <a:off x="673100" y="4037848"/>
            <a:ext cx="10845800" cy="2555259"/>
            <a:chOff x="1422400" y="3089274"/>
            <a:chExt cx="10845800" cy="2555259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37917D28-7FAD-6FE5-6AB1-3348E9F3A465}"/>
                </a:ext>
              </a:extLst>
            </p:cNvPr>
            <p:cNvGrpSpPr/>
            <p:nvPr/>
          </p:nvGrpSpPr>
          <p:grpSpPr>
            <a:xfrm>
              <a:off x="1422400" y="3089274"/>
              <a:ext cx="3708401" cy="2549526"/>
              <a:chOff x="1422400" y="3089274"/>
              <a:chExt cx="3708401" cy="2549526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00F0E2B0-EE45-5D14-820F-8C8EB5F54D55}"/>
                  </a:ext>
                </a:extLst>
              </p:cNvPr>
              <p:cNvSpPr/>
              <p:nvPr/>
            </p:nvSpPr>
            <p:spPr>
              <a:xfrm>
                <a:off x="1422400" y="3089275"/>
                <a:ext cx="1329268" cy="2549525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Lib A</a:t>
                </a:r>
                <a:endParaRPr lang="ko-KR" altLang="en-US" sz="6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1B97C671-0E5A-9CAF-4636-12786FABE487}"/>
                  </a:ext>
                </a:extLst>
              </p:cNvPr>
              <p:cNvSpPr/>
              <p:nvPr/>
            </p:nvSpPr>
            <p:spPr>
              <a:xfrm>
                <a:off x="3801533" y="3089274"/>
                <a:ext cx="1329268" cy="2549525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Lib B</a:t>
                </a:r>
                <a:endParaRPr lang="ko-KR" altLang="en-US" sz="6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cxnSp>
            <p:nvCxnSpPr>
              <p:cNvPr id="9" name="직선 화살표 연결선 8">
                <a:extLst>
                  <a:ext uri="{FF2B5EF4-FFF2-40B4-BE49-F238E27FC236}">
                    <a16:creationId xmlns:a16="http://schemas.microsoft.com/office/drawing/2014/main" id="{3CC5A19C-9FE0-7F01-9580-9B6F52CE0B1D}"/>
                  </a:ext>
                </a:extLst>
              </p:cNvPr>
              <p:cNvCxnSpPr>
                <a:cxnSpLocks/>
                <a:stCxn id="7" idx="3"/>
                <a:endCxn id="8" idx="1"/>
              </p:cNvCxnSpPr>
              <p:nvPr/>
            </p:nvCxnSpPr>
            <p:spPr>
              <a:xfrm flipV="1">
                <a:off x="2751668" y="4364037"/>
                <a:ext cx="1049865" cy="1"/>
              </a:xfrm>
              <a:prstGeom prst="straightConnector1">
                <a:avLst/>
              </a:prstGeom>
              <a:ln w="76200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87092CB9-14F6-7F3E-885B-FDF9550CB259}"/>
                </a:ext>
              </a:extLst>
            </p:cNvPr>
            <p:cNvSpPr/>
            <p:nvPr/>
          </p:nvSpPr>
          <p:spPr>
            <a:xfrm>
              <a:off x="6180666" y="3089275"/>
              <a:ext cx="1329268" cy="2549525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Lib C</a:t>
              </a:r>
              <a:endParaRPr lang="ko-KR" altLang="en-US" sz="6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0E230516-5ACE-4765-5D2A-2043FFE58352}"/>
                </a:ext>
              </a:extLst>
            </p:cNvPr>
            <p:cNvSpPr/>
            <p:nvPr/>
          </p:nvSpPr>
          <p:spPr>
            <a:xfrm>
              <a:off x="8559799" y="3089274"/>
              <a:ext cx="1329268" cy="2549525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Lib D</a:t>
              </a:r>
              <a:endParaRPr lang="ko-KR" altLang="en-US" sz="6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BD614B8D-40BD-E9DB-AA20-D0F447E9909C}"/>
                </a:ext>
              </a:extLst>
            </p:cNvPr>
            <p:cNvCxnSpPr>
              <a:cxnSpLocks/>
              <a:stCxn id="21" idx="3"/>
              <a:endCxn id="22" idx="1"/>
            </p:cNvCxnSpPr>
            <p:nvPr/>
          </p:nvCxnSpPr>
          <p:spPr>
            <a:xfrm flipV="1">
              <a:off x="7509934" y="4364037"/>
              <a:ext cx="1049865" cy="1"/>
            </a:xfrm>
            <a:prstGeom prst="straightConnector1">
              <a:avLst/>
            </a:prstGeom>
            <a:ln w="762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ED9EC0A7-36B3-F8CA-DFB0-1463AE6F2C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30801" y="4364036"/>
              <a:ext cx="1049865" cy="1"/>
            </a:xfrm>
            <a:prstGeom prst="straightConnector1">
              <a:avLst/>
            </a:prstGeom>
            <a:ln w="762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B10864A9-FEEC-A26B-28B1-5C711EC165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89067" y="4364035"/>
              <a:ext cx="1049865" cy="1"/>
            </a:xfrm>
            <a:prstGeom prst="straightConnector1">
              <a:avLst/>
            </a:prstGeom>
            <a:ln w="762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545EB54C-9B92-C525-DFC6-710836722A70}"/>
                </a:ext>
              </a:extLst>
            </p:cNvPr>
            <p:cNvSpPr/>
            <p:nvPr/>
          </p:nvSpPr>
          <p:spPr>
            <a:xfrm>
              <a:off x="10938932" y="3095008"/>
              <a:ext cx="1329268" cy="2549525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Lib …</a:t>
              </a:r>
              <a:endParaRPr lang="ko-KR" altLang="en-US" sz="6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9128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E784C4-9D58-F622-6BAE-3BAF9A870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1-4. </a:t>
            </a:r>
            <a:r>
              <a:rPr lang="ko-KR" altLang="en-US" dirty="0"/>
              <a:t>의존 충돌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FEE406-C588-3BBB-4AC9-CF963FAB9E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ko-KR" altLang="en-US" dirty="0"/>
              <a:t> 의존 충돌</a:t>
            </a:r>
            <a:r>
              <a:rPr lang="en-US" altLang="ko-KR" dirty="0"/>
              <a:t>(Conflicting Dependencies)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altLang="ko-KR" dirty="0"/>
              <a:t> </a:t>
            </a:r>
            <a:r>
              <a:rPr lang="ko-KR" altLang="en-US" dirty="0"/>
              <a:t>의존 충돌은 두개의 소프트웨어에서 같은 라이브러리의 각기 다른 버전을 의존하면서 서로 다른 버전의 라이브러리를 동시에 설치할 수 없을 때 발생하는 현상</a:t>
            </a:r>
            <a:r>
              <a:rPr lang="en-US" altLang="ko-KR" dirty="0"/>
              <a:t> 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ko-KR" altLang="en-US" dirty="0"/>
              <a:t> 의존 충돌 문제가 발생하게 되면 두개의 소프트웨어를 동시에 실행할 수 없을 뿐 아니라 동시에 설치 또한 불가능</a:t>
            </a:r>
            <a:endParaRPr lang="en-US" altLang="ko-KR" dirty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5B33C9A-950D-F2E5-9133-204CFF6FE995}"/>
              </a:ext>
            </a:extLst>
          </p:cNvPr>
          <p:cNvSpPr/>
          <p:nvPr/>
        </p:nvSpPr>
        <p:spPr>
          <a:xfrm>
            <a:off x="4766732" y="4041396"/>
            <a:ext cx="1329268" cy="2549525"/>
          </a:xfrm>
          <a:prstGeom prst="rect">
            <a:avLst/>
          </a:prstGeom>
          <a:solidFill>
            <a:schemeClr val="accent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Lib A.0</a:t>
            </a:r>
            <a:endParaRPr lang="ko-KR" altLang="en-US" sz="6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9A4D71B-D9DD-456F-21F0-68578168F96F}"/>
              </a:ext>
            </a:extLst>
          </p:cNvPr>
          <p:cNvSpPr/>
          <p:nvPr/>
        </p:nvSpPr>
        <p:spPr>
          <a:xfrm>
            <a:off x="6096000" y="4041397"/>
            <a:ext cx="1329268" cy="2549525"/>
          </a:xfrm>
          <a:prstGeom prst="rect">
            <a:avLst/>
          </a:prstGeom>
          <a:solidFill>
            <a:schemeClr val="accent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Lib A.1</a:t>
            </a:r>
            <a:endParaRPr lang="ko-KR" altLang="en-US" sz="6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72A32E8-C396-3E95-54BC-A59FD271B8B8}"/>
              </a:ext>
            </a:extLst>
          </p:cNvPr>
          <p:cNvSpPr/>
          <p:nvPr/>
        </p:nvSpPr>
        <p:spPr>
          <a:xfrm>
            <a:off x="2387599" y="4358607"/>
            <a:ext cx="1329268" cy="17543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S/W</a:t>
            </a:r>
          </a:p>
          <a:p>
            <a:pPr algn="ctr"/>
            <a:r>
              <a:rPr lang="en-US" altLang="ko-KR" sz="4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ko-KR" altLang="en-US" sz="4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5D20CFF-69F3-67A7-B072-162B71A3BA08}"/>
              </a:ext>
            </a:extLst>
          </p:cNvPr>
          <p:cNvCxnSpPr>
            <a:cxnSpLocks/>
          </p:cNvCxnSpPr>
          <p:nvPr/>
        </p:nvCxnSpPr>
        <p:spPr>
          <a:xfrm flipV="1">
            <a:off x="3716867" y="5316157"/>
            <a:ext cx="1049865" cy="1"/>
          </a:xfrm>
          <a:prstGeom prst="straightConnector1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8E00512-155A-F6E0-FF1E-C1B7E6F0A19B}"/>
              </a:ext>
            </a:extLst>
          </p:cNvPr>
          <p:cNvCxnSpPr>
            <a:cxnSpLocks/>
          </p:cNvCxnSpPr>
          <p:nvPr/>
        </p:nvCxnSpPr>
        <p:spPr>
          <a:xfrm flipH="1" flipV="1">
            <a:off x="7425268" y="5316155"/>
            <a:ext cx="1049865" cy="1"/>
          </a:xfrm>
          <a:prstGeom prst="straightConnector1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360887A-064C-54BE-2EA9-A04B27A04231}"/>
              </a:ext>
            </a:extLst>
          </p:cNvPr>
          <p:cNvSpPr/>
          <p:nvPr/>
        </p:nvSpPr>
        <p:spPr>
          <a:xfrm>
            <a:off x="8475133" y="4358607"/>
            <a:ext cx="1329268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S/W</a:t>
            </a:r>
          </a:p>
          <a:p>
            <a:pPr algn="ctr"/>
            <a:r>
              <a:rPr lang="en-US" altLang="ko-KR" sz="4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ko-KR" altLang="en-US" sz="4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94F8640-7B93-3E2B-721F-2CD4622EAAD4}"/>
              </a:ext>
            </a:extLst>
          </p:cNvPr>
          <p:cNvSpPr/>
          <p:nvPr/>
        </p:nvSpPr>
        <p:spPr>
          <a:xfrm>
            <a:off x="4766732" y="3623502"/>
            <a:ext cx="2658536" cy="4178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동시에 설치 불가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77AA034-95D5-952E-AC39-B1B311C1389A}"/>
              </a:ext>
            </a:extLst>
          </p:cNvPr>
          <p:cNvSpPr/>
          <p:nvPr/>
        </p:nvSpPr>
        <p:spPr>
          <a:xfrm>
            <a:off x="2387599" y="6108352"/>
            <a:ext cx="1329268" cy="38451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설치 및 실행 불가</a:t>
            </a:r>
            <a:endParaRPr lang="en-US" altLang="ko-KR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F1435A2-E85E-B435-3289-FDB7CA2D13C2}"/>
              </a:ext>
            </a:extLst>
          </p:cNvPr>
          <p:cNvSpPr/>
          <p:nvPr/>
        </p:nvSpPr>
        <p:spPr>
          <a:xfrm>
            <a:off x="8475133" y="6108352"/>
            <a:ext cx="1329268" cy="38451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설치 및 실행 불가</a:t>
            </a:r>
            <a:endParaRPr lang="en-US" altLang="ko-KR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73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E784C4-9D58-F622-6BAE-3BAF9A870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1-5. </a:t>
            </a:r>
            <a:r>
              <a:rPr lang="ko-KR" altLang="en-US" dirty="0"/>
              <a:t>대량 의존성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FEE406-C588-3BBB-4AC9-CF963FAB9E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ko-KR" altLang="en-US" dirty="0"/>
              <a:t> 대량 의존성</a:t>
            </a:r>
            <a:r>
              <a:rPr lang="en-US" altLang="ko-KR" dirty="0"/>
              <a:t>(Many Dependency)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altLang="ko-KR" dirty="0"/>
              <a:t> </a:t>
            </a:r>
            <a:r>
              <a:rPr lang="ko-KR" altLang="en-US" dirty="0"/>
              <a:t>대량 의존성은 한 소프트웨어 내에서 많은 라이브러리를 의존하고 있을 때 발생</a:t>
            </a:r>
            <a:endParaRPr lang="en-US" altLang="ko-KR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altLang="ko-KR" dirty="0"/>
              <a:t> </a:t>
            </a:r>
            <a:r>
              <a:rPr lang="ko-KR" altLang="en-US" dirty="0"/>
              <a:t>소프트웨어를 실행할 때 의존하고 있는 모든 라이브러리를 요구하기 때문에 각 라이브러리를 모두 설치할 때 까지 사용자는 다운로드와 설치를 반복</a:t>
            </a:r>
            <a:endParaRPr lang="en-US" altLang="ko-KR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ko-KR" altLang="en-US" dirty="0"/>
              <a:t> 소프트웨어를 실행하는 데에는 문제가 없지만</a:t>
            </a:r>
            <a:r>
              <a:rPr lang="en-US" altLang="ko-KR" dirty="0"/>
              <a:t>, </a:t>
            </a:r>
            <a:r>
              <a:rPr lang="ko-KR" altLang="en-US" dirty="0"/>
              <a:t>사용자의 불편함을 유발</a:t>
            </a:r>
            <a:endParaRPr lang="en-US" altLang="ko-KR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ko-KR" altLang="en-US" dirty="0"/>
              <a:t> 여러 의존성 문제를 겪거나 유지 보수에 어려움이 생길 가능성이 상승</a:t>
            </a:r>
            <a:endParaRPr lang="en-US" altLang="ko-KR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02DB9779-3928-2F0F-5ABD-C0B30A91F868}"/>
              </a:ext>
            </a:extLst>
          </p:cNvPr>
          <p:cNvGrpSpPr/>
          <p:nvPr/>
        </p:nvGrpSpPr>
        <p:grpSpPr>
          <a:xfrm>
            <a:off x="3052233" y="3710181"/>
            <a:ext cx="6087534" cy="3029087"/>
            <a:chOff x="3052233" y="3464648"/>
            <a:chExt cx="6087534" cy="302908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5B33C9A-950D-F2E5-9133-204CFF6FE995}"/>
                </a:ext>
              </a:extLst>
            </p:cNvPr>
            <p:cNvSpPr/>
            <p:nvPr/>
          </p:nvSpPr>
          <p:spPr>
            <a:xfrm>
              <a:off x="3052233" y="3944210"/>
              <a:ext cx="1329268" cy="2549525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Lib A</a:t>
              </a:r>
              <a:endParaRPr lang="ko-KR" altLang="en-US" sz="6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72A32E8-C396-3E95-54BC-A59FD271B8B8}"/>
                </a:ext>
              </a:extLst>
            </p:cNvPr>
            <p:cNvSpPr/>
            <p:nvPr/>
          </p:nvSpPr>
          <p:spPr>
            <a:xfrm>
              <a:off x="5431366" y="3464648"/>
              <a:ext cx="1329268" cy="175432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S/W</a:t>
              </a:r>
            </a:p>
            <a:p>
              <a:pPr algn="ctr"/>
              <a:r>
                <a:rPr lang="en-US" altLang="ko-KR" sz="4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  <a:endParaRPr lang="ko-KR" altLang="en-US" sz="4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45D20CFF-69F3-67A7-B072-162B71A3BA0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81501" y="5218973"/>
              <a:ext cx="1049865" cy="1"/>
            </a:xfrm>
            <a:prstGeom prst="straightConnector1">
              <a:avLst/>
            </a:prstGeom>
            <a:ln w="762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F560B562-D05A-4C84-DEF8-41E6192498B3}"/>
                </a:ext>
              </a:extLst>
            </p:cNvPr>
            <p:cNvSpPr/>
            <p:nvPr/>
          </p:nvSpPr>
          <p:spPr>
            <a:xfrm>
              <a:off x="7810499" y="3943350"/>
              <a:ext cx="1329268" cy="2549525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Lib B</a:t>
              </a:r>
              <a:endParaRPr lang="ko-KR" altLang="en-US" sz="6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9A4E53EF-D9DB-6A4D-916B-8EF3C228FA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60634" y="5218112"/>
              <a:ext cx="1049865" cy="1"/>
            </a:xfrm>
            <a:prstGeom prst="straightConnector1">
              <a:avLst/>
            </a:prstGeom>
            <a:ln w="762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790095B4-13C7-1CBE-5AAD-846192A1D0DC}"/>
                </a:ext>
              </a:extLst>
            </p:cNvPr>
            <p:cNvCxnSpPr>
              <a:cxnSpLocks/>
            </p:cNvCxnSpPr>
            <p:nvPr/>
          </p:nvCxnSpPr>
          <p:spPr>
            <a:xfrm rot="2700000" flipV="1">
              <a:off x="6446601" y="5576118"/>
              <a:ext cx="1049865" cy="1"/>
            </a:xfrm>
            <a:prstGeom prst="straightConnector1">
              <a:avLst/>
            </a:prstGeom>
            <a:ln w="762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C8953B4C-1529-8A21-AD86-5EC0BBAF91E9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5956298" y="5729866"/>
              <a:ext cx="1049865" cy="1"/>
            </a:xfrm>
            <a:prstGeom prst="straightConnector1">
              <a:avLst/>
            </a:prstGeom>
            <a:ln w="762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53A5AF44-9097-32CA-DDFA-90009B793098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5571067" y="5729865"/>
              <a:ext cx="1049865" cy="1"/>
            </a:xfrm>
            <a:prstGeom prst="straightConnector1">
              <a:avLst/>
            </a:prstGeom>
            <a:ln w="762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AA9D3CEF-41A3-C4A3-25D7-D2AED6A16C8D}"/>
                </a:ext>
              </a:extLst>
            </p:cNvPr>
            <p:cNvCxnSpPr>
              <a:cxnSpLocks/>
            </p:cNvCxnSpPr>
            <p:nvPr/>
          </p:nvCxnSpPr>
          <p:spPr>
            <a:xfrm rot="8100000" flipV="1">
              <a:off x="4695535" y="5576119"/>
              <a:ext cx="1049865" cy="1"/>
            </a:xfrm>
            <a:prstGeom prst="straightConnector1">
              <a:avLst/>
            </a:prstGeom>
            <a:ln w="762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1DB258E6-8088-9F53-4022-E744209631D5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5185836" y="5729866"/>
              <a:ext cx="1049865" cy="1"/>
            </a:xfrm>
            <a:prstGeom prst="straightConnector1">
              <a:avLst/>
            </a:prstGeom>
            <a:ln w="762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56915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113F156F-4B13-3B89-F6C0-A11172E886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760" y="1459224"/>
            <a:ext cx="11678479" cy="5011150"/>
          </a:xfrm>
          <a:ln>
            <a:solidFill>
              <a:srgbClr val="7A7A84"/>
            </a:solidFill>
          </a:ln>
        </p:spPr>
        <p:txBody>
          <a:bodyPr anchor="t">
            <a:noAutofit/>
          </a:bodyPr>
          <a:lstStyle/>
          <a:p>
            <a:pPr algn="ctr"/>
            <a:endParaRPr lang="en-US" altLang="ko-KR" sz="3200" dirty="0"/>
          </a:p>
          <a:p>
            <a:pPr algn="ctr"/>
            <a:r>
              <a:rPr lang="en-US" altLang="ko-KR" sz="2800" dirty="0"/>
              <a:t>2-1. DLL </a:t>
            </a:r>
            <a:r>
              <a:rPr lang="ko-KR" altLang="en-US" sz="2800" dirty="0"/>
              <a:t>지옥이란</a:t>
            </a:r>
            <a:r>
              <a:rPr lang="en-US" altLang="ko-KR" sz="2800" dirty="0"/>
              <a:t>?</a:t>
            </a:r>
          </a:p>
          <a:p>
            <a:pPr algn="ctr"/>
            <a:endParaRPr lang="en-US" altLang="ko-KR" sz="2800" dirty="0"/>
          </a:p>
          <a:p>
            <a:pPr algn="ctr"/>
            <a:r>
              <a:rPr lang="en-US" altLang="ko-KR" sz="2800" dirty="0"/>
              <a:t>2-2. DLL </a:t>
            </a:r>
            <a:r>
              <a:rPr lang="ko-KR" altLang="en-US" sz="2800" dirty="0"/>
              <a:t>지옥이 발생하는 이유</a:t>
            </a:r>
            <a:endParaRPr lang="en-US" altLang="ko-KR" sz="2800" dirty="0"/>
          </a:p>
          <a:p>
            <a:pPr marL="457200" indent="-457200" algn="ctr">
              <a:buAutoNum type="arabicPeriod"/>
            </a:pPr>
            <a:endParaRPr lang="en-US" altLang="ko-KR" sz="2800" dirty="0"/>
          </a:p>
          <a:p>
            <a:pPr algn="ctr"/>
            <a:r>
              <a:rPr lang="en-US" altLang="ko-KR" sz="2800" dirty="0"/>
              <a:t>2-3. WFP(</a:t>
            </a:r>
            <a:r>
              <a:rPr lang="ko-KR" altLang="en-US" sz="2800" dirty="0"/>
              <a:t>윈도우 파일 보호</a:t>
            </a:r>
            <a:r>
              <a:rPr lang="en-US" altLang="ko-KR" sz="2800" dirty="0"/>
              <a:t>)</a:t>
            </a:r>
          </a:p>
          <a:p>
            <a:pPr algn="ctr"/>
            <a:endParaRPr lang="en-US" altLang="ko-KR" sz="32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D5E6235-589C-2BE9-081F-07EA69D8B177}"/>
              </a:ext>
            </a:extLst>
          </p:cNvPr>
          <p:cNvCxnSpPr/>
          <p:nvPr/>
        </p:nvCxnSpPr>
        <p:spPr>
          <a:xfrm>
            <a:off x="218661" y="1282148"/>
            <a:ext cx="11767930" cy="0"/>
          </a:xfrm>
          <a:prstGeom prst="line">
            <a:avLst/>
          </a:prstGeom>
          <a:ln w="165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32DA204B-56E5-E6E1-B2DB-57EED205FC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191"/>
            <a:ext cx="9144000" cy="1004957"/>
          </a:xfrm>
        </p:spPr>
        <p:txBody>
          <a:bodyPr>
            <a:normAutofit/>
          </a:bodyPr>
          <a:lstStyle/>
          <a:p>
            <a:r>
              <a:rPr lang="en-US" altLang="ko-KR" sz="4400" dirty="0"/>
              <a:t>2. DLL</a:t>
            </a:r>
            <a:r>
              <a:rPr lang="ko-KR" altLang="en-US" sz="4400" dirty="0"/>
              <a:t> 지옥</a:t>
            </a:r>
          </a:p>
        </p:txBody>
      </p:sp>
    </p:spTree>
    <p:extLst>
      <p:ext uri="{BB962C8B-B14F-4D97-AF65-F5344CB8AC3E}">
        <p14:creationId xmlns:p14="http://schemas.microsoft.com/office/powerpoint/2010/main" val="1792582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1281</TotalTime>
  <Words>1770</Words>
  <Application>Microsoft Office PowerPoint</Application>
  <PresentationFormat>와이드스크린</PresentationFormat>
  <Paragraphs>199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맑은 고딕</vt:lpstr>
      <vt:lpstr>Arial</vt:lpstr>
      <vt:lpstr>Segoe UI</vt:lpstr>
      <vt:lpstr>Wingdings</vt:lpstr>
      <vt:lpstr>Office 테마</vt:lpstr>
      <vt:lpstr>DLL 지옥</vt:lpstr>
      <vt:lpstr>목   차</vt:lpstr>
      <vt:lpstr>1. 의존성</vt:lpstr>
      <vt:lpstr>1-1 라이브러리 사이의 의존성이란?</vt:lpstr>
      <vt:lpstr>1-2. 의존성 지옥이란?</vt:lpstr>
      <vt:lpstr>1-3. 긴 사슬 의존</vt:lpstr>
      <vt:lpstr>1-4. 의존 충돌</vt:lpstr>
      <vt:lpstr>1-5. 대량 의존성</vt:lpstr>
      <vt:lpstr>2. DLL 지옥</vt:lpstr>
      <vt:lpstr>2-1. DLL 지옥이란?</vt:lpstr>
      <vt:lpstr>2-2. DLL 지옥이 발생하는 이유</vt:lpstr>
      <vt:lpstr>2-3. WFP(윈도우 파일 보호)</vt:lpstr>
      <vt:lpstr>3. DLL 지옥 대응 수단</vt:lpstr>
      <vt:lpstr>3-1. COM(컴포넌트 오브젝트 모델)</vt:lpstr>
      <vt:lpstr>3-1. COM(컴포넌트 오브젝트 모델)</vt:lpstr>
      <vt:lpstr>3-2. Registration-Free COM</vt:lpstr>
      <vt:lpstr>3-3. .NET Framework 어셈블리</vt:lpstr>
      <vt:lpstr>3-4. 강력한 이름의 어셈블리</vt:lpstr>
      <vt:lpstr>3-5. 기타 대응 수단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민철</dc:creator>
  <cp:lastModifiedBy>김 민철</cp:lastModifiedBy>
  <cp:revision>27</cp:revision>
  <dcterms:created xsi:type="dcterms:W3CDTF">2022-08-03T06:53:11Z</dcterms:created>
  <dcterms:modified xsi:type="dcterms:W3CDTF">2022-09-18T09:44:58Z</dcterms:modified>
</cp:coreProperties>
</file>