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58" r:id="rId4"/>
    <p:sldId id="259" r:id="rId5"/>
    <p:sldId id="260" r:id="rId6"/>
    <p:sldId id="274" r:id="rId7"/>
    <p:sldId id="265" r:id="rId8"/>
    <p:sldId id="266" r:id="rId9"/>
    <p:sldId id="272" r:id="rId10"/>
    <p:sldId id="267" r:id="rId11"/>
    <p:sldId id="268" r:id="rId12"/>
    <p:sldId id="273" r:id="rId13"/>
    <p:sldId id="269" r:id="rId14"/>
    <p:sldId id="26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18CA95-EDBB-4311-B019-CF4EDEA4713D}" v="2" dt="2022-08-26T01:27:22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80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양 나은" userId="a5807b44723fbc74" providerId="LiveId" clId="{086FC52B-C889-4617-BF35-BE778DE66C6F}"/>
    <pc:docChg chg="undo redo custSel addSld delSld modSld">
      <pc:chgData name="양 나은" userId="a5807b44723fbc74" providerId="LiveId" clId="{086FC52B-C889-4617-BF35-BE778DE66C6F}" dt="2022-08-17T00:20:55.878" v="3242" actId="47"/>
      <pc:docMkLst>
        <pc:docMk/>
      </pc:docMkLst>
      <pc:sldChg chg="del">
        <pc:chgData name="양 나은" userId="a5807b44723fbc74" providerId="LiveId" clId="{086FC52B-C889-4617-BF35-BE778DE66C6F}" dt="2022-08-17T00:20:55.878" v="3242" actId="47"/>
        <pc:sldMkLst>
          <pc:docMk/>
          <pc:sldMk cId="2077967628" sldId="271"/>
        </pc:sldMkLst>
      </pc:sldChg>
      <pc:sldChg chg="modSp add mod">
        <pc:chgData name="양 나은" userId="a5807b44723fbc74" providerId="LiveId" clId="{086FC52B-C889-4617-BF35-BE778DE66C6F}" dt="2022-08-17T00:10:15.500" v="3241" actId="20577"/>
        <pc:sldMkLst>
          <pc:docMk/>
          <pc:sldMk cId="3648961496" sldId="274"/>
        </pc:sldMkLst>
        <pc:spChg chg="mod">
          <ac:chgData name="양 나은" userId="a5807b44723fbc74" providerId="LiveId" clId="{086FC52B-C889-4617-BF35-BE778DE66C6F}" dt="2022-08-17T00:10:15.500" v="3241" actId="20577"/>
          <ac:spMkLst>
            <pc:docMk/>
            <pc:sldMk cId="3648961496" sldId="274"/>
            <ac:spMk id="3" creationId="{00000000-0000-0000-0000-000000000000}"/>
          </ac:spMkLst>
        </pc:spChg>
        <pc:spChg chg="mod">
          <ac:chgData name="양 나은" userId="a5807b44723fbc74" providerId="LiveId" clId="{086FC52B-C889-4617-BF35-BE778DE66C6F}" dt="2022-08-16T22:11:14.461" v="19"/>
          <ac:spMkLst>
            <pc:docMk/>
            <pc:sldMk cId="3648961496" sldId="274"/>
            <ac:spMk id="11" creationId="{DE17DE96-682A-47DD-89B4-44A556F2782B}"/>
          </ac:spMkLst>
        </pc:spChg>
      </pc:sldChg>
    </pc:docChg>
  </pc:docChgLst>
  <pc:docChgLst>
    <pc:chgData name="양 나은" userId="a5807b44723fbc74" providerId="LiveId" clId="{0FECC9CA-CC5E-4291-BB61-37B8B9ABF2D2}"/>
    <pc:docChg chg="custSel modSld">
      <pc:chgData name="양 나은" userId="a5807b44723fbc74" providerId="LiveId" clId="{0FECC9CA-CC5E-4291-BB61-37B8B9ABF2D2}" dt="2022-08-11T17:09:09.852" v="405"/>
      <pc:docMkLst>
        <pc:docMk/>
      </pc:docMkLst>
      <pc:sldChg chg="modSp mod">
        <pc:chgData name="양 나은" userId="a5807b44723fbc74" providerId="LiveId" clId="{0FECC9CA-CC5E-4291-BB61-37B8B9ABF2D2}" dt="2022-08-11T17:09:09.852" v="405"/>
        <pc:sldMkLst>
          <pc:docMk/>
          <pc:sldMk cId="2270072957" sldId="263"/>
        </pc:sldMkLst>
        <pc:spChg chg="mod">
          <ac:chgData name="양 나은" userId="a5807b44723fbc74" providerId="LiveId" clId="{0FECC9CA-CC5E-4291-BB61-37B8B9ABF2D2}" dt="2022-08-11T17:09:09.852" v="405"/>
          <ac:spMkLst>
            <pc:docMk/>
            <pc:sldMk cId="2270072957" sldId="263"/>
            <ac:spMk id="3" creationId="{1620EEC6-6476-9C0A-A584-E34C541480B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C5459-A23D-1FF9-3E5E-DC9996B21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766EE6-10BF-E188-8448-9CC55F4F2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C8B5F-EFB3-FD27-3558-2202F1A6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D8DE4-1810-78B8-4E15-2B7A0CB4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4C7D6-ED9F-6F6D-22FB-3BE47080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23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A506C-1558-9957-3369-B3F7C477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782119-83FC-A3A2-B60A-68DF2B4FB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EA0D8-C4A4-2ADD-05B9-4D9B80D3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9ADF7-DC27-7B71-964B-0CF69B72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6FDFA8-2AD8-9AD8-56D1-6647FECA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1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D3BC00-AF7B-3878-3D14-FCBD6B90F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523F4A-C6A9-2259-40C3-D7254472C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B544C-8B6A-3625-B534-711398621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01D69-8107-C8EB-8382-53429722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F25BC0-AEAB-B70A-25A4-CF5C8F7F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41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90372-C1FA-9D1D-67AA-BFD423BDC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B3AB71-5975-63EE-3CAB-7E202A36D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A286C-90D8-797B-CA8E-AC44F868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47C2F-A08D-CEFD-1062-E5D460ED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C0F62-6001-7D14-B2C8-3BF383649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91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87782-029F-585D-D1CA-0799E28B4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E3065F-2C0C-B9F1-2D62-A96098B50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3B551-90F0-A0F5-E48F-9CB16E17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F7C6F-BA80-069F-20EE-14A48A43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9B034-1265-94D5-D41B-C628CF43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68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9E3F0-B775-4774-170F-014AEE56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1C731-0547-C0F6-21FA-11634BE4E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34E5FD-AF12-1001-E715-7068D34FF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9E25A0-5D8B-0D7B-82B1-2EDD1A8B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E1E84C-E009-CD4F-26BB-9C922479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C20080-FAE0-6A08-39DF-96B77695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48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95C0C-096E-B61E-FDE3-7E2DE4A5C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A3FA34-9B54-BF45-17A8-981916D4B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3228B5-2C00-DADF-BA5E-FD3E77959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FE008C-1AB0-CC46-D736-3D7E34A34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6C379F-5D40-9BCA-4664-3F9E591B6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DCAD41-4A86-733F-A451-52DC169F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201353-BCA7-D0F9-500F-383B534B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99B28D-E6BB-858B-E5B3-E2286B27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24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56120-CD7C-F602-75DE-EFE4797E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D0281C-7563-CC78-2CEA-F3652AA0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D0A213-C7F4-684D-7D27-C9312941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43363D-81B6-C6B4-6B88-12634E29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59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7CE058-8877-2EBE-A14C-1840F4EC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7FF26D-FFE4-B214-6944-1198BB7D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F0F0B9-A1B9-EE5B-353C-61DC21B9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2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EB7AF-E92A-185F-41E9-C76B54B87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310A0-9F56-28DC-50A0-F6EE4F4D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1A9A43-BE89-5F3B-A359-D7A5B7CAA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5C9BE2-9CFA-D7BC-0B59-6B53F1D7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78B9E4-21E2-FFF7-D50E-6D6D3B0B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F5FB07-C9E9-9A61-9B9A-3CB9440E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7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55642-E219-6E96-4A17-4DE01E31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1DB0C8-2C41-F4D5-8BAF-19FFDDCDF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B67571-2B40-893F-F5E9-C648FB952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5DC554-B5F9-44CF-55E3-F69CD196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49C2DE-1AF1-24E7-249D-D80D97B6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F26392-6D14-186D-E323-F8D099C9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79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31B6DF-C02D-66E9-BEEB-A5B6E064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E94D61-FA19-90D6-C8EB-0074C5B7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E7D9A-E54B-4BF4-5DDB-51918F714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C6B80-30EB-47B0-81C9-9CAAF1328A66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3633F7-0D69-4841-C040-C281A67EB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4A57C6-26E2-11F0-0AA1-2CCB8FA1E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6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isa.or.kr/2060204/form?postSeq=7&amp;page=1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lib.tistory.com/18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aver?isHttpsRedirect=true&amp;blogId=gs_info&amp;logNo=22070761692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5F239-E4A7-9235-F232-AD5BCD338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4093"/>
            <a:ext cx="9144000" cy="2387600"/>
          </a:xfrm>
        </p:spPr>
        <p:txBody>
          <a:bodyPr/>
          <a:lstStyle/>
          <a:p>
            <a:r>
              <a:rPr lang="en-US" altLang="ko-KR"/>
              <a:t>Secure Coding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C3CFB-DDB2-5F34-C0AB-1917ABFDC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18978"/>
            <a:ext cx="9144000" cy="3045897"/>
          </a:xfrm>
        </p:spPr>
        <p:txBody>
          <a:bodyPr>
            <a:normAutofit/>
          </a:bodyPr>
          <a:lstStyle/>
          <a:p>
            <a:endParaRPr lang="en-US" altLang="ko-KR"/>
          </a:p>
          <a:p>
            <a:r>
              <a:rPr lang="ko-KR" altLang="en-US"/>
              <a:t>레퍼런스 </a:t>
            </a:r>
            <a:r>
              <a:rPr lang="en-US" altLang="ko-KR"/>
              <a:t>2</a:t>
            </a:r>
            <a:r>
              <a:rPr lang="ko-KR" altLang="en-US"/>
              <a:t>기 보안팀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202107006 </a:t>
            </a:r>
            <a:r>
              <a:rPr lang="ko-KR" altLang="en-US"/>
              <a:t>홍서빈</a:t>
            </a:r>
            <a:endParaRPr lang="en-US" altLang="ko-KR"/>
          </a:p>
          <a:p>
            <a:r>
              <a:rPr lang="en-US" altLang="ko-KR"/>
              <a:t>202107003 </a:t>
            </a:r>
            <a:r>
              <a:rPr lang="ko-KR" altLang="en-US"/>
              <a:t>양나은</a:t>
            </a:r>
            <a:endParaRPr lang="en-US" altLang="ko-KR"/>
          </a:p>
          <a:p>
            <a:r>
              <a:rPr lang="en-US" altLang="ko-KR"/>
              <a:t>202107011 </a:t>
            </a:r>
            <a:r>
              <a:rPr lang="ko-KR" altLang="en-US"/>
              <a:t>이승현</a:t>
            </a:r>
          </a:p>
        </p:txBody>
      </p:sp>
    </p:spTree>
    <p:extLst>
      <p:ext uri="{BB962C8B-B14F-4D97-AF65-F5344CB8AC3E}">
        <p14:creationId xmlns:p14="http://schemas.microsoft.com/office/powerpoint/2010/main" val="300954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460B0-7D1B-766A-4F43-5B58BA4D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74"/>
            <a:ext cx="10515600" cy="1325563"/>
          </a:xfrm>
        </p:spPr>
        <p:txBody>
          <a:bodyPr/>
          <a:lstStyle/>
          <a:p>
            <a:r>
              <a:rPr lang="en-US" altLang="ko-KR" b="1"/>
              <a:t>5</a:t>
            </a:r>
            <a:r>
              <a:rPr lang="ko-KR" altLang="en-US" b="1"/>
              <a:t>절 코드 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EA4B3-94D2-F598-4A31-06CE25456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537"/>
            <a:ext cx="10515600" cy="4829426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매크로의 잘못된 사용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스택 주소 해제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스레드 조기 종료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무한 자원 할당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BB781-6993-9837-3F21-D3CDF9841E1F}"/>
              </a:ext>
            </a:extLst>
          </p:cNvPr>
          <p:cNvSpPr txBox="1"/>
          <p:nvPr/>
        </p:nvSpPr>
        <p:spPr>
          <a:xfrm>
            <a:off x="1391653" y="1858599"/>
            <a:ext cx="612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각 매크로마다 특정한 사용 규칙을 준수하지 않을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A8360-FA4A-165E-134D-2AD98C3CF37A}"/>
              </a:ext>
            </a:extLst>
          </p:cNvPr>
          <p:cNvSpPr txBox="1"/>
          <p:nvPr/>
        </p:nvSpPr>
        <p:spPr>
          <a:xfrm>
            <a:off x="1391653" y="3244334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스택 버퍼를 해제할 경우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F4782-299C-08C0-D0B0-4434AB2375D8}"/>
              </a:ext>
            </a:extLst>
          </p:cNvPr>
          <p:cNvSpPr txBox="1"/>
          <p:nvPr/>
        </p:nvSpPr>
        <p:spPr>
          <a:xfrm>
            <a:off x="1391652" y="4630069"/>
            <a:ext cx="589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부모 스레드가 자식 스레드 보다 먼저 종료되는 경우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3395E-AAC6-711D-4CF5-5AA89D815B87}"/>
              </a:ext>
            </a:extLst>
          </p:cNvPr>
          <p:cNvSpPr txBox="1"/>
          <p:nvPr/>
        </p:nvSpPr>
        <p:spPr>
          <a:xfrm>
            <a:off x="1391652" y="6015804"/>
            <a:ext cx="1004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서비스할 수 있는 자원의 양을 제한하지 않고</a:t>
            </a:r>
            <a:r>
              <a:rPr lang="en-US" altLang="ko-KR"/>
              <a:t>, </a:t>
            </a:r>
            <a:r>
              <a:rPr lang="ko-KR" altLang="en-US"/>
              <a:t>서비스 요청마다 요구하는 자원을 할당할 경우</a:t>
            </a:r>
          </a:p>
        </p:txBody>
      </p:sp>
    </p:spTree>
    <p:extLst>
      <p:ext uri="{BB962C8B-B14F-4D97-AF65-F5344CB8AC3E}">
        <p14:creationId xmlns:p14="http://schemas.microsoft.com/office/powerpoint/2010/main" val="536930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1D5ED-0C81-9A61-464B-CBC11AB0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6</a:t>
            </a:r>
            <a:r>
              <a:rPr lang="ko-KR" altLang="en-US" b="1"/>
              <a:t>절 캡슐화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831A3E-7533-45B0-4190-04F49D5E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제거되지 않은 디버그 코드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시스템 데이터 정보 노출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0E372C-9F06-7F92-C12B-8C8532E2D980}"/>
              </a:ext>
            </a:extLst>
          </p:cNvPr>
          <p:cNvSpPr txBox="1"/>
          <p:nvPr/>
        </p:nvSpPr>
        <p:spPr>
          <a:xfrm>
            <a:off x="1253304" y="2370236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디버깅 목적으로 사용되는 </a:t>
            </a:r>
            <a:r>
              <a:rPr lang="en-US" altLang="ko-KR"/>
              <a:t>main()</a:t>
            </a:r>
            <a:r>
              <a:rPr lang="ko-KR" altLang="en-US"/>
              <a:t>의 출력함수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53EBCE-2C04-B297-9DC0-682F6D4CEC82}"/>
              </a:ext>
            </a:extLst>
          </p:cNvPr>
          <p:cNvSpPr txBox="1"/>
          <p:nvPr/>
        </p:nvSpPr>
        <p:spPr>
          <a:xfrm>
            <a:off x="1253304" y="3904267"/>
            <a:ext cx="587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에러 발생 시</a:t>
            </a:r>
            <a:r>
              <a:rPr lang="en-US" altLang="ko-KR"/>
              <a:t>, </a:t>
            </a:r>
            <a:r>
              <a:rPr lang="ko-KR" altLang="en-US"/>
              <a:t> 시스템의 내부 데이터가 공개 될 경우</a:t>
            </a:r>
          </a:p>
        </p:txBody>
      </p:sp>
    </p:spTree>
    <p:extLst>
      <p:ext uri="{BB962C8B-B14F-4D97-AF65-F5344CB8AC3E}">
        <p14:creationId xmlns:p14="http://schemas.microsoft.com/office/powerpoint/2010/main" val="611997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A6AF7-3BA7-B9D7-4B9A-8008EFBA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7</a:t>
            </a:r>
            <a:r>
              <a:rPr lang="ko-KR" altLang="en-US" b="1"/>
              <a:t>절 </a:t>
            </a:r>
            <a:r>
              <a:rPr lang="en-US" altLang="ko-KR" b="1"/>
              <a:t>API </a:t>
            </a:r>
            <a:r>
              <a:rPr lang="ko-KR" altLang="en-US" b="1"/>
              <a:t>오용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94108-B9FD-B03A-434B-5E51C863B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도메인명에 의존한 보안 결정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위험한 함수 사용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작업 디렉터리 변경 없는 </a:t>
            </a:r>
            <a:r>
              <a:rPr lang="en-US" altLang="ko-KR"/>
              <a:t>chroot jail</a:t>
            </a:r>
            <a:r>
              <a:rPr lang="ko-KR" altLang="en-US"/>
              <a:t> 생성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F99DF7-BA30-C9AA-611A-DDB5A2B4CC10}"/>
              </a:ext>
            </a:extLst>
          </p:cNvPr>
          <p:cNvSpPr txBox="1"/>
          <p:nvPr/>
        </p:nvSpPr>
        <p:spPr>
          <a:xfrm>
            <a:off x="1211179" y="2339862"/>
            <a:ext cx="6093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-</a:t>
            </a:r>
            <a:r>
              <a:rPr lang="ko-KR" altLang="en-US"/>
              <a:t> 도메인명에 의존하여 인증 및 접근 통제 등을 하는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71371F-5FF8-21BD-3C52-6F0E88DF1376}"/>
              </a:ext>
            </a:extLst>
          </p:cNvPr>
          <p:cNvSpPr txBox="1"/>
          <p:nvPr/>
        </p:nvSpPr>
        <p:spPr>
          <a:xfrm>
            <a:off x="1211177" y="3871808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- get() </a:t>
            </a:r>
            <a:r>
              <a:rPr lang="ko-KR" altLang="en-US"/>
              <a:t>함수</a:t>
            </a:r>
            <a:r>
              <a:rPr lang="en-US" altLang="ko-KR"/>
              <a:t>, vfork()</a:t>
            </a:r>
            <a:r>
              <a:rPr lang="ko-KR" altLang="en-US"/>
              <a:t>함수 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DFEBA1-B4F8-FEAB-4B57-A484F25D0D7F}"/>
              </a:ext>
            </a:extLst>
          </p:cNvPr>
          <p:cNvSpPr txBox="1"/>
          <p:nvPr/>
        </p:nvSpPr>
        <p:spPr>
          <a:xfrm>
            <a:off x="1211177" y="5403754"/>
            <a:ext cx="10283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- Chroot</a:t>
            </a:r>
            <a:r>
              <a:rPr lang="ko-KR" altLang="en-US"/>
              <a:t>함수를 사용하여 접근 가능한 디렉터리를 제한할 때 작업 디렉터리를 변경하지 않는 경우</a:t>
            </a:r>
          </a:p>
        </p:txBody>
      </p:sp>
    </p:spTree>
    <p:extLst>
      <p:ext uri="{BB962C8B-B14F-4D97-AF65-F5344CB8AC3E}">
        <p14:creationId xmlns:p14="http://schemas.microsoft.com/office/powerpoint/2010/main" val="2175700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A6AF7-3BA7-B9D7-4B9A-8008EFBA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7</a:t>
            </a:r>
            <a:r>
              <a:rPr lang="ko-KR" altLang="en-US" b="1"/>
              <a:t>절 </a:t>
            </a:r>
            <a:r>
              <a:rPr lang="en-US" altLang="ko-KR" b="1"/>
              <a:t>API </a:t>
            </a:r>
            <a:r>
              <a:rPr lang="ko-KR" altLang="en-US" b="1"/>
              <a:t>오용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94108-B9FD-B03A-434B-5E51C863B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버퍼 오버 플로우가 발생할 수 있는 문자열 연산 함수 호출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다중 스레드 프로그램에서 </a:t>
            </a:r>
            <a:r>
              <a:rPr lang="en-US" altLang="ko-KR"/>
              <a:t>getlogin()</a:t>
            </a:r>
            <a:r>
              <a:rPr lang="ko-KR" altLang="en-US"/>
              <a:t>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950032-2EC9-9780-5846-E6C273FC28AB}"/>
              </a:ext>
            </a:extLst>
          </p:cNvPr>
          <p:cNvSpPr txBox="1"/>
          <p:nvPr/>
        </p:nvSpPr>
        <p:spPr>
          <a:xfrm>
            <a:off x="1295400" y="2340885"/>
            <a:ext cx="526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윈도우에서 제공하는 멀티 바이트 문자열 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E2126-3124-5277-2B85-EED1C04E873A}"/>
              </a:ext>
            </a:extLst>
          </p:cNvPr>
          <p:cNvSpPr txBox="1"/>
          <p:nvPr/>
        </p:nvSpPr>
        <p:spPr>
          <a:xfrm>
            <a:off x="1295400" y="3964141"/>
            <a:ext cx="5894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다중 스레드 환경에서 </a:t>
            </a:r>
            <a:r>
              <a:rPr lang="en-US" altLang="ko-KR"/>
              <a:t>getlogin() </a:t>
            </a:r>
            <a:r>
              <a:rPr lang="ko-KR" altLang="en-US"/>
              <a:t>함수를 사용할 경우</a:t>
            </a:r>
          </a:p>
        </p:txBody>
      </p:sp>
    </p:spTree>
    <p:extLst>
      <p:ext uri="{BB962C8B-B14F-4D97-AF65-F5344CB8AC3E}">
        <p14:creationId xmlns:p14="http://schemas.microsoft.com/office/powerpoint/2010/main" val="1151038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21F49-7D41-59E5-E27F-21F8AF38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077" y="48602"/>
            <a:ext cx="10515600" cy="1325563"/>
          </a:xfrm>
        </p:spPr>
        <p:txBody>
          <a:bodyPr/>
          <a:lstStyle/>
          <a:p>
            <a:r>
              <a:rPr lang="ko-KR" altLang="en-US" b="1"/>
              <a:t>소감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0EEC6-6476-9C0A-A584-E34C5414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938"/>
            <a:ext cx="10515600" cy="481818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홍서빈</a:t>
            </a:r>
            <a:r>
              <a:rPr lang="ko-KR" altLang="en-US" dirty="0"/>
              <a:t> </a:t>
            </a:r>
            <a:r>
              <a:rPr lang="en-US" altLang="ko-KR" dirty="0"/>
              <a:t>:  </a:t>
            </a:r>
            <a:r>
              <a:rPr lang="ko-KR" altLang="en-US" dirty="0"/>
              <a:t>보안 취약점이 정말 다방면으로 </a:t>
            </a:r>
            <a:r>
              <a:rPr lang="ko-KR" altLang="en-US"/>
              <a:t>있어서 안전하게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	       </a:t>
            </a:r>
            <a:r>
              <a:rPr lang="ko-KR" altLang="en-US"/>
              <a:t>코딩하는게 </a:t>
            </a:r>
            <a:r>
              <a:rPr lang="ko-KR" altLang="en-US" dirty="0"/>
              <a:t>쉽지 않을 거 같다고 </a:t>
            </a:r>
            <a:r>
              <a:rPr lang="ko-KR" altLang="en-US"/>
              <a:t>느꼈다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	       </a:t>
            </a:r>
            <a:r>
              <a:rPr lang="ko-KR" altLang="en-US"/>
              <a:t>초반 코딩습관이 </a:t>
            </a:r>
            <a:r>
              <a:rPr lang="ko-KR" altLang="en-US" dirty="0"/>
              <a:t>중요할거 같다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err="1"/>
              <a:t>양나은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생각하지 못한 작은 실수를 통해 공격자들이 다양한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	     </a:t>
            </a:r>
            <a:r>
              <a:rPr lang="ko-KR" altLang="en-US"/>
              <a:t>방법으로 침투해올 수 있다는 사실을 알게 됐다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r>
              <a:rPr lang="en-US" altLang="ko-KR"/>
              <a:t>	     </a:t>
            </a:r>
            <a:r>
              <a:rPr lang="ko-KR" altLang="en-US"/>
              <a:t>조금 더 공부하여 안전한 프로그램을 작성할 수 있도록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	     </a:t>
            </a:r>
            <a:r>
              <a:rPr lang="ko-KR" altLang="en-US"/>
              <a:t>노력해야겠다</a:t>
            </a:r>
            <a:r>
              <a:rPr lang="en-US" altLang="ko-KR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이승현 </a:t>
            </a:r>
            <a:r>
              <a:rPr lang="en-US" altLang="ko-KR" dirty="0"/>
              <a:t>: </a:t>
            </a:r>
            <a:r>
              <a:rPr lang="ko-KR" altLang="en-US" dirty="0"/>
              <a:t>여러 부분에서 취약점이 발생할 수 있고</a:t>
            </a:r>
            <a:r>
              <a:rPr lang="en-US" altLang="ko-KR" dirty="0"/>
              <a:t>, </a:t>
            </a:r>
            <a:r>
              <a:rPr lang="ko-KR" altLang="en-US"/>
              <a:t>조금만 신경을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	      </a:t>
            </a:r>
            <a:r>
              <a:rPr lang="ko-KR" altLang="en-US"/>
              <a:t>쓴다면 </a:t>
            </a:r>
            <a:r>
              <a:rPr lang="ko-KR" altLang="en-US" dirty="0" err="1"/>
              <a:t>오류을</a:t>
            </a:r>
            <a:r>
              <a:rPr lang="ko-KR" altLang="en-US" dirty="0"/>
              <a:t> 예방할 수 있다는 걸 느꼈다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007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D123DD-D9A7-913C-71FD-05000E6BAC2C}"/>
              </a:ext>
            </a:extLst>
          </p:cNvPr>
          <p:cNvSpPr txBox="1"/>
          <p:nvPr/>
        </p:nvSpPr>
        <p:spPr>
          <a:xfrm>
            <a:off x="729046" y="877330"/>
            <a:ext cx="102437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3200" b="1"/>
              <a:t>활동 기간 </a:t>
            </a:r>
            <a:r>
              <a:rPr lang="en-US" altLang="ko-KR" sz="3200" b="1"/>
              <a:t>: </a:t>
            </a:r>
          </a:p>
          <a:p>
            <a:r>
              <a:rPr lang="en-US" altLang="ko-KR" sz="3200" b="1"/>
              <a:t>	6/22 ~ 7/22 </a:t>
            </a:r>
          </a:p>
          <a:p>
            <a:endParaRPr lang="en-US" altLang="ko-KR" sz="3200" b="1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3200" b="1"/>
              <a:t>활동 내용 </a:t>
            </a:r>
            <a:r>
              <a:rPr lang="en-US" altLang="ko-KR" sz="3200" b="1"/>
              <a:t>:</a:t>
            </a:r>
          </a:p>
          <a:p>
            <a:r>
              <a:rPr lang="en-US" altLang="ko-KR" sz="3200" b="1"/>
              <a:t>	</a:t>
            </a:r>
            <a:r>
              <a:rPr lang="ko-KR" altLang="en-US" sz="3200" b="1"/>
              <a:t>한국인터넷진흥원 제공 </a:t>
            </a:r>
            <a:r>
              <a:rPr lang="en-US" altLang="ko-KR" sz="3200" b="1"/>
              <a:t>‘</a:t>
            </a:r>
            <a:r>
              <a:rPr lang="ko-KR" altLang="en-US" sz="3200" b="1"/>
              <a:t>코딩가이드</a:t>
            </a:r>
            <a:r>
              <a:rPr lang="en-US" altLang="ko-KR" sz="3200" b="1"/>
              <a:t>(C)pdf’ </a:t>
            </a:r>
            <a:r>
              <a:rPr lang="ko-KR" altLang="en-US" sz="3200" b="1"/>
              <a:t>정리</a:t>
            </a:r>
            <a:endParaRPr lang="en-US" altLang="ko-KR" sz="3200" b="1"/>
          </a:p>
          <a:p>
            <a:r>
              <a:rPr lang="en-US" altLang="ko-KR" sz="3200" b="1"/>
              <a:t>	</a:t>
            </a:r>
            <a:r>
              <a:rPr lang="en-US" altLang="ko-KR" sz="2400" b="1">
                <a:hlinkClick r:id="rId2"/>
              </a:rPr>
              <a:t>https://www.kisa.or.kr/2060204/form?postSeq=7&amp;page=1</a:t>
            </a:r>
            <a:endParaRPr lang="en-US" altLang="ko-KR" sz="2400" b="1"/>
          </a:p>
          <a:p>
            <a:endParaRPr lang="en-US" altLang="ko-KR" sz="2400" b="1"/>
          </a:p>
          <a:p>
            <a:r>
              <a:rPr lang="en-US" altLang="ko-KR" sz="2400" b="1"/>
              <a:t> 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81871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18DA8D-B36D-0AAA-9707-678B254C1605}"/>
              </a:ext>
            </a:extLst>
          </p:cNvPr>
          <p:cNvSpPr txBox="1"/>
          <p:nvPr/>
        </p:nvSpPr>
        <p:spPr>
          <a:xfrm>
            <a:off x="729047" y="877330"/>
            <a:ext cx="3390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시큐어 코딩이란</a:t>
            </a:r>
            <a:r>
              <a:rPr lang="en-US" altLang="ko-KR" sz="3200" b="1"/>
              <a:t>?</a:t>
            </a:r>
            <a:endParaRPr lang="ko-KR" altLang="en-US" sz="32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1AC44-1010-84BD-EFA0-F012F264B51B}"/>
              </a:ext>
            </a:extLst>
          </p:cNvPr>
          <p:cNvSpPr txBox="1"/>
          <p:nvPr/>
        </p:nvSpPr>
        <p:spPr>
          <a:xfrm>
            <a:off x="729047" y="1878228"/>
            <a:ext cx="103178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소프트웨어</a:t>
            </a:r>
            <a:r>
              <a:rPr lang="en-US" altLang="ko-KR" sz="3200" dirty="0"/>
              <a:t>(SW)</a:t>
            </a:r>
            <a:r>
              <a:rPr lang="ko-KR" altLang="en-US" sz="3200" dirty="0"/>
              <a:t>를 개발함에 있어 </a:t>
            </a:r>
            <a:endParaRPr lang="en-US" altLang="ko-KR" sz="3200" dirty="0"/>
          </a:p>
          <a:p>
            <a:r>
              <a:rPr lang="ko-KR" altLang="en-US" sz="3200" dirty="0"/>
              <a:t>개발자의 실수</a:t>
            </a:r>
            <a:r>
              <a:rPr lang="en-US" altLang="ko-KR" sz="3200" dirty="0"/>
              <a:t>, </a:t>
            </a:r>
            <a:r>
              <a:rPr lang="ko-KR" altLang="en-US" sz="3200" dirty="0"/>
              <a:t>논리적 오류 등으로 인해 </a:t>
            </a:r>
            <a:endParaRPr lang="en-US" altLang="ko-KR" sz="3200" dirty="0"/>
          </a:p>
          <a:p>
            <a:r>
              <a:rPr lang="en-US" altLang="ko-KR" sz="3200" dirty="0"/>
              <a:t>SW</a:t>
            </a:r>
            <a:r>
              <a:rPr lang="ko-KR" altLang="en-US" sz="3200" dirty="0"/>
              <a:t>에 내포될 수 있는 보안취약점</a:t>
            </a:r>
            <a:r>
              <a:rPr lang="en-US" altLang="ko-KR" sz="3200" dirty="0"/>
              <a:t>(vulnerability)</a:t>
            </a:r>
            <a:r>
              <a:rPr lang="ko-KR" altLang="en-US" sz="3200" dirty="0"/>
              <a:t>을 </a:t>
            </a:r>
            <a:endParaRPr lang="en-US" altLang="ko-KR" sz="3200" dirty="0"/>
          </a:p>
          <a:p>
            <a:r>
              <a:rPr lang="ko-KR" altLang="en-US" sz="3200" dirty="0"/>
              <a:t>배제하기 위한 코딩 기법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8C827-BD37-2D78-679B-0D83D2B3A418}"/>
              </a:ext>
            </a:extLst>
          </p:cNvPr>
          <p:cNvSpPr txBox="1"/>
          <p:nvPr/>
        </p:nvSpPr>
        <p:spPr>
          <a:xfrm>
            <a:off x="6710519" y="6434091"/>
            <a:ext cx="5481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owgno6, “01 </a:t>
            </a:r>
            <a:r>
              <a:rPr lang="ko-KR" altLang="en-US" sz="1000"/>
              <a:t>시큐어코딩</a:t>
            </a:r>
            <a:r>
              <a:rPr lang="en-US" altLang="ko-KR" sz="1000"/>
              <a:t>(secure</a:t>
            </a:r>
            <a:r>
              <a:rPr lang="ko-KR" altLang="en-US" sz="1000"/>
              <a:t> </a:t>
            </a:r>
            <a:r>
              <a:rPr lang="en-US" altLang="ko-KR" sz="1000"/>
              <a:t>coding)</a:t>
            </a:r>
            <a:r>
              <a:rPr lang="ko-KR" altLang="en-US" sz="1000"/>
              <a:t>이란</a:t>
            </a:r>
            <a:r>
              <a:rPr lang="en-US" altLang="ko-KR" sz="1000"/>
              <a:t>?.” 2018.08.11. </a:t>
            </a:r>
            <a:r>
              <a:rPr lang="en-US" altLang="ko-KR" sz="1000">
                <a:hlinkClick r:id="rId2"/>
              </a:rPr>
              <a:t>https://codelib.tistory.com/18</a:t>
            </a:r>
            <a:r>
              <a:rPr lang="en-US" altLang="ko-KR" sz="1000"/>
              <a:t>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56848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653EF-C2BB-3925-E788-A9E81FFD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시큐어 코딩이 중요한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8238D-9A0A-836C-E4EC-6D2BA35A2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479"/>
            <a:ext cx="10515600" cy="4351338"/>
          </a:xfrm>
        </p:spPr>
        <p:txBody>
          <a:bodyPr/>
          <a:lstStyle/>
          <a:p>
            <a:r>
              <a:rPr lang="ko-KR" altLang="en-US" dirty="0"/>
              <a:t>비용효율적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서비스 이후에 발생할 수 있는 오류나 취약점을 사전에 </a:t>
            </a:r>
            <a:r>
              <a:rPr lang="en-US" altLang="ko-KR" dirty="0"/>
              <a:t>	 	  </a:t>
            </a:r>
            <a:r>
              <a:rPr lang="ko-KR" altLang="en-US" dirty="0"/>
              <a:t>발견 및 방지</a:t>
            </a:r>
            <a:endParaRPr lang="en-US" altLang="ko-KR" dirty="0"/>
          </a:p>
          <a:p>
            <a:r>
              <a:rPr lang="ko-KR" altLang="en-US" dirty="0"/>
              <a:t>다양한 해킹 예방 및 개인정보의 보호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0240A-AF37-7584-6A51-69017E9BC214}"/>
              </a:ext>
            </a:extLst>
          </p:cNvPr>
          <p:cNvSpPr txBox="1"/>
          <p:nvPr/>
        </p:nvSpPr>
        <p:spPr>
          <a:xfrm>
            <a:off x="5844746" y="6275817"/>
            <a:ext cx="6347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지에스인포</a:t>
            </a:r>
            <a:r>
              <a:rPr lang="en-US" altLang="ko-KR" sz="1000" dirty="0"/>
              <a:t>, “#1. </a:t>
            </a:r>
            <a:r>
              <a:rPr lang="ko-KR" altLang="en-US" sz="1000" dirty="0" err="1"/>
              <a:t>시큐어코딩에</a:t>
            </a:r>
            <a:r>
              <a:rPr lang="ko-KR" altLang="en-US" sz="1000" dirty="0"/>
              <a:t> 대해 알아보자</a:t>
            </a:r>
            <a:r>
              <a:rPr lang="en-US" altLang="ko-KR" sz="1000" dirty="0"/>
              <a:t>.,” 2016.05.12 </a:t>
            </a:r>
            <a:r>
              <a:rPr lang="en-US" altLang="ko-KR" sz="1000" dirty="0">
                <a:hlinkClick r:id="rId2"/>
              </a:rPr>
              <a:t>https://m.blog.naver.com/PostView.naver?isHttpsRedirect=true&amp;blogId=gs_info&amp;logNo=220707616924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2368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0462" y="1516620"/>
            <a:ext cx="11624106" cy="5102225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2000"/>
              <a:t>입력 받은 데이터 </a:t>
            </a:r>
            <a:r>
              <a:rPr lang="ko-KR" altLang="en-US" sz="2000" b="1"/>
              <a:t>값</a:t>
            </a:r>
            <a:r>
              <a:rPr lang="ko-KR" altLang="en-US" sz="2000"/>
              <a:t> 또는 데이터의 </a:t>
            </a:r>
            <a:r>
              <a:rPr lang="ko-KR" altLang="en-US" sz="2000" b="1"/>
              <a:t>출처</a:t>
            </a:r>
            <a:r>
              <a:rPr lang="ko-KR" altLang="en-US" sz="2000"/>
              <a:t> 등이 제대로 검증하지 않은 경우</a:t>
            </a:r>
          </a:p>
          <a:p>
            <a:pPr marL="0" indent="0">
              <a:buNone/>
              <a:defRPr/>
            </a:pPr>
            <a:r>
              <a:rPr lang="en-US" altLang="ko-KR" sz="2000"/>
              <a:t>    - SQL</a:t>
            </a:r>
            <a:r>
              <a:rPr lang="ko-KR" altLang="en-US" sz="2000"/>
              <a:t>문 삽입</a:t>
            </a:r>
            <a:r>
              <a:rPr lang="en-US" altLang="ko-KR" sz="2000"/>
              <a:t>,  </a:t>
            </a:r>
            <a:r>
              <a:rPr lang="ko-KR" altLang="en-US" sz="2000"/>
              <a:t>자원 삽입</a:t>
            </a:r>
            <a:r>
              <a:rPr lang="en-US" altLang="ko-KR" sz="2000"/>
              <a:t>,  </a:t>
            </a:r>
            <a:r>
              <a:rPr lang="ko-KR" altLang="en-US" sz="2000"/>
              <a:t>운영체제 명령어 삽입 등</a:t>
            </a:r>
          </a:p>
          <a:p>
            <a:pPr marL="0" indent="0">
              <a:buNone/>
              <a:defRPr/>
            </a:pPr>
            <a:endParaRPr lang="ko-KR" altLang="en-US" sz="2000"/>
          </a:p>
          <a:p>
            <a:pPr lvl="0">
              <a:defRPr/>
            </a:pPr>
            <a:r>
              <a:rPr lang="ko-KR" altLang="en-US" sz="2000"/>
              <a:t>입력 받은</a:t>
            </a:r>
            <a:r>
              <a:rPr lang="en-US" altLang="ko-KR" sz="2000"/>
              <a:t> </a:t>
            </a:r>
            <a:r>
              <a:rPr lang="ko-KR" altLang="en-US" sz="2000" b="1"/>
              <a:t>데이터 값이 조작</a:t>
            </a:r>
            <a:r>
              <a:rPr lang="ko-KR" altLang="en-US" sz="2000"/>
              <a:t>되는 경우</a:t>
            </a:r>
          </a:p>
          <a:p>
            <a:pPr marL="0" indent="0">
              <a:buNone/>
              <a:defRPr/>
            </a:pPr>
            <a:r>
              <a:rPr lang="en-US" altLang="ko-KR" sz="2000"/>
              <a:t>    - </a:t>
            </a:r>
            <a:r>
              <a:rPr lang="ko-KR" altLang="en-US" sz="2000"/>
              <a:t>보호 매커니즘을 우회할 수 있는 입력 값 변조</a:t>
            </a:r>
            <a:r>
              <a:rPr lang="en-US" altLang="ko-KR" sz="2000"/>
              <a:t>(</a:t>
            </a:r>
            <a:r>
              <a:rPr lang="ko-KR" altLang="en-US" sz="2000"/>
              <a:t>쿠키</a:t>
            </a:r>
            <a:r>
              <a:rPr lang="en-US" altLang="ko-KR" sz="2000"/>
              <a:t>, </a:t>
            </a:r>
            <a:r>
              <a:rPr lang="ko-KR" altLang="en-US" sz="2000"/>
              <a:t>환경 변수 등의 입력 값 변조</a:t>
            </a:r>
            <a:r>
              <a:rPr lang="en-US" altLang="ko-KR" sz="2000"/>
              <a:t>), </a:t>
            </a:r>
            <a:r>
              <a:rPr lang="ko-KR" altLang="en-US" sz="2000"/>
              <a:t> </a:t>
            </a:r>
          </a:p>
          <a:p>
            <a:pPr marL="0" indent="0">
              <a:buNone/>
              <a:defRPr/>
            </a:pPr>
            <a:r>
              <a:rPr lang="ko-KR" altLang="en-US" sz="2000"/>
              <a:t>        디렉터리 경로조작 </a:t>
            </a:r>
          </a:p>
          <a:p>
            <a:pPr marL="0" indent="0">
              <a:buNone/>
              <a:defRPr/>
            </a:pPr>
            <a:endParaRPr lang="ko-KR" altLang="en-US" sz="2000"/>
          </a:p>
          <a:p>
            <a:pPr lvl="0">
              <a:defRPr/>
            </a:pPr>
            <a:r>
              <a:rPr lang="ko-KR" altLang="en-US" sz="2000" b="1"/>
              <a:t>오버플로우</a:t>
            </a:r>
            <a:r>
              <a:rPr lang="ko-KR" altLang="en-US" sz="2000"/>
              <a:t> 발생</a:t>
            </a:r>
          </a:p>
          <a:p>
            <a:pPr marL="0" indent="0">
              <a:buNone/>
              <a:defRPr/>
            </a:pPr>
            <a:r>
              <a:rPr lang="en-US" altLang="ko-KR" sz="2000"/>
              <a:t> </a:t>
            </a:r>
            <a:r>
              <a:rPr lang="ko-KR" altLang="en-US" sz="2000"/>
              <a:t>    </a:t>
            </a:r>
            <a:r>
              <a:rPr lang="en-US" altLang="ko-KR" sz="2000"/>
              <a:t>- </a:t>
            </a:r>
            <a:r>
              <a:rPr lang="ko-KR" altLang="en-US" sz="2000"/>
              <a:t>스택에 할당된 버퍼 오버플로우</a:t>
            </a:r>
            <a:r>
              <a:rPr lang="en-US" altLang="ko-KR" sz="2000"/>
              <a:t>,  </a:t>
            </a:r>
            <a:r>
              <a:rPr lang="ko-KR" altLang="en-US" sz="2000"/>
              <a:t>힙에 할당된 버퍼 오버플로우</a:t>
            </a:r>
          </a:p>
          <a:p>
            <a:pPr marL="0" indent="0">
              <a:buNone/>
              <a:defRPr/>
            </a:pPr>
            <a:r>
              <a:rPr lang="en-US" altLang="ko-KR" sz="2000"/>
              <a:t> </a:t>
            </a:r>
            <a:endParaRPr lang="ko-KR" altLang="en-US" sz="200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E17DE96-682A-47DD-89B4-44A556F2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26828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800" b="1" dirty="0"/>
              <a:t>1</a:t>
            </a:r>
            <a:r>
              <a:rPr lang="ko-KR" altLang="en-US" sz="3800" b="1" dirty="0"/>
              <a:t>절 입력데이터 검증 및 표현</a:t>
            </a:r>
            <a:endParaRPr lang="ko-KR" altLang="en-US" sz="3800" dirty="0"/>
          </a:p>
        </p:txBody>
      </p:sp>
    </p:spTree>
    <p:extLst>
      <p:ext uri="{BB962C8B-B14F-4D97-AF65-F5344CB8AC3E}">
        <p14:creationId xmlns:p14="http://schemas.microsoft.com/office/powerpoint/2010/main" val="313933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0462" y="1516620"/>
            <a:ext cx="11624106" cy="5102225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2000"/>
              <a:t>잘못된 권한 부여</a:t>
            </a:r>
          </a:p>
          <a:p>
            <a:pPr marL="0" indent="0">
              <a:buNone/>
              <a:defRPr/>
            </a:pPr>
            <a:r>
              <a:rPr lang="en-US" altLang="ko-KR" sz="2000"/>
              <a:t>    - </a:t>
            </a:r>
            <a:r>
              <a:rPr lang="ko-KR" altLang="en-US" sz="2000"/>
              <a:t>중요자원에 대한 잘못된 권한 허용</a:t>
            </a:r>
            <a:r>
              <a:rPr lang="en-US" altLang="ko-KR" sz="2000"/>
              <a:t>, </a:t>
            </a:r>
            <a:r>
              <a:rPr lang="ko-KR" altLang="en-US" sz="2000"/>
              <a:t>최소 권한 적용 위배</a:t>
            </a:r>
          </a:p>
          <a:p>
            <a:pPr marL="0" indent="0">
              <a:buNone/>
              <a:defRPr/>
            </a:pPr>
            <a:endParaRPr lang="ko-KR" altLang="en-US" sz="2000"/>
          </a:p>
          <a:p>
            <a:pPr lvl="0">
              <a:defRPr/>
            </a:pPr>
            <a:r>
              <a:rPr lang="ko-KR" altLang="en-US" sz="2000"/>
              <a:t>중요정보를 평문으로 저장 </a:t>
            </a:r>
          </a:p>
          <a:p>
            <a:pPr marL="0" indent="0">
              <a:buNone/>
              <a:defRPr/>
            </a:pPr>
            <a:r>
              <a:rPr lang="en-US" altLang="ko-KR" sz="2000"/>
              <a:t>    - </a:t>
            </a:r>
            <a:r>
              <a:rPr lang="ko-KR" altLang="en-US" sz="2000"/>
              <a:t>사용자 중요정보나 패스워드를 평문 저장 또는 전송</a:t>
            </a:r>
          </a:p>
          <a:p>
            <a:pPr marL="0" indent="0">
              <a:buNone/>
              <a:defRPr/>
            </a:pPr>
            <a:r>
              <a:rPr lang="ko-KR" altLang="en-US" sz="2000"/>
              <a:t>        </a:t>
            </a:r>
          </a:p>
          <a:p>
            <a:pPr lvl="0">
              <a:defRPr/>
            </a:pPr>
            <a:r>
              <a:rPr lang="ko-KR" altLang="en-US" sz="2000"/>
              <a:t>중요정보를 하드코드하여 저장 및 전송</a:t>
            </a:r>
          </a:p>
          <a:p>
            <a:pPr marL="0" indent="0">
              <a:buNone/>
              <a:defRPr/>
            </a:pPr>
            <a:r>
              <a:rPr lang="en-US" altLang="ko-KR" sz="2000"/>
              <a:t> </a:t>
            </a:r>
            <a:r>
              <a:rPr lang="ko-KR" altLang="en-US" sz="2000"/>
              <a:t>    </a:t>
            </a:r>
            <a:r>
              <a:rPr lang="en-US" altLang="ko-KR" sz="2000"/>
              <a:t>- </a:t>
            </a:r>
            <a:r>
              <a:rPr lang="ko-KR" altLang="en-US" sz="2000"/>
              <a:t>하드코드 된 패스워드 및 사용자 계정</a:t>
            </a:r>
            <a:r>
              <a:rPr lang="en-US" altLang="ko-KR" sz="2000"/>
              <a:t>, </a:t>
            </a:r>
            <a:r>
              <a:rPr lang="ko-KR" altLang="en-US" sz="2000"/>
              <a:t>하드코드된 암호화 키</a:t>
            </a:r>
            <a:r>
              <a:rPr lang="en-US" altLang="ko-KR" sz="2000"/>
              <a:t>, </a:t>
            </a:r>
            <a:r>
              <a:rPr lang="ko-KR" altLang="en-US" sz="2000"/>
              <a:t>주석문 안에 포함된 주요정보</a:t>
            </a:r>
            <a:endParaRPr lang="en-US" altLang="ko-KR" sz="2000"/>
          </a:p>
          <a:p>
            <a:pPr marL="0" indent="0">
              <a:buNone/>
              <a:defRPr/>
            </a:pPr>
            <a:endParaRPr lang="en-US" altLang="ko-KR" sz="2000"/>
          </a:p>
          <a:p>
            <a:pPr>
              <a:defRPr/>
            </a:pPr>
            <a:r>
              <a:rPr lang="ko-KR" altLang="en-US" sz="2000"/>
              <a:t>취약한 암호 알고리즘 사용 </a:t>
            </a:r>
            <a:r>
              <a:rPr lang="en-US" altLang="ko-KR" sz="2000"/>
              <a:t> </a:t>
            </a:r>
          </a:p>
          <a:p>
            <a:pPr marL="0" indent="0">
              <a:buNone/>
              <a:defRPr/>
            </a:pPr>
            <a:r>
              <a:rPr lang="en-US" altLang="ko-KR" sz="2000"/>
              <a:t>     - </a:t>
            </a:r>
            <a:r>
              <a:rPr lang="ko-KR" altLang="en-US" sz="2000"/>
              <a:t>취약한 암호화 알고리즘 사용</a:t>
            </a:r>
            <a:r>
              <a:rPr lang="en-US" altLang="ko-KR" sz="2000"/>
              <a:t>, </a:t>
            </a:r>
            <a:r>
              <a:rPr lang="ko-KR" altLang="en-US" sz="2000"/>
              <a:t>충분하지 않은 키 길이 사용</a:t>
            </a:r>
            <a:r>
              <a:rPr lang="en-US" altLang="ko-KR" sz="2000"/>
              <a:t>, </a:t>
            </a:r>
            <a:r>
              <a:rPr lang="ko-KR" altLang="en-US" sz="2000"/>
              <a:t>솔트 없이 일방향 해쉬함수 사용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E17DE96-682A-47DD-89B4-44A556F2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26828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800" b="1"/>
              <a:t>2</a:t>
            </a:r>
            <a:r>
              <a:rPr lang="ko-KR" altLang="en-US" sz="3800" b="1"/>
              <a:t>절 보안기능</a:t>
            </a:r>
            <a:endParaRPr lang="ko-KR" altLang="en-US" sz="3800" dirty="0"/>
          </a:p>
        </p:txBody>
      </p:sp>
    </p:spTree>
    <p:extLst>
      <p:ext uri="{BB962C8B-B14F-4D97-AF65-F5344CB8AC3E}">
        <p14:creationId xmlns:p14="http://schemas.microsoft.com/office/powerpoint/2010/main" val="364896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9C7C9-D9C6-D896-636C-96AC3F30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</a:t>
            </a:r>
            <a:r>
              <a:rPr lang="ko-KR" altLang="en-US" b="1" dirty="0"/>
              <a:t>절 시간 및 상태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4F36B-78A4-F1F1-E911-71CB3DFA5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8700" cy="4351338"/>
          </a:xfrm>
        </p:spPr>
        <p:txBody>
          <a:bodyPr/>
          <a:lstStyle/>
          <a:p>
            <a:r>
              <a:rPr lang="ko-KR" altLang="en-US"/>
              <a:t>경쟁 조건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: </a:t>
            </a:r>
            <a:r>
              <a:rPr lang="ko-KR" altLang="en-US"/>
              <a:t>검사 시점과 사용 시점이 달라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</a:t>
            </a:r>
            <a:r>
              <a:rPr lang="ko-KR" altLang="en-US"/>
              <a:t>발생하는  취약점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제어되지 않은 재귀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B0FC29C-BA57-D048-406E-72A86CC8E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976" y="1690688"/>
            <a:ext cx="5245100" cy="45201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049EB7-57AE-9C2D-0561-03171487B8DF}"/>
              </a:ext>
            </a:extLst>
          </p:cNvPr>
          <p:cNvSpPr txBox="1"/>
          <p:nvPr/>
        </p:nvSpPr>
        <p:spPr>
          <a:xfrm>
            <a:off x="705852" y="3429000"/>
            <a:ext cx="5662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존재 확인과 파일 오픈의 시간차가 발생하는 경우</a:t>
            </a:r>
            <a:r>
              <a:rPr lang="en-US" altLang="ko-KR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/>
              <a:t>반환값에 대한 에러검사를 실시 하지 않을 경우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1392A-0E67-B2F5-1908-ED5CF8AE2578}"/>
              </a:ext>
            </a:extLst>
          </p:cNvPr>
          <p:cNvSpPr txBox="1"/>
          <p:nvPr/>
        </p:nvSpPr>
        <p:spPr>
          <a:xfrm>
            <a:off x="1078832" y="5433767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무한 재귀의 경우</a:t>
            </a:r>
          </a:p>
        </p:txBody>
      </p:sp>
    </p:spTree>
    <p:extLst>
      <p:ext uri="{BB962C8B-B14F-4D97-AF65-F5344CB8AC3E}">
        <p14:creationId xmlns:p14="http://schemas.microsoft.com/office/powerpoint/2010/main" val="341176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374FD-B5B3-3EF1-7FF7-056E72BE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4</a:t>
            </a:r>
            <a:r>
              <a:rPr lang="ko-KR" altLang="en-US" b="1"/>
              <a:t>절 에러처리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4F7D4-6AB0-05D4-877B-FE42DCA43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오류 메시지를 통한 정보 노출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오류 상황 대응 부재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적절하지 않은 예외처리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8EBE4-1FEC-389D-4E71-8030ECD0896F}"/>
              </a:ext>
            </a:extLst>
          </p:cNvPr>
          <p:cNvSpPr txBox="1"/>
          <p:nvPr/>
        </p:nvSpPr>
        <p:spPr>
          <a:xfrm>
            <a:off x="1295401" y="2389777"/>
            <a:ext cx="719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환경변수 출력</a:t>
            </a:r>
            <a:r>
              <a:rPr lang="en-US" altLang="ko-KR"/>
              <a:t>,  </a:t>
            </a:r>
            <a:r>
              <a:rPr lang="ko-KR" altLang="en-US"/>
              <a:t>에러 발생 위치에 대한 정보와 세부내용 출력 등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D160E-C577-A396-68CC-3716D74A61DA}"/>
              </a:ext>
            </a:extLst>
          </p:cNvPr>
          <p:cNvSpPr txBox="1"/>
          <p:nvPr/>
        </p:nvSpPr>
        <p:spPr>
          <a:xfrm>
            <a:off x="1295401" y="3914038"/>
            <a:ext cx="604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각각의 예외상황에 대하여 적절히 처리되지 않은 경우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43C19-20F5-7CC6-60A4-2FBA4BDB6C2E}"/>
              </a:ext>
            </a:extLst>
          </p:cNvPr>
          <p:cNvSpPr txBox="1"/>
          <p:nvPr/>
        </p:nvSpPr>
        <p:spPr>
          <a:xfrm>
            <a:off x="1295401" y="5438299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함수의 결과 값에 대한 적절한 처리를 하지 않은 경우</a:t>
            </a:r>
          </a:p>
        </p:txBody>
      </p:sp>
    </p:spTree>
    <p:extLst>
      <p:ext uri="{BB962C8B-B14F-4D97-AF65-F5344CB8AC3E}">
        <p14:creationId xmlns:p14="http://schemas.microsoft.com/office/powerpoint/2010/main" val="3413742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460B0-7D1B-766A-4F43-5B58BA4D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579"/>
            <a:ext cx="10515600" cy="1325563"/>
          </a:xfrm>
        </p:spPr>
        <p:txBody>
          <a:bodyPr/>
          <a:lstStyle/>
          <a:p>
            <a:r>
              <a:rPr lang="en-US" altLang="ko-KR" b="1"/>
              <a:t>5</a:t>
            </a:r>
            <a:r>
              <a:rPr lang="ko-KR" altLang="en-US" b="1"/>
              <a:t>절 코드 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EA4B3-94D2-F598-4A31-06CE25456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884"/>
            <a:ext cx="10515600" cy="4829426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널포인트 역참조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부적절한 자원 해제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무부호 타입</a:t>
            </a:r>
            <a:r>
              <a:rPr lang="en-US" altLang="ko-KR"/>
              <a:t>(unsigned integer)</a:t>
            </a:r>
            <a:r>
              <a:rPr lang="ko-KR" altLang="en-US"/>
              <a:t>으로 변환 오류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스택 변수 주소 리턴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BB781-6993-9837-3F21-D3CDF9841E1F}"/>
              </a:ext>
            </a:extLst>
          </p:cNvPr>
          <p:cNvSpPr txBox="1"/>
          <p:nvPr/>
        </p:nvSpPr>
        <p:spPr>
          <a:xfrm>
            <a:off x="1307432" y="3429000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자원을 할당받고 반환하지 않은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BD00A-1715-11A8-B5A5-17D16A143258}"/>
              </a:ext>
            </a:extLst>
          </p:cNvPr>
          <p:cNvSpPr txBox="1"/>
          <p:nvPr/>
        </p:nvSpPr>
        <p:spPr>
          <a:xfrm>
            <a:off x="1307432" y="1973670"/>
            <a:ext cx="6139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함수의 반환값이 </a:t>
            </a:r>
            <a:r>
              <a:rPr lang="en-US" altLang="ko-KR"/>
              <a:t>NULL</a:t>
            </a:r>
            <a:r>
              <a:rPr lang="ko-KR" altLang="en-US"/>
              <a:t>인지 확인하지 않고 사용할 경우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A9576-3146-32D4-E16B-F8CA64791C3E}"/>
              </a:ext>
            </a:extLst>
          </p:cNvPr>
          <p:cNvSpPr txBox="1"/>
          <p:nvPr/>
        </p:nvSpPr>
        <p:spPr>
          <a:xfrm>
            <a:off x="1307432" y="4869155"/>
            <a:ext cx="782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부호정수</a:t>
            </a:r>
            <a:r>
              <a:rPr lang="en-US" altLang="ko-KR"/>
              <a:t>(signed integer)</a:t>
            </a:r>
            <a:r>
              <a:rPr lang="ko-KR" altLang="en-US"/>
              <a:t>를 무부호 정수</a:t>
            </a:r>
            <a:r>
              <a:rPr lang="en-US" altLang="ko-KR"/>
              <a:t>(unsigned integer)</a:t>
            </a:r>
            <a:r>
              <a:rPr lang="ko-KR" altLang="en-US"/>
              <a:t>로 변할 경우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F6F6D-6B40-E1A8-FB07-50A1069ED9A9}"/>
              </a:ext>
            </a:extLst>
          </p:cNvPr>
          <p:cNvSpPr txBox="1"/>
          <p:nvPr/>
        </p:nvSpPr>
        <p:spPr>
          <a:xfrm>
            <a:off x="1307432" y="6139819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함수가 스택의 주소를 반환하는 경우</a:t>
            </a:r>
          </a:p>
        </p:txBody>
      </p:sp>
    </p:spTree>
    <p:extLst>
      <p:ext uri="{BB962C8B-B14F-4D97-AF65-F5344CB8AC3E}">
        <p14:creationId xmlns:p14="http://schemas.microsoft.com/office/powerpoint/2010/main" val="2665108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698</Words>
  <Application>Microsoft Office PowerPoint</Application>
  <PresentationFormat>와이드스크린</PresentationFormat>
  <Paragraphs>138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Secure Coding</vt:lpstr>
      <vt:lpstr>PowerPoint 프레젠테이션</vt:lpstr>
      <vt:lpstr>PowerPoint 프레젠테이션</vt:lpstr>
      <vt:lpstr>시큐어 코딩이 중요한 이유</vt:lpstr>
      <vt:lpstr>1절 입력데이터 검증 및 표현</vt:lpstr>
      <vt:lpstr>2절 보안기능</vt:lpstr>
      <vt:lpstr>3절 시간 및 상태</vt:lpstr>
      <vt:lpstr>4절 에러처리</vt:lpstr>
      <vt:lpstr>5절 코드 오류</vt:lpstr>
      <vt:lpstr>5절 코드 오류</vt:lpstr>
      <vt:lpstr>6절 캡슐화</vt:lpstr>
      <vt:lpstr>7절 API 오용</vt:lpstr>
      <vt:lpstr>7절 API 오용</vt:lpstr>
      <vt:lpstr>소감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Coding</dc:title>
  <dc:creator>양 나은</dc:creator>
  <cp:lastModifiedBy>이승현</cp:lastModifiedBy>
  <cp:revision>4</cp:revision>
  <dcterms:created xsi:type="dcterms:W3CDTF">2022-08-11T16:48:13Z</dcterms:created>
  <dcterms:modified xsi:type="dcterms:W3CDTF">2022-08-26T01:27:22Z</dcterms:modified>
</cp:coreProperties>
</file>