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5" r:id="rId2"/>
  </p:sldMasterIdLst>
  <p:sldIdLst>
    <p:sldId id="257" r:id="rId3"/>
    <p:sldId id="258" r:id="rId4"/>
    <p:sldId id="264" r:id="rId5"/>
    <p:sldId id="265" r:id="rId6"/>
    <p:sldId id="259" r:id="rId7"/>
    <p:sldId id="266" r:id="rId8"/>
    <p:sldId id="267" r:id="rId9"/>
  </p:sldIdLst>
  <p:sldSz cx="12192000" cy="6858000"/>
  <p:notesSz cx="6858000" cy="9144000"/>
  <p:defaultTextStyle>
    <a:defPPr>
      <a:defRPr lang="ko-KR"/>
    </a:defPPr>
    <a:lvl1pPr marL="0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E1EE"/>
    <a:srgbClr val="E6E6E6"/>
    <a:srgbClr val="C0CBE6"/>
    <a:srgbClr val="E9CB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D3E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6121400" y="0"/>
            <a:ext cx="6070600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5500" y="1696157"/>
            <a:ext cx="4318000" cy="2387600"/>
          </a:xfrm>
        </p:spPr>
        <p:txBody>
          <a:bodyPr anchor="ctr">
            <a:normAutofit/>
          </a:bodyPr>
          <a:lstStyle>
            <a:lvl1pPr algn="ctr">
              <a:defRPr sz="4000"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553200" y="5015346"/>
            <a:ext cx="5207000" cy="916709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7137400" y="1848557"/>
            <a:ext cx="4038600" cy="2082800"/>
          </a:xfrm>
        </p:spPr>
        <p:txBody>
          <a:bodyPr anchor="ctr"/>
          <a:lstStyle>
            <a:lvl1pPr marL="0" indent="0" algn="ctr">
              <a:buNone/>
              <a:defRPr sz="4000"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  <a:lvl2pPr marL="457200" indent="0" algn="ctr">
              <a:buNone/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2pPr>
            <a:lvl3pPr marL="914400" indent="0" algn="ctr">
              <a:buNone/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3pPr>
            <a:lvl4pPr marL="1371600" indent="0" algn="ctr">
              <a:buNone/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4pPr>
            <a:lvl5pPr marL="1828800" indent="0" algn="ctr">
              <a:buNone/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38424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6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4590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16345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9444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03370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90870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DCF2FFE-B8B1-49E5-89AB-14629D4FA019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84453BC-24C4-4DB0-B183-C76EB5A8B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441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DCF2FFE-B8B1-49E5-89AB-14629D4FA019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84453BC-24C4-4DB0-B183-C76EB5A8B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254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922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993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18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D3E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3385751" y="0"/>
            <a:ext cx="8806249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629875" y="2235200"/>
            <a:ext cx="4318000" cy="2387600"/>
          </a:xfrm>
        </p:spPr>
        <p:txBody>
          <a:bodyPr anchor="ctr">
            <a:normAutofit/>
          </a:bodyPr>
          <a:lstStyle>
            <a:lvl1pPr algn="ctr">
              <a:defRPr sz="4000"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553200" y="5282045"/>
            <a:ext cx="5207000" cy="916709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98014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5222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647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7028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0522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874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676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004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78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solidFill>
          <a:srgbClr val="D3E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8806249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44124" y="2235200"/>
            <a:ext cx="4318000" cy="2387600"/>
          </a:xfrm>
        </p:spPr>
        <p:txBody>
          <a:bodyPr anchor="ctr">
            <a:normAutofit/>
          </a:bodyPr>
          <a:lstStyle>
            <a:lvl1pPr algn="ctr">
              <a:defRPr sz="4000"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83060" y="5282045"/>
            <a:ext cx="5207000" cy="916709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9069430" y="544298"/>
            <a:ext cx="2908300" cy="5807075"/>
          </a:xfrm>
        </p:spPr>
        <p:txBody>
          <a:bodyPr anchor="ctr">
            <a:normAutofit/>
          </a:bodyPr>
          <a:lstStyle>
            <a:lvl1pPr marL="457200" indent="-457200">
              <a:buFont typeface="+mj-lt"/>
              <a:buAutoNum type="arabicPeriod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3878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Pr>
        <a:solidFill>
          <a:srgbClr val="D3E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1" y="0"/>
            <a:ext cx="8501449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825500" y="1169089"/>
            <a:ext cx="7461765" cy="5034003"/>
          </a:xfrm>
        </p:spPr>
        <p:txBody>
          <a:bodyPr anchor="t">
            <a:normAutofit/>
          </a:bodyPr>
          <a:lstStyle>
            <a:lvl1pPr marL="514350" indent="-514350" algn="l">
              <a:buFont typeface="+mj-lt"/>
              <a:buAutoNum type="arabicPeriod"/>
              <a:defRPr sz="2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1pPr>
            <a:lvl2pPr marL="457200" indent="0" algn="l">
              <a:buNone/>
              <a:defRPr sz="24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2pPr>
            <a:lvl3pPr marL="914400" indent="0" algn="l">
              <a:buNone/>
              <a:defRPr sz="20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3pPr>
            <a:lvl4pPr marL="1371600" indent="0" algn="l">
              <a:buNone/>
              <a:defRPr sz="1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4pPr>
            <a:lvl5pPr marL="1828800" indent="0" algn="l">
              <a:buNone/>
              <a:defRPr sz="1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825500" y="337066"/>
            <a:ext cx="746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36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목차</a:t>
            </a:r>
            <a:endParaRPr lang="en-US" altLang="ko-KR" sz="36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548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bg>
      <p:bgPr>
        <a:solidFill>
          <a:srgbClr val="D3E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825500" y="1169089"/>
            <a:ext cx="10476814" cy="5034003"/>
          </a:xfrm>
        </p:spPr>
        <p:txBody>
          <a:bodyPr anchor="t">
            <a:normAutofit/>
          </a:bodyPr>
          <a:lstStyle>
            <a:lvl1pPr marL="514350" indent="-514350" algn="l">
              <a:buFont typeface="+mj-lt"/>
              <a:buAutoNum type="arabicPeriod"/>
              <a:defRPr sz="2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1pPr>
            <a:lvl2pPr marL="457200" indent="0" algn="l">
              <a:buNone/>
              <a:defRPr sz="24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2pPr>
            <a:lvl3pPr marL="914400" indent="0" algn="l">
              <a:buNone/>
              <a:defRPr sz="20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3pPr>
            <a:lvl4pPr marL="1371600" indent="0" algn="l">
              <a:buNone/>
              <a:defRPr sz="1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4pPr>
            <a:lvl5pPr marL="1828800" indent="0" algn="l">
              <a:buNone/>
              <a:defRPr sz="1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825500" y="337066"/>
            <a:ext cx="746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36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목차</a:t>
            </a:r>
            <a:endParaRPr lang="en-US" altLang="ko-KR" sz="36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574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bg>
      <p:bgPr>
        <a:solidFill>
          <a:srgbClr val="D3E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2512542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3403943" y="1169089"/>
            <a:ext cx="7461765" cy="5034003"/>
          </a:xfrm>
        </p:spPr>
        <p:txBody>
          <a:bodyPr anchor="ctr">
            <a:normAutofit/>
          </a:bodyPr>
          <a:lstStyle>
            <a:lvl1pPr marL="514350" indent="-514350" algn="l">
              <a:buFont typeface="+mj-lt"/>
              <a:buAutoNum type="arabicPeriod"/>
              <a:defRPr sz="2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1pPr>
            <a:lvl2pPr marL="457200" indent="0" algn="l">
              <a:buNone/>
              <a:defRPr sz="24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2pPr>
            <a:lvl3pPr marL="914400" indent="0" algn="l">
              <a:buNone/>
              <a:defRPr sz="20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3pPr>
            <a:lvl4pPr marL="1371600" indent="0" algn="l">
              <a:buNone/>
              <a:defRPr sz="1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4pPr>
            <a:lvl5pPr marL="1828800" indent="0" algn="l">
              <a:buNone/>
              <a:defRPr sz="1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825500" y="1169089"/>
            <a:ext cx="746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36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목차</a:t>
            </a:r>
            <a:endParaRPr lang="en-US" altLang="ko-KR" sz="36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401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8392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6725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65444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1006764"/>
          </a:xfrm>
          <a:prstGeom prst="rect">
            <a:avLst/>
          </a:prstGeom>
          <a:solidFill>
            <a:srgbClr val="D3E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39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177924"/>
            <a:ext cx="10515600" cy="5464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7389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0" r:id="rId4"/>
    <p:sldLayoutId id="2147483663" r:id="rId5"/>
    <p:sldLayoutId id="2147483664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웰컴체 Regular" panose="02020603020101020101" pitchFamily="18" charset="-127"/>
          <a:ea typeface="웰컴체 Regular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웰컴체 Regular" panose="02020603020101020101" pitchFamily="18" charset="-127"/>
          <a:ea typeface="웰컴체 Regular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웰컴체 Regular" panose="02020603020101020101" pitchFamily="18" charset="-127"/>
          <a:ea typeface="웰컴체 Regular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웰컴체 Regular" panose="02020603020101020101" pitchFamily="18" charset="-127"/>
          <a:ea typeface="웰컴체 Regular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웰컴체 Regular" panose="02020603020101020101" pitchFamily="18" charset="-127"/>
          <a:ea typeface="웰컴체 Regular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웰컴체 Regular" panose="02020603020101020101" pitchFamily="18" charset="-127"/>
          <a:ea typeface="웰컴체 Regular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5C3FD-87BF-4130-8ED8-F4F9F20EDC44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60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201807027 </a:t>
            </a:r>
            <a:r>
              <a:rPr lang="ko-KR" altLang="en-US" dirty="0"/>
              <a:t>이태양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2800" dirty="0" err="1"/>
              <a:t>브루트</a:t>
            </a:r>
            <a:r>
              <a:rPr lang="ko-KR" altLang="en-US" sz="2800" dirty="0"/>
              <a:t> 포스</a:t>
            </a:r>
            <a:endParaRPr lang="en-US" altLang="ko-KR" sz="2800" dirty="0"/>
          </a:p>
          <a:p>
            <a:r>
              <a:rPr lang="en-US" altLang="ko-KR" sz="2800" dirty="0"/>
              <a:t>Brute Force</a:t>
            </a:r>
          </a:p>
        </p:txBody>
      </p:sp>
    </p:spTree>
    <p:extLst>
      <p:ext uri="{BB962C8B-B14F-4D97-AF65-F5344CB8AC3E}">
        <p14:creationId xmlns:p14="http://schemas.microsoft.com/office/powerpoint/2010/main" val="251193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77924"/>
            <a:ext cx="10515600" cy="56800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/>
              <a:t>브루트</a:t>
            </a:r>
            <a:r>
              <a:rPr lang="ko-KR" altLang="en-US" dirty="0"/>
              <a:t> </a:t>
            </a:r>
            <a:r>
              <a:rPr lang="en-US" altLang="ko-KR" dirty="0"/>
              <a:t>	( Brute ) : </a:t>
            </a:r>
            <a:r>
              <a:rPr lang="ko-KR" altLang="en-US" dirty="0"/>
              <a:t>짐승</a:t>
            </a:r>
            <a:r>
              <a:rPr lang="en-US" altLang="ko-KR" dirty="0"/>
              <a:t>, </a:t>
            </a:r>
            <a:r>
              <a:rPr lang="ko-KR" altLang="en-US" dirty="0"/>
              <a:t>동물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포스 </a:t>
            </a:r>
            <a:r>
              <a:rPr lang="en-US" altLang="ko-KR" dirty="0"/>
              <a:t>	( Force ) : </a:t>
            </a:r>
            <a:r>
              <a:rPr lang="ko-KR" altLang="en-US" dirty="0"/>
              <a:t>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이름에서 알 수 있듯이</a:t>
            </a:r>
            <a:r>
              <a:rPr lang="en-US" altLang="ko-KR" dirty="0"/>
              <a:t>, </a:t>
            </a:r>
            <a:r>
              <a:rPr lang="ko-KR" altLang="en-US" dirty="0"/>
              <a:t>단순 무식한 알고리즘이다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문제를 해결하기 위해 가능한 </a:t>
            </a:r>
            <a:r>
              <a:rPr lang="ko-KR" altLang="en-US" sz="2400" b="1" u="sng" dirty="0"/>
              <a:t>모든 경우의 수를 탐색</a:t>
            </a:r>
            <a:r>
              <a:rPr lang="ko-KR" altLang="en-US" dirty="0"/>
              <a:t>하는 것을 뜻함 </a:t>
            </a:r>
            <a:r>
              <a:rPr lang="en-US" altLang="ko-KR" dirty="0"/>
              <a:t>( </a:t>
            </a:r>
            <a:r>
              <a:rPr lang="ko-KR" altLang="en-US" dirty="0"/>
              <a:t>완전 탐색 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4413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77924"/>
            <a:ext cx="10515600" cy="56800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예를 들어 비밀번호 </a:t>
            </a:r>
            <a:r>
              <a:rPr lang="en-US" altLang="ko-KR" dirty="0"/>
              <a:t>4</a:t>
            </a:r>
            <a:r>
              <a:rPr lang="ko-KR" altLang="en-US" dirty="0"/>
              <a:t>자리를 찾기 위해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0000 </a:t>
            </a:r>
            <a:r>
              <a:rPr lang="ko-KR" altLang="en-US" dirty="0"/>
              <a:t>부터 </a:t>
            </a:r>
            <a:r>
              <a:rPr lang="en-US" altLang="ko-KR" dirty="0"/>
              <a:t>9999</a:t>
            </a:r>
            <a:r>
              <a:rPr lang="ko-KR" altLang="en-US" dirty="0"/>
              <a:t>까지 대입하거나 </a:t>
            </a:r>
            <a:r>
              <a:rPr lang="en-US" altLang="ko-KR" dirty="0"/>
              <a:t>(</a:t>
            </a:r>
            <a:r>
              <a:rPr lang="ko-KR" altLang="en-US" dirty="0"/>
              <a:t>키 전수 조사</a:t>
            </a:r>
            <a:r>
              <a:rPr lang="en-US" altLang="ko-KR" dirty="0"/>
              <a:t>, </a:t>
            </a:r>
            <a:r>
              <a:rPr lang="ko-KR" altLang="en-US" dirty="0"/>
              <a:t>무차별 대입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혹은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미로를 탈출하기 위해 모든 길을 탐색하는 것 또한 </a:t>
            </a:r>
            <a:r>
              <a:rPr lang="ko-KR" altLang="en-US" dirty="0" err="1"/>
              <a:t>브루트</a:t>
            </a:r>
            <a:r>
              <a:rPr lang="ko-KR" altLang="en-US" dirty="0"/>
              <a:t> 포스라 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B278C4-A632-5388-7C36-55321D915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969" y="3429000"/>
            <a:ext cx="26670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735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브루트</a:t>
            </a:r>
            <a:r>
              <a:rPr lang="ko-KR" altLang="en-US" dirty="0"/>
              <a:t> 포스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77924"/>
            <a:ext cx="10515600" cy="56800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/>
              <a:t>브루트</a:t>
            </a:r>
            <a:r>
              <a:rPr lang="ko-KR" altLang="en-US" dirty="0"/>
              <a:t> 포스는 크게 두가지 종류로 나눌 수 있음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선형 구조 </a:t>
            </a:r>
            <a:r>
              <a:rPr lang="en-US" altLang="ko-KR" dirty="0"/>
              <a:t>: </a:t>
            </a:r>
            <a:r>
              <a:rPr lang="ko-KR" altLang="en-US" dirty="0"/>
              <a:t>순차 탐색 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비선형 구조 </a:t>
            </a:r>
            <a:r>
              <a:rPr lang="en-US" altLang="ko-KR" dirty="0"/>
              <a:t>: DFS, BFS,</a:t>
            </a:r>
            <a:r>
              <a:rPr lang="ko-KR" altLang="en-US" dirty="0"/>
              <a:t> 백트래킹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81182D-BC39-E348-0B5C-8BB6A37B2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177924"/>
            <a:ext cx="48768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2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장점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	</a:t>
            </a:r>
            <a:r>
              <a:rPr lang="ko-KR" altLang="en-US" dirty="0"/>
              <a:t>코드 구현이 비교적 쉽다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	</a:t>
            </a:r>
            <a:r>
              <a:rPr lang="ko-KR" altLang="en-US" dirty="0"/>
              <a:t>무조건 정답을 도출할 수 있다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단점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	</a:t>
            </a:r>
            <a:r>
              <a:rPr lang="ko-KR" altLang="en-US" dirty="0"/>
              <a:t>모든 경우를 일일이 탐색하기 때문에 </a:t>
            </a:r>
            <a:r>
              <a:rPr lang="ko-KR" altLang="en-US" u="sng" dirty="0"/>
              <a:t>시간과 메모리면에서 비효율적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6573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주의점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 err="1"/>
              <a:t>브루트</a:t>
            </a:r>
            <a:r>
              <a:rPr lang="ko-KR" altLang="en-US" dirty="0"/>
              <a:t> 포스는 할 수 있는 모든 경우를 탐색하기 때문에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정답을 무조건 얻을 수 있지만 시간이 매우 오래 걸리므로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탐색 범위가 좁을 때</a:t>
            </a:r>
            <a:r>
              <a:rPr lang="en-US" altLang="ko-KR" dirty="0"/>
              <a:t>.</a:t>
            </a:r>
            <a:r>
              <a:rPr lang="ko-KR" altLang="en-US" dirty="0"/>
              <a:t> 혹은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다른 알고리즘과 비교해서 효율적인 경우에만 사용하는 것이 좋다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특히 </a:t>
            </a:r>
            <a:r>
              <a:rPr lang="ko-KR" altLang="en-US" dirty="0" err="1"/>
              <a:t>백준같은</a:t>
            </a:r>
            <a:r>
              <a:rPr lang="ko-KR" altLang="en-US" dirty="0"/>
              <a:t> 문제 사이트에서는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다음과 같이 시간제한이 있으므로 시간초과가 나왔을 경우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err="1"/>
              <a:t>브루트</a:t>
            </a:r>
            <a:r>
              <a:rPr lang="ko-KR" altLang="en-US" dirty="0"/>
              <a:t> 포스 이외의 다른 알고리즘도 고려해 보아야 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45CB99-8C61-35AE-A3F8-E20F8291D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97" y="4239598"/>
            <a:ext cx="10534650" cy="7524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8560F0D-3032-D04D-E894-F2FEDC24A68D}"/>
              </a:ext>
            </a:extLst>
          </p:cNvPr>
          <p:cNvSpPr/>
          <p:nvPr/>
        </p:nvSpPr>
        <p:spPr>
          <a:xfrm>
            <a:off x="838201" y="4286671"/>
            <a:ext cx="827638" cy="584093"/>
          </a:xfrm>
          <a:custGeom>
            <a:avLst/>
            <a:gdLst>
              <a:gd name="connsiteX0" fmla="*/ 0 w 827638"/>
              <a:gd name="connsiteY0" fmla="*/ 0 h 584093"/>
              <a:gd name="connsiteX1" fmla="*/ 405543 w 827638"/>
              <a:gd name="connsiteY1" fmla="*/ 0 h 584093"/>
              <a:gd name="connsiteX2" fmla="*/ 827638 w 827638"/>
              <a:gd name="connsiteY2" fmla="*/ 0 h 584093"/>
              <a:gd name="connsiteX3" fmla="*/ 827638 w 827638"/>
              <a:gd name="connsiteY3" fmla="*/ 584093 h 584093"/>
              <a:gd name="connsiteX4" fmla="*/ 413819 w 827638"/>
              <a:gd name="connsiteY4" fmla="*/ 584093 h 584093"/>
              <a:gd name="connsiteX5" fmla="*/ 0 w 827638"/>
              <a:gd name="connsiteY5" fmla="*/ 584093 h 584093"/>
              <a:gd name="connsiteX6" fmla="*/ 0 w 827638"/>
              <a:gd name="connsiteY6" fmla="*/ 0 h 584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7638" h="584093" extrusionOk="0">
                <a:moveTo>
                  <a:pt x="0" y="0"/>
                </a:moveTo>
                <a:cubicBezTo>
                  <a:pt x="166459" y="-4194"/>
                  <a:pt x="297250" y="2462"/>
                  <a:pt x="405543" y="0"/>
                </a:cubicBezTo>
                <a:cubicBezTo>
                  <a:pt x="513836" y="-2462"/>
                  <a:pt x="666262" y="4288"/>
                  <a:pt x="827638" y="0"/>
                </a:cubicBezTo>
                <a:cubicBezTo>
                  <a:pt x="820166" y="207777"/>
                  <a:pt x="816026" y="459813"/>
                  <a:pt x="827638" y="584093"/>
                </a:cubicBezTo>
                <a:cubicBezTo>
                  <a:pt x="635095" y="573938"/>
                  <a:pt x="563340" y="604667"/>
                  <a:pt x="413819" y="584093"/>
                </a:cubicBezTo>
                <a:cubicBezTo>
                  <a:pt x="264298" y="563519"/>
                  <a:pt x="155051" y="595628"/>
                  <a:pt x="0" y="584093"/>
                </a:cubicBezTo>
                <a:cubicBezTo>
                  <a:pt x="-23236" y="398221"/>
                  <a:pt x="-16107" y="243935"/>
                  <a:pt x="0" y="0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960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N</a:t>
            </a:r>
            <a:r>
              <a:rPr lang="ko-KR" altLang="en-US" dirty="0"/>
              <a:t>까지의 합을 구하여라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만약 </a:t>
            </a:r>
            <a:r>
              <a:rPr lang="en-US" altLang="ko-KR" dirty="0"/>
              <a:t>N = 2000000000 </a:t>
            </a:r>
            <a:r>
              <a:rPr lang="ko-KR" altLang="en-US" dirty="0"/>
              <a:t>일 때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각각 </a:t>
            </a:r>
            <a:r>
              <a:rPr lang="en-US" altLang="ko-KR" dirty="0"/>
              <a:t>2.669</a:t>
            </a:r>
            <a:r>
              <a:rPr lang="ko-KR" altLang="en-US" dirty="0"/>
              <a:t>초 와 </a:t>
            </a:r>
            <a:r>
              <a:rPr lang="en-US" altLang="ko-KR" dirty="0"/>
              <a:t>0.001</a:t>
            </a:r>
            <a:r>
              <a:rPr lang="ko-KR" altLang="en-US" dirty="0"/>
              <a:t>초가 나온다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35AC754-FBA0-E8A2-C4E0-D2FFEFB83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730" y="1870447"/>
            <a:ext cx="2686050" cy="1524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33D6B39-C5DD-31E5-E50A-2C429A531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271" y="1870447"/>
            <a:ext cx="3067050" cy="25622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0E9E8D-A768-3A66-04D9-1AD42CD1A9A3}"/>
              </a:ext>
            </a:extLst>
          </p:cNvPr>
          <p:cNvSpPr txBox="1"/>
          <p:nvPr/>
        </p:nvSpPr>
        <p:spPr>
          <a:xfrm>
            <a:off x="1337173" y="4605675"/>
            <a:ext cx="2629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웰컴체 Regular" panose="02020603020101020101" pitchFamily="18" charset="-127"/>
                <a:ea typeface="웰컴체 Regular" panose="02020603020101020101" pitchFamily="18" charset="-127"/>
              </a:rPr>
              <a:t>브루트</a:t>
            </a:r>
            <a:r>
              <a:rPr lang="ko-KR" altLang="en-US" sz="20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  포스 </a:t>
            </a:r>
            <a:r>
              <a:rPr lang="en-US" altLang="ko-KR" sz="20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( </a:t>
            </a:r>
            <a:r>
              <a:rPr lang="ko-KR" altLang="en-US" sz="20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순차 탐색 </a:t>
            </a:r>
            <a:r>
              <a:rPr lang="en-US" altLang="ko-KR" sz="20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)</a:t>
            </a:r>
            <a:endParaRPr lang="ko-KR" altLang="en-US" sz="20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FC8C55-A8D5-7F96-92D8-ACC613E4FDAE}"/>
              </a:ext>
            </a:extLst>
          </p:cNvPr>
          <p:cNvSpPr txBox="1"/>
          <p:nvPr/>
        </p:nvSpPr>
        <p:spPr>
          <a:xfrm>
            <a:off x="8639779" y="4611471"/>
            <a:ext cx="1083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웰컴체 Regular" panose="02020603020101020101" pitchFamily="18" charset="-127"/>
                <a:ea typeface="웰컴체 Regular" panose="02020603020101020101" pitchFamily="18" charset="-127"/>
              </a:rPr>
              <a:t>공식 이용</a:t>
            </a:r>
            <a:endParaRPr lang="ko-KR" altLang="en-US" sz="20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5431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1374</TotalTime>
  <Words>215</Words>
  <Application>Microsoft Office PowerPoint</Application>
  <PresentationFormat>와이드스크린</PresentationFormat>
  <Paragraphs>54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배달의민족 도현</vt:lpstr>
      <vt:lpstr>웰컴체 Regular</vt:lpstr>
      <vt:lpstr>Arial</vt:lpstr>
      <vt:lpstr>Office 테마</vt:lpstr>
      <vt:lpstr>디자인 사용자 지정</vt:lpstr>
      <vt:lpstr>PowerPoint 프레젠테이션</vt:lpstr>
      <vt:lpstr>개요</vt:lpstr>
      <vt:lpstr>개요</vt:lpstr>
      <vt:lpstr>브루트 포스 종류</vt:lpstr>
      <vt:lpstr>특징</vt:lpstr>
      <vt:lpstr>주의점</vt:lpstr>
      <vt:lpstr>예시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PORO</dc:creator>
  <cp:lastModifiedBy>태양 이</cp:lastModifiedBy>
  <cp:revision>67</cp:revision>
  <dcterms:created xsi:type="dcterms:W3CDTF">2022-04-29T11:13:21Z</dcterms:created>
  <dcterms:modified xsi:type="dcterms:W3CDTF">2022-07-27T09:07:34Z</dcterms:modified>
</cp:coreProperties>
</file>