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5" r:id="rId2"/>
  </p:sldMasterIdLst>
  <p:sldIdLst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1EE"/>
    <a:srgbClr val="E6E6E6"/>
    <a:srgbClr val="C0CBE6"/>
    <a:srgbClr val="E9C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6121400" y="0"/>
            <a:ext cx="6070600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25500" y="1696157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015346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7137400" y="1848557"/>
            <a:ext cx="4038600" cy="2082800"/>
          </a:xfrm>
        </p:spPr>
        <p:txBody>
          <a:bodyPr anchor="ctr"/>
          <a:lstStyle>
            <a:lvl1pPr marL="0" indent="0" algn="ctr">
              <a:buNone/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  <a:lvl2pPr marL="4572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2pPr>
            <a:lvl3pPr marL="9144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3pPr>
            <a:lvl4pPr marL="13716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4pPr>
            <a:lvl5pPr marL="1828800" indent="0" algn="ctr">
              <a:buNone/>
              <a:defRPr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3842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590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16345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9444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03370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90870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441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DCF2FFE-B8B1-49E5-89AB-14629D4FA019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384453BC-24C4-4DB0-B183-C76EB5A8B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254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9228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99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1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385751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629875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55320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9801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22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47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028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52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874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676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00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7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88062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44124" y="2235200"/>
            <a:ext cx="4318000" cy="2387600"/>
          </a:xfrm>
        </p:spPr>
        <p:txBody>
          <a:bodyPr anchor="ctr">
            <a:normAutofit/>
          </a:bodyPr>
          <a:lstStyle>
            <a:lvl1pPr algn="ctr">
              <a:defRPr sz="4000">
                <a:latin typeface="배달의민족 도현" panose="020B0600000101010101" pitchFamily="50" charset="-127"/>
                <a:ea typeface="배달의민족 도현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3060" y="5282045"/>
            <a:ext cx="5207000" cy="916709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0"/>
          </p:nvPr>
        </p:nvSpPr>
        <p:spPr>
          <a:xfrm>
            <a:off x="9069430" y="544298"/>
            <a:ext cx="2908300" cy="5807075"/>
          </a:xfrm>
        </p:spPr>
        <p:txBody>
          <a:bodyPr anchor="ctr">
            <a:norm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387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8501449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7461765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48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825500" y="1169089"/>
            <a:ext cx="10476814" cy="5034003"/>
          </a:xfrm>
        </p:spPr>
        <p:txBody>
          <a:bodyPr anchor="t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337066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74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bg>
      <p:bgPr>
        <a:solidFill>
          <a:srgbClr val="D3E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2512542" cy="6858000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03943" y="1169089"/>
            <a:ext cx="7461765" cy="5034003"/>
          </a:xfrm>
        </p:spPr>
        <p:txBody>
          <a:bodyPr anchor="ctr">
            <a:normAutofit/>
          </a:bodyPr>
          <a:lstStyle>
            <a:lvl1pPr marL="514350" indent="-514350" algn="l">
              <a:buFont typeface="+mj-lt"/>
              <a:buAutoNum type="arabicPeriod"/>
              <a:defRPr sz="2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1pPr>
            <a:lvl2pPr marL="457200" indent="0" algn="l">
              <a:buNone/>
              <a:defRPr sz="24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2pPr>
            <a:lvl3pPr marL="914400" indent="0" algn="l">
              <a:buNone/>
              <a:defRPr sz="20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3pPr>
            <a:lvl4pPr marL="13716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4pPr>
            <a:lvl5pPr marL="1828800" indent="0" algn="l">
              <a:buNone/>
              <a:defRPr sz="1800">
                <a:latin typeface="웰컴체 Regular" panose="02020603020101020101" pitchFamily="18" charset="-127"/>
                <a:ea typeface="웰컴체 Regular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825500" y="1169089"/>
            <a:ext cx="74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목차</a:t>
            </a:r>
            <a:endParaRPr lang="en-US" altLang="ko-KR" sz="36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01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8392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672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6544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0"/>
            <a:ext cx="12192000" cy="1006764"/>
          </a:xfrm>
          <a:prstGeom prst="rect">
            <a:avLst/>
          </a:prstGeom>
          <a:solidFill>
            <a:srgbClr val="D3E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9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77924"/>
            <a:ext cx="10515600" cy="546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7389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63" r:id="rId5"/>
    <p:sldLayoutId id="2147483664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웰컴체 Regular" panose="02020603020101020101" pitchFamily="18" charset="-127"/>
          <a:ea typeface="웰컴체 Regular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5C3FD-87BF-4130-8ED8-F4F9F20EDC44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BDB89-91A0-44C2-A9DB-1F418756F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60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201807027 </a:t>
            </a:r>
            <a:r>
              <a:rPr lang="ko-KR" altLang="en-US" dirty="0"/>
              <a:t>이태양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재귀함수</a:t>
            </a:r>
            <a:endParaRPr lang="en-US" altLang="ko-KR" dirty="0"/>
          </a:p>
          <a:p>
            <a:r>
              <a:rPr lang="en-US" altLang="ko-KR" sz="2800" dirty="0"/>
              <a:t>Recursion Function</a:t>
            </a:r>
          </a:p>
        </p:txBody>
      </p:sp>
    </p:spTree>
    <p:extLst>
      <p:ext uri="{BB962C8B-B14F-4D97-AF65-F5344CB8AC3E}">
        <p14:creationId xmlns:p14="http://schemas.microsoft.com/office/powerpoint/2010/main" val="251193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77924"/>
            <a:ext cx="10515600" cy="5680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재귀함수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하나의 함수가 자기 자신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을 다시 호출하는 방식을 재귀함수라 한다</a:t>
            </a:r>
            <a:r>
              <a:rPr lang="en-US" altLang="ko-KR" dirty="0"/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B0C2BC0-E7B4-BAAE-3562-4E7658A0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852" y="2535155"/>
            <a:ext cx="2714625" cy="21621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B812762-7D59-59EC-3478-B01649D095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88" b="14672"/>
          <a:stretch/>
        </p:blipFill>
        <p:spPr>
          <a:xfrm>
            <a:off x="1951523" y="3131051"/>
            <a:ext cx="2714625" cy="15662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D91FA0-D0B0-9EE2-1566-B9B49BC17DDD}"/>
              </a:ext>
            </a:extLst>
          </p:cNvPr>
          <p:cNvSpPr txBox="1"/>
          <p:nvPr/>
        </p:nvSpPr>
        <p:spPr>
          <a:xfrm>
            <a:off x="2780485" y="4876129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재귀함수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443A0A-6493-FCEB-D928-C54CF9B5FE31}"/>
              </a:ext>
            </a:extLst>
          </p:cNvPr>
          <p:cNvSpPr txBox="1"/>
          <p:nvPr/>
        </p:nvSpPr>
        <p:spPr>
          <a:xfrm>
            <a:off x="7758467" y="4876129"/>
            <a:ext cx="2257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재귀 결과 </a:t>
            </a:r>
            <a:r>
              <a:rPr lang="en-US" altLang="ko-KR" sz="20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(</a:t>
            </a:r>
            <a:r>
              <a:rPr lang="ko-KR" altLang="en-US" sz="20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무한 루프</a:t>
            </a:r>
            <a:r>
              <a:rPr lang="en-US" altLang="ko-KR" sz="20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)</a:t>
            </a:r>
            <a:endParaRPr lang="ko-KR" altLang="en-US" sz="20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441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장점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이해하기 쉽다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코드를 간단하게 작성할 수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변수의 사용을 줄여준다</a:t>
            </a:r>
            <a:r>
              <a:rPr lang="en-US" altLang="ko-KR" dirty="0"/>
              <a:t>.	</a:t>
            </a:r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반복문에 비해 메모리 사용과 실행시간이 길어질 수 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</a:t>
            </a:r>
            <a:r>
              <a:rPr lang="ko-KR" altLang="en-US" dirty="0"/>
              <a:t>경우에 따라 스택 </a:t>
            </a:r>
            <a:r>
              <a:rPr lang="ko-KR" altLang="en-US" dirty="0" err="1"/>
              <a:t>오버플로우가</a:t>
            </a:r>
            <a:r>
              <a:rPr lang="ko-KR" altLang="en-US" dirty="0"/>
              <a:t> 발생할 수 있다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0657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>
          <a:xfrm>
            <a:off x="838200" y="1177924"/>
            <a:ext cx="10515600" cy="546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메모리에서 지역변수를 저장하는 스택의 크기가 꽉 찼을 때 발생하는 에러이다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다음 코드에서 재귀함수를 끝내는 조건을 설정하지 않으면</a:t>
            </a:r>
            <a:endParaRPr lang="en-US" altLang="ko-KR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무한루프와 같이 </a:t>
            </a:r>
            <a:r>
              <a:rPr lang="en-US" altLang="ko-KR" dirty="0"/>
              <a:t>HI</a:t>
            </a:r>
            <a:r>
              <a:rPr lang="ko-KR" altLang="en-US" dirty="0"/>
              <a:t>라는 함수가 끝없이 호출되어 스택에 적재되다가</a:t>
            </a:r>
            <a:endParaRPr lang="en-US" altLang="ko-KR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할당된 스택의 크기를 벗어나 에러가 발생한다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ko-KR" altLang="en-US" dirty="0" err="1"/>
              <a:t>오버플로우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4D4A00-3FB2-C49C-5F01-11D28FF458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88" b="14672"/>
          <a:stretch/>
        </p:blipFill>
        <p:spPr>
          <a:xfrm>
            <a:off x="838200" y="2007101"/>
            <a:ext cx="2714625" cy="1566279"/>
          </a:xfrm>
          <a:prstGeom prst="rect">
            <a:avLst/>
          </a:prstGeom>
        </p:spPr>
      </p:pic>
      <p:pic>
        <p:nvPicPr>
          <p:cNvPr id="1036" name="Picture 12" descr="seo's IT world: 컴퓨터의 힙(Heap)">
            <a:extLst>
              <a:ext uri="{FF2B5EF4-FFF2-40B4-BE49-F238E27FC236}">
                <a16:creationId xmlns:a16="http://schemas.microsoft.com/office/drawing/2014/main" id="{2ACF2E0F-3BE0-C9FB-532C-5F5D8B386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1492252"/>
            <a:ext cx="3392488" cy="484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16EDE71-6870-AA6B-131A-4DC1C4B89867}"/>
              </a:ext>
            </a:extLst>
          </p:cNvPr>
          <p:cNvSpPr txBox="1">
            <a:spLocks/>
          </p:cNvSpPr>
          <p:nvPr/>
        </p:nvSpPr>
        <p:spPr>
          <a:xfrm>
            <a:off x="838200" y="1177924"/>
            <a:ext cx="10515600" cy="546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처음 코드의 스택 </a:t>
            </a:r>
            <a:r>
              <a:rPr lang="ko-KR" altLang="en-US" dirty="0" err="1"/>
              <a:t>오버플로우를</a:t>
            </a:r>
            <a:r>
              <a:rPr lang="ko-KR" altLang="en-US" dirty="0"/>
              <a:t> 해결하기 위해 다음과 같이 수정해야 한다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HI</a:t>
            </a:r>
            <a:r>
              <a:rPr lang="ko-KR" altLang="en-US" dirty="0"/>
              <a:t> 함수가 재귀 호출될 때 마다 매개변수 </a:t>
            </a:r>
            <a:r>
              <a:rPr lang="en-US" altLang="ko-KR" dirty="0"/>
              <a:t>num</a:t>
            </a:r>
            <a:r>
              <a:rPr lang="ko-KR" altLang="en-US" dirty="0"/>
              <a:t>을 </a:t>
            </a:r>
            <a:r>
              <a:rPr lang="en-US" altLang="ko-KR" dirty="0"/>
              <a:t>1</a:t>
            </a:r>
            <a:r>
              <a:rPr lang="ko-KR" altLang="en-US" dirty="0"/>
              <a:t>씩 증가 시키다</a:t>
            </a:r>
            <a:endParaRPr lang="en-US" altLang="ko-KR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num</a:t>
            </a:r>
            <a:r>
              <a:rPr lang="ko-KR" altLang="en-US" dirty="0"/>
              <a:t>이 </a:t>
            </a:r>
            <a:r>
              <a:rPr lang="en-US" altLang="ko-KR" dirty="0"/>
              <a:t>6</a:t>
            </a:r>
            <a:r>
              <a:rPr lang="ko-KR" altLang="en-US" dirty="0"/>
              <a:t>되었을 때 함수를 종료 시킨다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24E57C-FA22-108F-A269-11416BC9B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890712"/>
            <a:ext cx="3162300" cy="2562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C58ED22-6267-5B89-EDD1-2B3708E44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37" y="2647949"/>
            <a:ext cx="43338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69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950912"/>
            <a:ext cx="10515600" cy="5464175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ko-KR" altLang="en-US" dirty="0"/>
              <a:t>이때 함수가 리턴 되어도 바로 그 다음 스택의 </a:t>
            </a:r>
            <a:r>
              <a:rPr lang="en-US" altLang="ko-KR" dirty="0"/>
              <a:t>TOP</a:t>
            </a:r>
            <a:r>
              <a:rPr lang="ko-KR" altLang="en-US" dirty="0"/>
              <a:t>인 함수가</a:t>
            </a:r>
            <a:endParaRPr lang="en-US" altLang="ko-KR" dirty="0"/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dirty="0"/>
              <a:t>이어서 실행된다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09957304-AB38-E1F7-868F-CC91FAD46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21789"/>
              </p:ext>
            </p:extLst>
          </p:nvPr>
        </p:nvGraphicFramePr>
        <p:xfrm>
          <a:off x="8909051" y="1628775"/>
          <a:ext cx="1511300" cy="2647950"/>
        </p:xfrm>
        <a:graphic>
          <a:graphicData uri="http://schemas.openxmlformats.org/drawingml/2006/table">
            <a:tbl>
              <a:tblPr firstRow="1" bandRow="1"/>
              <a:tblGrid>
                <a:gridCol w="1511300">
                  <a:extLst>
                    <a:ext uri="{9D8B030D-6E8A-4147-A177-3AD203B41FA5}">
                      <a16:colId xmlns:a16="http://schemas.microsoft.com/office/drawing/2014/main" val="1659321313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90989875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HI( 5 ) 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8458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HI( 4 ) 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32905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HI( 3 ) 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33881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HI( 2 ) 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42976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tx1"/>
                          </a:solidFill>
                          <a:latin typeface="웰컴체 Regular" panose="02020603020101020101" pitchFamily="18" charset="-127"/>
                          <a:ea typeface="웰컴체 Regular" panose="02020603020101020101" pitchFamily="18" charset="-127"/>
                          <a:cs typeface="+mn-cs"/>
                        </a:rPr>
                        <a:t>HI( 1 )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웰컴체 Regular" panose="02020603020101020101" pitchFamily="18" charset="-127"/>
                        <a:ea typeface="웰컴체 Regular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5875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5109DCC-A095-765A-C2CB-40BA9EE471F7}"/>
              </a:ext>
            </a:extLst>
          </p:cNvPr>
          <p:cNvSpPr txBox="1"/>
          <p:nvPr/>
        </p:nvSpPr>
        <p:spPr>
          <a:xfrm>
            <a:off x="10468621" y="1123920"/>
            <a:ext cx="885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HI( 6 )</a:t>
            </a:r>
            <a:endParaRPr lang="ko-KR" altLang="en-US" sz="20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F0FE288A-A51D-E1B9-0DBB-05FE774AA4C2}"/>
              </a:ext>
            </a:extLst>
          </p:cNvPr>
          <p:cNvCxnSpPr>
            <a:cxnSpLocks/>
          </p:cNvCxnSpPr>
          <p:nvPr/>
        </p:nvCxnSpPr>
        <p:spPr>
          <a:xfrm flipV="1">
            <a:off x="9664701" y="1323975"/>
            <a:ext cx="679449" cy="390525"/>
          </a:xfrm>
          <a:prstGeom prst="curvedConnector3">
            <a:avLst>
              <a:gd name="adj1" fmla="val 387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1197B1F6-32A9-CCC4-E04E-FDAF3037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76" y="3624262"/>
            <a:ext cx="3562350" cy="27908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A87B0A7-9461-3101-2147-C7053A3C3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12" y="3870326"/>
            <a:ext cx="2043113" cy="235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6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예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B824FFD-B6CB-E686-87D0-7DACAA264DC9}"/>
              </a:ext>
            </a:extLst>
          </p:cNvPr>
          <p:cNvSpPr txBox="1">
            <a:spLocks/>
          </p:cNvSpPr>
          <p:nvPr/>
        </p:nvSpPr>
        <p:spPr>
          <a:xfrm>
            <a:off x="838200" y="1177924"/>
            <a:ext cx="10515600" cy="5464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웰컴체 Regular" panose="02020603020101020101" pitchFamily="18" charset="-127"/>
                <a:ea typeface="웰컴체 Regular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상황에 따라 개발자가 재귀함수 혹은 반복문으로 작성할지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결정하면 된다</a:t>
            </a:r>
            <a:r>
              <a:rPr lang="en-US" altLang="ko-KR" dirty="0"/>
              <a:t>.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FDA7B891-F873-A2E2-B309-3BF8E78A5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62" y="2475829"/>
            <a:ext cx="2828925" cy="24003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9067CBD-59D9-6C0F-CF45-6F06BB78F4E6}"/>
              </a:ext>
            </a:extLst>
          </p:cNvPr>
          <p:cNvSpPr txBox="1"/>
          <p:nvPr/>
        </p:nvSpPr>
        <p:spPr>
          <a:xfrm>
            <a:off x="1805274" y="5054928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웰컴체 Regular" panose="02020603020101020101" pitchFamily="18" charset="-127"/>
                <a:ea typeface="웰컴체 Regular" panose="02020603020101020101" pitchFamily="18" charset="-127"/>
              </a:rPr>
              <a:t>재귀함수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B3B7E-4932-0B3F-6818-B49FD301760B}"/>
              </a:ext>
            </a:extLst>
          </p:cNvPr>
          <p:cNvSpPr txBox="1"/>
          <p:nvPr/>
        </p:nvSpPr>
        <p:spPr>
          <a:xfrm>
            <a:off x="8394392" y="5054928"/>
            <a:ext cx="851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웰컴체 Regular" panose="02020603020101020101" pitchFamily="18" charset="-127"/>
                <a:ea typeface="웰컴체 Regular" panose="02020603020101020101" pitchFamily="18" charset="-127"/>
              </a:rPr>
              <a:t>반복문</a:t>
            </a:r>
            <a:endParaRPr lang="ko-KR" altLang="en-US" sz="2000" dirty="0">
              <a:latin typeface="웰컴체 Regular" panose="02020603020101020101" pitchFamily="18" charset="-127"/>
              <a:ea typeface="웰컴체 Regular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20E5FB8-57B1-F3FD-0101-7D2CE36CE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761" y="1666204"/>
            <a:ext cx="31527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2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1019</TotalTime>
  <Words>190</Words>
  <Application>Microsoft Office PowerPoint</Application>
  <PresentationFormat>와이드스크린</PresentationFormat>
  <Paragraphs>56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배달의민족 도현</vt:lpstr>
      <vt:lpstr>웰컴체 Regular</vt:lpstr>
      <vt:lpstr>Arial</vt:lpstr>
      <vt:lpstr>Office 테마</vt:lpstr>
      <vt:lpstr>디자인 사용자 지정</vt:lpstr>
      <vt:lpstr>PowerPoint 프레젠테이션</vt:lpstr>
      <vt:lpstr>개요</vt:lpstr>
      <vt:lpstr>특징</vt:lpstr>
      <vt:lpstr>스택 오버플로우</vt:lpstr>
      <vt:lpstr>사용법</vt:lpstr>
      <vt:lpstr>사용법</vt:lpstr>
      <vt:lpstr>사용 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PORO</dc:creator>
  <cp:lastModifiedBy>태양 이</cp:lastModifiedBy>
  <cp:revision>50</cp:revision>
  <dcterms:created xsi:type="dcterms:W3CDTF">2022-04-29T11:13:21Z</dcterms:created>
  <dcterms:modified xsi:type="dcterms:W3CDTF">2022-07-10T14:00:01Z</dcterms:modified>
</cp:coreProperties>
</file>