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3583-ADAD-4947-8D45-6E80ECCCCD39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2603-8A6B-4E99-A9CA-E6F8BC74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8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3583-ADAD-4947-8D45-6E80ECCCCD39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2603-8A6B-4E99-A9CA-E6F8BC74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3583-ADAD-4947-8D45-6E80ECCCCD39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2603-8A6B-4E99-A9CA-E6F8BC74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3583-ADAD-4947-8D45-6E80ECCCCD39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2603-8A6B-4E99-A9CA-E6F8BC74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0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3583-ADAD-4947-8D45-6E80ECCCCD39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2603-8A6B-4E99-A9CA-E6F8BC74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3583-ADAD-4947-8D45-6E80ECCCCD39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2603-8A6B-4E99-A9CA-E6F8BC74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3583-ADAD-4947-8D45-6E80ECCCCD39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2603-8A6B-4E99-A9CA-E6F8BC74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3583-ADAD-4947-8D45-6E80ECCCCD39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2603-8A6B-4E99-A9CA-E6F8BC74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9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3583-ADAD-4947-8D45-6E80ECCCCD39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2603-8A6B-4E99-A9CA-E6F8BC74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6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3583-ADAD-4947-8D45-6E80ECCCCD39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2603-8A6B-4E99-A9CA-E6F8BC74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7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3583-ADAD-4947-8D45-6E80ECCCCD39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2603-8A6B-4E99-A9CA-E6F8BC74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2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03583-ADAD-4947-8D45-6E80ECCCCD39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2603-8A6B-4E99-A9CA-E6F8BC74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1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926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818" y="201854"/>
            <a:ext cx="969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Consolas" panose="020B0609020204030204" pitchFamily="49" charset="0"/>
              </a:rPr>
              <a:t>ios_base</a:t>
            </a:r>
            <a:r>
              <a:rPr lang="en-US" altLang="ko-KR" sz="2800" dirty="0">
                <a:latin typeface="Consolas" panose="020B0609020204030204" pitchFamily="49" charset="0"/>
              </a:rPr>
              <a:t>::</a:t>
            </a:r>
            <a:r>
              <a:rPr lang="en-US" altLang="ko-KR" sz="2800" dirty="0" err="1">
                <a:latin typeface="Consolas" panose="020B0609020204030204" pitchFamily="49" charset="0"/>
              </a:rPr>
              <a:t>sync_with_stido</a:t>
            </a:r>
            <a:r>
              <a:rPr lang="en-US" altLang="ko-KR" sz="2800" dirty="0">
                <a:latin typeface="Consolas" panose="020B0609020204030204" pitchFamily="49" charset="0"/>
              </a:rPr>
              <a:t>(bool sync</a:t>
            </a:r>
            <a:r>
              <a:rPr lang="en-US" altLang="ko-KR" sz="2800" dirty="0" smtClean="0">
                <a:latin typeface="Consolas" panose="020B0609020204030204" pitchFamily="49" charset="0"/>
              </a:rPr>
              <a:t>);</a:t>
            </a:r>
            <a:endParaRPr lang="en-US" altLang="ko-KR" sz="2800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096000" y="1089764"/>
            <a:ext cx="0" cy="529851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1961" y="2033989"/>
            <a:ext cx="58204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555555"/>
                </a:solidFill>
                <a:latin typeface="Consolas" panose="020B0609020204030204" pitchFamily="49" charset="0"/>
              </a:rPr>
              <a:t>Sync_with_stido</a:t>
            </a: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  <a:t>(true);	//default</a:t>
            </a:r>
            <a:endParaRPr lang="en-US" altLang="ko-KR" b="0" i="0" dirty="0" smtClean="0">
              <a:solidFill>
                <a:srgbClr val="555555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모든 표준 입출력 </a:t>
            </a: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  <a:t>stream</a:t>
            </a:r>
            <a:r>
              <a:rPr lang="ko-KR" altLang="en-US" dirty="0" smtClean="0">
                <a:solidFill>
                  <a:srgbClr val="555555"/>
                </a:solidFill>
                <a:latin typeface="Consolas" panose="020B0609020204030204" pitchFamily="49" charset="0"/>
              </a:rPr>
              <a:t>은 동기화 상태에 있다</a:t>
            </a: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동기화된 스트림들은 각각 상태에 맞는 버퍼를 사용하므로 </a:t>
            </a: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  <a:t>C, C++</a:t>
            </a:r>
            <a:r>
              <a:rPr lang="ko-KR" altLang="en-US" dirty="0" smtClean="0">
                <a:solidFill>
                  <a:srgbClr val="555555"/>
                </a:solidFill>
                <a:latin typeface="Consolas" panose="020B0609020204030204" pitchFamily="49" charset="0"/>
              </a:rPr>
              <a:t>의 입출력 방식을 혼용할 수 있다</a:t>
            </a: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  <a:t>.(C </a:t>
            </a: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C </a:t>
            </a: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  <a:t>stream / C++ C++ Stream)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55555"/>
                </a:solidFill>
                <a:latin typeface="Consolas" panose="020B0609020204030204" pitchFamily="49" charset="0"/>
              </a:rPr>
              <a:t>동기화된 스트림은 안정성을 보장한다</a:t>
            </a: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  <a:t>.        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여러 스레드에서 각각 입출력 연산을 수행하기 때문에 경쟁 상태를 발생하지 않는다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29612" y="2033989"/>
            <a:ext cx="5820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555555"/>
                </a:solidFill>
                <a:latin typeface="Consolas" panose="020B0609020204030204" pitchFamily="49" charset="0"/>
              </a:rPr>
              <a:t>Sync_with_stido</a:t>
            </a: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  <a:t>(false);</a:t>
            </a:r>
            <a:endParaRPr lang="en-US" altLang="ko-KR" b="0" i="0" dirty="0" smtClean="0">
              <a:solidFill>
                <a:srgbClr val="555555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55555"/>
                </a:solidFill>
                <a:latin typeface="Consolas" panose="020B0609020204030204" pitchFamily="49" charset="0"/>
              </a:rPr>
              <a:t>동기화 해제 시</a:t>
            </a:r>
            <a:r>
              <a:rPr lang="en-US" altLang="ko-KR" dirty="0">
                <a:solidFill>
                  <a:srgbClr val="5555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  <a:t>C++ stream</a:t>
            </a:r>
            <a:r>
              <a:rPr lang="ko-KR" altLang="en-US" dirty="0" smtClean="0">
                <a:solidFill>
                  <a:srgbClr val="555555"/>
                </a:solidFill>
                <a:latin typeface="Consolas" panose="020B0609020204030204" pitchFamily="49" charset="0"/>
              </a:rPr>
              <a:t>은 독립적은 버퍼를 갖는다</a:t>
            </a: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b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  <a:t>C</a:t>
            </a:r>
            <a:r>
              <a:rPr lang="ko-KR" altLang="en-US" dirty="0" smtClean="0">
                <a:solidFill>
                  <a:srgbClr val="555555"/>
                </a:solidFill>
                <a:latin typeface="Consolas" panose="020B0609020204030204" pitchFamily="49" charset="0"/>
              </a:rPr>
              <a:t>방식과 </a:t>
            </a: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  <a:t>C++ </a:t>
            </a:r>
            <a:r>
              <a:rPr lang="ko-KR" altLang="en-US" dirty="0" smtClean="0">
                <a:solidFill>
                  <a:srgbClr val="555555"/>
                </a:solidFill>
                <a:latin typeface="Consolas" panose="020B0609020204030204" pitchFamily="49" charset="0"/>
              </a:rPr>
              <a:t>방식을 혼용하면 출력 순서를 보장할 수 없어 오답의 가능성이 생긴다</a:t>
            </a:r>
            <a:r>
              <a:rPr lang="en-US" altLang="ko-KR" dirty="0" smtClean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endParaRPr lang="en-US" altLang="ko-KR" dirty="0">
              <a:solidFill>
                <a:srgbClr val="55555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819" y="1204885"/>
            <a:ext cx="540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Consolas" panose="020B0609020204030204" pitchFamily="49" charset="0"/>
              </a:rPr>
              <a:t>true</a:t>
            </a:r>
            <a:endParaRPr lang="en-US" altLang="ko-KR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38379" y="1204885"/>
            <a:ext cx="540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Consolas" panose="020B0609020204030204" pitchFamily="49" charset="0"/>
              </a:rPr>
              <a:t>false</a:t>
            </a:r>
            <a:endParaRPr lang="en-US" altLang="ko-K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926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818" y="201854"/>
            <a:ext cx="969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Consolas" panose="020B0609020204030204" pitchFamily="49" charset="0"/>
              </a:rPr>
              <a:t>ios_base</a:t>
            </a:r>
            <a:r>
              <a:rPr lang="en-US" altLang="ko-KR" sz="2800" dirty="0">
                <a:latin typeface="Consolas" panose="020B0609020204030204" pitchFamily="49" charset="0"/>
              </a:rPr>
              <a:t>::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sync_with_stido</a:t>
            </a:r>
            <a:r>
              <a:rPr lang="en-US" altLang="ko-KR" sz="2800" dirty="0" smtClean="0">
                <a:latin typeface="Consolas" panose="020B0609020204030204" pitchFamily="49" charset="0"/>
              </a:rPr>
              <a:t>(true);</a:t>
            </a:r>
            <a:endParaRPr lang="en-US" altLang="ko-KR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03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실행결과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113"/>
            <a:ext cx="11767240" cy="42521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5216"/>
            <a:ext cx="11521440" cy="12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926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818" y="201854"/>
            <a:ext cx="969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Consolas" panose="020B0609020204030204" pitchFamily="49" charset="0"/>
              </a:rPr>
              <a:t>ios_base</a:t>
            </a:r>
            <a:r>
              <a:rPr lang="en-US" altLang="ko-KR" sz="2800" dirty="0">
                <a:latin typeface="Consolas" panose="020B0609020204030204" pitchFamily="49" charset="0"/>
              </a:rPr>
              <a:t>::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sync_with_stido</a:t>
            </a:r>
            <a:r>
              <a:rPr lang="en-US" altLang="ko-KR" sz="2800" dirty="0" smtClean="0">
                <a:latin typeface="Consolas" panose="020B0609020204030204" pitchFamily="49" charset="0"/>
              </a:rPr>
              <a:t>(false);</a:t>
            </a:r>
            <a:endParaRPr lang="en-US" altLang="ko-KR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03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실행결과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8364"/>
            <a:ext cx="11706525" cy="42355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14125"/>
            <a:ext cx="11654444" cy="13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926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818" y="201854"/>
            <a:ext cx="969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cin.tie</a:t>
            </a:r>
            <a:r>
              <a:rPr lang="en-US" altLang="ko-KR" sz="2800" dirty="0" smtClean="0">
                <a:latin typeface="Consolas" panose="020B0609020204030204" pitchFamily="49" charset="0"/>
              </a:rPr>
              <a:t>(NULL),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cout.tie</a:t>
            </a:r>
            <a:r>
              <a:rPr lang="en-US" altLang="ko-KR" sz="2800" dirty="0" smtClean="0">
                <a:latin typeface="Consolas" panose="020B0609020204030204" pitchFamily="49" charset="0"/>
              </a:rPr>
              <a:t>(NULL)</a:t>
            </a:r>
            <a:endParaRPr lang="en-US" altLang="ko-KR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817" y="1330145"/>
            <a:ext cx="85361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</a:t>
            </a:r>
            <a:r>
              <a:rPr lang="en-US" altLang="ko-KR" dirty="0" err="1" smtClean="0">
                <a:latin typeface="Consolas" panose="020B0609020204030204" pitchFamily="49" charset="0"/>
              </a:rPr>
              <a:t>in.tie</a:t>
            </a:r>
            <a:r>
              <a:rPr lang="en-US" altLang="ko-KR" dirty="0" smtClean="0">
                <a:latin typeface="Consolas" panose="020B0609020204030204" pitchFamily="49" charset="0"/>
              </a:rPr>
              <a:t>(NULL); </a:t>
            </a:r>
            <a:r>
              <a:rPr lang="en-US" altLang="ko-KR" dirty="0" err="1" smtClean="0">
                <a:latin typeface="Consolas" panose="020B0609020204030204" pitchFamily="49" charset="0"/>
              </a:rPr>
              <a:t>cout.tie</a:t>
            </a:r>
            <a:r>
              <a:rPr lang="en-US" altLang="ko-KR" dirty="0" smtClean="0">
                <a:latin typeface="Consolas" panose="020B0609020204030204" pitchFamily="49" charset="0"/>
              </a:rPr>
              <a:t>(NULL);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cin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tie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사용하여 묶음 처리를 하여 사용된다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tie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사용하면 출력 버퍼를 비우는 연산을 하게 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출력 버퍼를 비우는 연산은 보다 화면에 매끄럽게 출력하기 위한 연산이다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 출력 버퍼를 비우는 연산은 생각보다 많은 시간을 소요한다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/>
              <a:t>온라인 저지에서는 화면에 바로 보여지는 것은 중요하지 않고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무엇이 </a:t>
            </a:r>
            <a:r>
              <a:rPr lang="ko-KR" altLang="en-US" dirty="0" err="1"/>
              <a:t>출력되는가가</a:t>
            </a:r>
            <a:r>
              <a:rPr lang="ko-KR" altLang="en-US" dirty="0"/>
              <a:t> 중요하기 </a:t>
            </a:r>
            <a:r>
              <a:rPr lang="ko-KR" altLang="en-US" dirty="0" smtClean="0"/>
              <a:t>때문에 해당 연산을 줄이는 것 만으로 실행 시간을 줄이는 효과를 볼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입력과 출력을 여러 번 </a:t>
            </a:r>
            <a:r>
              <a:rPr lang="ko-KR" altLang="en-US" dirty="0" err="1"/>
              <a:t>번갈아서</a:t>
            </a:r>
            <a:r>
              <a:rPr lang="ko-KR" altLang="en-US" dirty="0"/>
              <a:t> 반복해야 하는 경우 필수적입니다</a:t>
            </a:r>
            <a:r>
              <a:rPr lang="en-US" altLang="ko-KR" dirty="0"/>
              <a:t>.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81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926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818" y="201854"/>
            <a:ext cx="1195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endl</a:t>
            </a:r>
            <a:r>
              <a:rPr lang="en-US" altLang="ko-KR" sz="2800" dirty="0" smtClean="0">
                <a:latin typeface="Consolas" panose="020B0609020204030204" pitchFamily="49" charset="0"/>
              </a:rPr>
              <a:t>  vs “\n” </a:t>
            </a:r>
            <a:endParaRPr lang="en-US" altLang="ko-KR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818" y="1330145"/>
            <a:ext cx="8477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Endl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개행문자를</a:t>
            </a:r>
            <a:r>
              <a:rPr lang="ko-KR" altLang="en-US" dirty="0" smtClean="0"/>
              <a:t> 출력하는 것 이외에도 출력 버퍼를 비우는 역할을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 버퍼를 비우게 되면 실행 결과를 곧 바로 사용자가 볼 수 있게 해준다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해당 작업은 많은 시간을 소요하게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온라인 저지에서는 화면에 바로 보여지는 것은 중요하지 </a:t>
            </a:r>
            <a:r>
              <a:rPr lang="ko-KR" altLang="en-US" dirty="0" smtClean="0"/>
              <a:t>않고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무엇이 </a:t>
            </a:r>
            <a:r>
              <a:rPr lang="ko-KR" altLang="en-US" dirty="0" err="1"/>
              <a:t>출력되는가가</a:t>
            </a:r>
            <a:r>
              <a:rPr lang="ko-KR" altLang="en-US" dirty="0"/>
              <a:t> 중요하기 때문에 </a:t>
            </a:r>
            <a:r>
              <a:rPr lang="ko-KR" altLang="en-US" dirty="0" smtClean="0"/>
              <a:t>버퍼를 자주 비울 필요가 없으며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많은 시간을 소요하게 되므로 단점이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직접 </a:t>
            </a:r>
            <a:r>
              <a:rPr lang="ko-KR" altLang="en-US" dirty="0" err="1" smtClean="0"/>
              <a:t>개행문자를</a:t>
            </a:r>
            <a:r>
              <a:rPr lang="ko-KR" altLang="en-US" dirty="0" smtClean="0"/>
              <a:t> 넣는 편이</a:t>
            </a:r>
            <a:r>
              <a:rPr lang="ko-KR" altLang="en-US" dirty="0"/>
              <a:t> </a:t>
            </a:r>
            <a:r>
              <a:rPr lang="en-US" altLang="ko-KR" dirty="0" err="1" smtClean="0"/>
              <a:t>endl</a:t>
            </a:r>
            <a:r>
              <a:rPr lang="ko-KR" altLang="en-US" dirty="0" smtClean="0"/>
              <a:t>을 쓰는 것 보다 </a:t>
            </a:r>
            <a:r>
              <a:rPr lang="ko-KR" altLang="en-US" dirty="0" err="1" smtClean="0"/>
              <a:t>시간소요를</a:t>
            </a:r>
            <a:r>
              <a:rPr lang="ko-KR" altLang="en-US" dirty="0" smtClean="0"/>
              <a:t> 줄일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04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926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818" y="201854"/>
            <a:ext cx="969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Consolas" panose="020B0609020204030204" pitchFamily="49" charset="0"/>
              </a:rPr>
              <a:t>입출력 연산이 많은 </a:t>
            </a:r>
            <a:r>
              <a:rPr lang="ko-KR" altLang="en-US" sz="2800" smtClean="0">
                <a:latin typeface="Consolas" panose="020B0609020204030204" pitchFamily="49" charset="0"/>
              </a:rPr>
              <a:t>경우 </a:t>
            </a:r>
            <a:r>
              <a:rPr lang="ko-KR" altLang="en-US" sz="2800" smtClean="0">
                <a:latin typeface="Consolas" panose="020B0609020204030204" pitchFamily="49" charset="0"/>
              </a:rPr>
              <a:t>속도 차이</a:t>
            </a:r>
            <a:endParaRPr lang="en-US" altLang="ko-KR" sz="28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9747" y="1989112"/>
            <a:ext cx="4363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ios_base</a:t>
            </a:r>
            <a:r>
              <a:rPr lang="en-US" altLang="ko-KR" dirty="0">
                <a:latin typeface="Consolas" panose="020B0609020204030204" pitchFamily="49" charset="0"/>
              </a:rPr>
              <a:t>::</a:t>
            </a:r>
            <a:r>
              <a:rPr lang="en-US" altLang="ko-KR" dirty="0" err="1" smtClean="0">
                <a:latin typeface="Consolas" panose="020B0609020204030204" pitchFamily="49" charset="0"/>
              </a:rPr>
              <a:t>sync_with_stido</a:t>
            </a:r>
            <a:r>
              <a:rPr lang="en-US" altLang="ko-KR" dirty="0" smtClean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cin.tie</a:t>
            </a:r>
            <a:r>
              <a:rPr lang="en-US" altLang="ko-KR" dirty="0" smtClean="0">
                <a:latin typeface="Consolas" panose="020B0609020204030204" pitchFamily="49" charset="0"/>
              </a:rPr>
              <a:t>(NULL);</a:t>
            </a: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cout.tie</a:t>
            </a:r>
            <a:r>
              <a:rPr lang="en-US" altLang="ko-KR" dirty="0" smtClean="0">
                <a:latin typeface="Consolas" panose="020B0609020204030204" pitchFamily="49" charset="0"/>
              </a:rPr>
              <a:t>(NULL);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385" y="1072342"/>
            <a:ext cx="4897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입출력 반복이 많은 문제의 경우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소스코드는 동일하고 아래의 소스코드만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했을때의</a:t>
            </a:r>
            <a:r>
              <a:rPr lang="ko-KR" altLang="en-US" dirty="0" smtClean="0"/>
              <a:t> 속도 차이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8930" r="9030"/>
          <a:stretch/>
        </p:blipFill>
        <p:spPr>
          <a:xfrm>
            <a:off x="261257" y="3008278"/>
            <a:ext cx="11742057" cy="15623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9083" r="8838"/>
          <a:stretch/>
        </p:blipFill>
        <p:spPr>
          <a:xfrm>
            <a:off x="292100" y="4794671"/>
            <a:ext cx="1173480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926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818" y="201854"/>
            <a:ext cx="969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Consolas" panose="020B0609020204030204" pitchFamily="49" charset="0"/>
              </a:rPr>
              <a:t>사용 방법</a:t>
            </a:r>
            <a:endParaRPr lang="en-US" altLang="ko-KR" sz="28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3" y="2079319"/>
            <a:ext cx="11999614" cy="27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120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nx</dc:creator>
  <cp:lastModifiedBy>이창열</cp:lastModifiedBy>
  <cp:revision>15</cp:revision>
  <dcterms:created xsi:type="dcterms:W3CDTF">2022-07-08T09:03:46Z</dcterms:created>
  <dcterms:modified xsi:type="dcterms:W3CDTF">2022-07-12T12:54:25Z</dcterms:modified>
</cp:coreProperties>
</file>