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2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5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7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3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5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6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8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7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4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53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3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7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7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900" spc="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54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 spc="12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98E420-4FFC-4D35-B15F-045E166E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BE811C-A671-F6B0-8151-848ADF012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2037" y="4115941"/>
            <a:ext cx="8657450" cy="1124073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Network Flow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6E9449-57D7-9180-A3D4-561276A91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2037" y="5362074"/>
            <a:ext cx="8657450" cy="681942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발표자 </a:t>
            </a:r>
            <a:r>
              <a:rPr lang="ko-KR" altLang="en-US" dirty="0" err="1"/>
              <a:t>김윤재</a:t>
            </a:r>
            <a:endParaRPr lang="ko-KR" alt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DEAA51-8BA5-4C87-9448-75CBB18F0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36259" y="-4126"/>
            <a:ext cx="3526736" cy="3420239"/>
          </a:xfrm>
          <a:custGeom>
            <a:avLst/>
            <a:gdLst>
              <a:gd name="connsiteX0" fmla="*/ 3526736 w 3526736"/>
              <a:gd name="connsiteY0" fmla="*/ 3420239 h 3420239"/>
              <a:gd name="connsiteX1" fmla="*/ 0 w 3526736"/>
              <a:gd name="connsiteY1" fmla="*/ 3420239 h 3420239"/>
              <a:gd name="connsiteX2" fmla="*/ 0 w 3526736"/>
              <a:gd name="connsiteY2" fmla="*/ 0 h 3420239"/>
              <a:gd name="connsiteX3" fmla="*/ 3467210 w 3526736"/>
              <a:gd name="connsiteY3" fmla="*/ 0 h 3420239"/>
              <a:gd name="connsiteX4" fmla="*/ 7694 w 3526736"/>
              <a:gd name="connsiteY4" fmla="*/ 3404028 h 3420239"/>
              <a:gd name="connsiteX5" fmla="*/ 7694 w 3526736"/>
              <a:gd name="connsiteY5" fmla="*/ 3416113 h 3420239"/>
              <a:gd name="connsiteX6" fmla="*/ 3526736 w 3526736"/>
              <a:gd name="connsiteY6" fmla="*/ 3416113 h 342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6736" h="3420239">
                <a:moveTo>
                  <a:pt x="3526736" y="3420239"/>
                </a:moveTo>
                <a:lnTo>
                  <a:pt x="0" y="3420239"/>
                </a:lnTo>
                <a:lnTo>
                  <a:pt x="0" y="0"/>
                </a:lnTo>
                <a:lnTo>
                  <a:pt x="3467210" y="0"/>
                </a:lnTo>
                <a:lnTo>
                  <a:pt x="7694" y="3404028"/>
                </a:lnTo>
                <a:lnTo>
                  <a:pt x="7694" y="3416113"/>
                </a:lnTo>
                <a:lnTo>
                  <a:pt x="3526736" y="34161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파란색 칠을 한 질감이 있는 배경">
            <a:extLst>
              <a:ext uri="{FF2B5EF4-FFF2-40B4-BE49-F238E27FC236}">
                <a16:creationId xmlns:a16="http://schemas.microsoft.com/office/drawing/2014/main" id="{C6240E9A-4524-794D-61E2-34532F21E8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852" r="-1" b="4118"/>
          <a:stretch/>
        </p:blipFill>
        <p:spPr>
          <a:xfrm>
            <a:off x="1" y="-4125"/>
            <a:ext cx="10462125" cy="3423981"/>
          </a:xfrm>
          <a:custGeom>
            <a:avLst/>
            <a:gdLst/>
            <a:ahLst/>
            <a:cxnLst/>
            <a:rect l="l" t="t" r="r" b="b"/>
            <a:pathLst>
              <a:path w="10462125" h="3423981">
                <a:moveTo>
                  <a:pt x="6824" y="0"/>
                </a:moveTo>
                <a:lnTo>
                  <a:pt x="10462125" y="0"/>
                </a:lnTo>
                <a:lnTo>
                  <a:pt x="10462125" y="12085"/>
                </a:lnTo>
                <a:lnTo>
                  <a:pt x="6998417" y="3420238"/>
                </a:lnTo>
                <a:lnTo>
                  <a:pt x="10462125" y="3420238"/>
                </a:lnTo>
                <a:lnTo>
                  <a:pt x="10462125" y="3420239"/>
                </a:lnTo>
                <a:lnTo>
                  <a:pt x="1132764" y="3420239"/>
                </a:lnTo>
                <a:lnTo>
                  <a:pt x="1132764" y="3423981"/>
                </a:lnTo>
                <a:lnTo>
                  <a:pt x="0" y="3423981"/>
                </a:lnTo>
                <a:lnTo>
                  <a:pt x="0" y="4125"/>
                </a:lnTo>
                <a:lnTo>
                  <a:pt x="6824" y="4125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97104A3-01F9-4B74-A319-2D54DB3E0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462995" y="-4125"/>
            <a:ext cx="1734065" cy="34202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527CF11-B26B-4BFF-A858-A93A6186E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9618590" y="837644"/>
            <a:ext cx="3420241" cy="1736699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9BB4D6-8202-F8DD-EEC4-3F863866170C}"/>
              </a:ext>
            </a:extLst>
          </p:cNvPr>
          <p:cNvSpPr txBox="1"/>
          <p:nvPr/>
        </p:nvSpPr>
        <p:spPr>
          <a:xfrm>
            <a:off x="7667897" y="5362074"/>
            <a:ext cx="4376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발표자료 출처 </a:t>
            </a:r>
            <a:r>
              <a:rPr lang="en-US" altLang="ko-KR" dirty="0"/>
              <a:t>: https://yjg-lab.tistory.com/198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393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099DF-C03F-C352-38BA-C37669F6B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Network Flow?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1260C9-01FB-2CBD-A5AE-EFCD1EA4C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네트워크 플로우는 한 정점에서 다른 정점까지 흐를 수 있는 데이터의 크기가 </a:t>
            </a:r>
            <a:r>
              <a:rPr lang="ko-KR" altLang="en-US" dirty="0" err="1"/>
              <a:t>어느정도인지를</a:t>
            </a:r>
            <a:r>
              <a:rPr lang="ko-KR" altLang="en-US" dirty="0"/>
              <a:t> 확인하는 알고리즘입니다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간선은 데이터가 흐를 수 있는 정해진 용량으로 제한되어 있으며</a:t>
            </a:r>
            <a:r>
              <a:rPr lang="en-US" altLang="ko-KR" dirty="0"/>
              <a:t>, </a:t>
            </a:r>
            <a:r>
              <a:rPr lang="ko-KR" altLang="en-US" dirty="0"/>
              <a:t>이를 최대한의 양으로 얼마나 흐르게 할 수 있은지를 확인합니다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최대 유량 문제를 </a:t>
            </a:r>
            <a:r>
              <a:rPr lang="en-US" altLang="ko-KR" dirty="0"/>
              <a:t>BFS</a:t>
            </a:r>
            <a:r>
              <a:rPr lang="ko-KR" altLang="en-US" dirty="0"/>
              <a:t>로 해결하기 위한 알고리즘으로 </a:t>
            </a:r>
            <a:r>
              <a:rPr lang="en-US" altLang="ko-KR" dirty="0"/>
              <a:t>Edmonds-Karp </a:t>
            </a:r>
            <a:r>
              <a:rPr lang="ko-KR" altLang="en-US" dirty="0"/>
              <a:t>알고리즘을 적용할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365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DB98C-76FD-D666-6845-FD1F51E84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276297"/>
            <a:ext cx="9950103" cy="847109"/>
          </a:xfrm>
        </p:spPr>
        <p:txBody>
          <a:bodyPr/>
          <a:lstStyle/>
          <a:p>
            <a:r>
              <a:rPr lang="ko-KR" altLang="en-US" dirty="0"/>
              <a:t>유량</a:t>
            </a:r>
            <a:r>
              <a:rPr lang="en-US" altLang="ko-KR" dirty="0"/>
              <a:t>? </a:t>
            </a:r>
            <a:r>
              <a:rPr lang="ko-KR" altLang="en-US" dirty="0"/>
              <a:t>용량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96605BA-32BD-70C6-7BF4-BD9421C5C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69" y="1494346"/>
            <a:ext cx="9948862" cy="15677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E6F85F-428A-684E-C59A-AA6E5F944509}"/>
              </a:ext>
            </a:extLst>
          </p:cNvPr>
          <p:cNvSpPr txBox="1"/>
          <p:nvPr/>
        </p:nvSpPr>
        <p:spPr>
          <a:xfrm>
            <a:off x="796834" y="3429000"/>
            <a:ext cx="99501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만약 이런 그래프가 있다고 할 때</a:t>
            </a:r>
            <a:r>
              <a:rPr lang="en-US" altLang="ko-KR" dirty="0"/>
              <a:t>, A</a:t>
            </a:r>
            <a:r>
              <a:rPr lang="ko-KR" altLang="en-US" dirty="0"/>
              <a:t>에서 몇을 </a:t>
            </a:r>
            <a:r>
              <a:rPr lang="ko-KR" altLang="en-US" dirty="0" err="1"/>
              <a:t>흘러보내야</a:t>
            </a:r>
            <a:r>
              <a:rPr lang="en-US" altLang="ko-KR" dirty="0"/>
              <a:t>,</a:t>
            </a:r>
            <a:r>
              <a:rPr lang="ko-KR" altLang="en-US" dirty="0"/>
              <a:t>최대 효율로</a:t>
            </a:r>
            <a:r>
              <a:rPr lang="en-US" altLang="ko-KR" dirty="0"/>
              <a:t> D</a:t>
            </a:r>
            <a:r>
              <a:rPr lang="ko-KR" altLang="en-US" dirty="0"/>
              <a:t>에 정체 없이 도착할 수 있을까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만약 </a:t>
            </a:r>
            <a:r>
              <a:rPr lang="en-US" altLang="ko-KR" dirty="0"/>
              <a:t>7</a:t>
            </a:r>
            <a:r>
              <a:rPr lang="ko-KR" altLang="en-US" dirty="0"/>
              <a:t>로 </a:t>
            </a:r>
            <a:r>
              <a:rPr lang="ko-KR" altLang="en-US" dirty="0" err="1"/>
              <a:t>흘려보내게</a:t>
            </a:r>
            <a:r>
              <a:rPr lang="ko-KR" altLang="en-US" dirty="0"/>
              <a:t> 된다면</a:t>
            </a:r>
            <a:r>
              <a:rPr lang="en-US" altLang="ko-KR" dirty="0"/>
              <a:t>, A=&gt;B</a:t>
            </a:r>
            <a:r>
              <a:rPr lang="ko-KR" altLang="en-US" dirty="0"/>
              <a:t> 구간에서 막히게 될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로 </a:t>
            </a:r>
            <a:r>
              <a:rPr lang="ko-KR" altLang="en-US" dirty="0" err="1"/>
              <a:t>흘려보내게</a:t>
            </a:r>
            <a:r>
              <a:rPr lang="ko-KR" altLang="en-US" dirty="0"/>
              <a:t> 된다면</a:t>
            </a:r>
            <a:r>
              <a:rPr lang="en-US" altLang="ko-KR" dirty="0"/>
              <a:t>, </a:t>
            </a:r>
            <a:r>
              <a:rPr lang="ko-KR" altLang="en-US" dirty="0"/>
              <a:t>막히지 않고 정체 없이 도착할 수 있을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지금 흐르는 데이터의 양인 </a:t>
            </a:r>
            <a:r>
              <a:rPr lang="en-US" altLang="ko-KR" dirty="0"/>
              <a:t>7</a:t>
            </a:r>
            <a:r>
              <a:rPr lang="ko-KR" altLang="en-US" dirty="0"/>
              <a:t>을 </a:t>
            </a:r>
            <a:r>
              <a:rPr lang="en-US" altLang="ko-KR" dirty="0"/>
              <a:t>‘</a:t>
            </a:r>
            <a:r>
              <a:rPr lang="ko-KR" altLang="en-US" dirty="0"/>
              <a:t>유량</a:t>
            </a:r>
            <a:r>
              <a:rPr lang="en-US" altLang="ko-KR" dirty="0"/>
              <a:t>’ </a:t>
            </a:r>
            <a:r>
              <a:rPr lang="ko-KR" altLang="en-US" dirty="0"/>
              <a:t>이라고 하며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최대 효율로 흐를 수 있는 데이터의 양인 </a:t>
            </a:r>
            <a:r>
              <a:rPr lang="en-US" altLang="ko-KR" dirty="0"/>
              <a:t>5</a:t>
            </a:r>
            <a:r>
              <a:rPr lang="ko-KR" altLang="en-US" dirty="0"/>
              <a:t>를 </a:t>
            </a:r>
            <a:r>
              <a:rPr lang="en-US" altLang="ko-KR" dirty="0"/>
              <a:t>‘</a:t>
            </a:r>
            <a:r>
              <a:rPr lang="ko-KR" altLang="en-US" dirty="0"/>
              <a:t>용량</a:t>
            </a:r>
            <a:r>
              <a:rPr lang="en-US" altLang="ko-KR" dirty="0"/>
              <a:t>’ 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999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A73F2-E162-1234-B728-D4307834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163482"/>
            <a:ext cx="9950103" cy="1025238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바로 예시로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C963292-A1DB-0505-8C81-014CA461C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413" y="410194"/>
            <a:ext cx="6047196" cy="30188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37B78A-545E-3A51-9628-A92886C83F82}"/>
              </a:ext>
            </a:extLst>
          </p:cNvPr>
          <p:cNvSpPr txBox="1"/>
          <p:nvPr/>
        </p:nvSpPr>
        <p:spPr>
          <a:xfrm>
            <a:off x="1077361" y="3428998"/>
            <a:ext cx="10476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전체 경로를 </a:t>
            </a:r>
            <a:r>
              <a:rPr lang="en-US" altLang="ko-KR" dirty="0"/>
              <a:t>BFS</a:t>
            </a:r>
            <a:r>
              <a:rPr lang="ko-KR" altLang="en-US" dirty="0"/>
              <a:t>로 탐색한다</a:t>
            </a:r>
            <a:r>
              <a:rPr lang="en-US" altLang="ko-KR" dirty="0"/>
              <a:t>. </a:t>
            </a:r>
            <a:r>
              <a:rPr lang="ko-KR" altLang="en-US" dirty="0"/>
              <a:t>고로 첫 번째 탐색루트는 </a:t>
            </a:r>
            <a:r>
              <a:rPr lang="en-US" altLang="ko-KR" dirty="0"/>
              <a:t>1-&gt;2-&gt;3-&gt;6</a:t>
            </a:r>
            <a:r>
              <a:rPr lang="ko-KR" altLang="en-US" dirty="0"/>
              <a:t>이 될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2-&gt;3</a:t>
            </a:r>
            <a:r>
              <a:rPr lang="ko-KR" altLang="en-US" dirty="0"/>
              <a:t>의 용량이 </a:t>
            </a:r>
            <a:r>
              <a:rPr lang="en-US" altLang="ko-KR" dirty="0"/>
              <a:t>5</a:t>
            </a:r>
            <a:r>
              <a:rPr lang="ko-KR" altLang="en-US" dirty="0"/>
              <a:t>이므로 </a:t>
            </a:r>
            <a:r>
              <a:rPr lang="en-US" altLang="ko-KR" dirty="0"/>
              <a:t>1-&gt;2-&gt;3-&gt;6</a:t>
            </a:r>
            <a:r>
              <a:rPr lang="ko-KR" altLang="en-US" dirty="0"/>
              <a:t> 루트의 용량은 유량을 </a:t>
            </a:r>
            <a:r>
              <a:rPr lang="en-US" altLang="ko-KR" dirty="0"/>
              <a:t>5</a:t>
            </a:r>
            <a:r>
              <a:rPr lang="ko-KR" altLang="en-US" dirty="0"/>
              <a:t>로 설정한다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CB5A6A8-D56A-2641-B721-36B16174D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722" y="3979735"/>
            <a:ext cx="5294249" cy="271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25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C7BE2D-D629-7738-CFF1-452F49E3A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r>
              <a:rPr lang="en-US" altLang="ko-KR" dirty="0"/>
              <a:t>BFS </a:t>
            </a:r>
            <a:r>
              <a:rPr lang="ko-KR" altLang="en-US" dirty="0"/>
              <a:t>계속 반복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내용 개체 틀 6" descr="손목시계이(가) 표시된 사진&#10;&#10;자동 생성된 설명">
            <a:extLst>
              <a:ext uri="{FF2B5EF4-FFF2-40B4-BE49-F238E27FC236}">
                <a16:creationId xmlns:a16="http://schemas.microsoft.com/office/drawing/2014/main" id="{3E1506DE-1441-2A2B-AF95-EB7914E46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456" y="3962958"/>
            <a:ext cx="4820222" cy="2250764"/>
          </a:xfr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내용 개체 틀 4" descr="손목시계이(가) 표시된 사진&#10;&#10;자동 생성된 설명">
            <a:extLst>
              <a:ext uri="{FF2B5EF4-FFF2-40B4-BE49-F238E27FC236}">
                <a16:creationId xmlns:a16="http://schemas.microsoft.com/office/drawing/2014/main" id="{B245305E-1A9B-F4F7-3733-D861867C9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7059"/>
            <a:ext cx="4788861" cy="22507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453CC2-566C-3C56-F1B4-0B189C5EEECD}"/>
              </a:ext>
            </a:extLst>
          </p:cNvPr>
          <p:cNvSpPr txBox="1"/>
          <p:nvPr/>
        </p:nvSpPr>
        <p:spPr>
          <a:xfrm>
            <a:off x="927463" y="2481943"/>
            <a:ext cx="50630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1-&gt;2-&gt;6 </a:t>
            </a:r>
            <a:r>
              <a:rPr lang="ko-KR" altLang="en-US" dirty="0"/>
              <a:t>루트를 탐색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1-&gt;2</a:t>
            </a:r>
            <a:r>
              <a:rPr lang="ko-KR" altLang="en-US" dirty="0"/>
              <a:t>의 용량은 </a:t>
            </a:r>
            <a:r>
              <a:rPr lang="en-US" altLang="ko-KR" dirty="0"/>
              <a:t>14</a:t>
            </a:r>
            <a:r>
              <a:rPr lang="ko-KR" altLang="en-US" dirty="0"/>
              <a:t>이지만</a:t>
            </a:r>
            <a:r>
              <a:rPr lang="en-US" altLang="ko-KR" dirty="0"/>
              <a:t>, 1-&gt;2-&gt;3-&gt;6 </a:t>
            </a:r>
            <a:r>
              <a:rPr lang="ko-KR" altLang="en-US" dirty="0"/>
              <a:t>루트의 유량이 </a:t>
            </a:r>
            <a:r>
              <a:rPr lang="en-US" altLang="ko-KR" dirty="0"/>
              <a:t>5</a:t>
            </a:r>
            <a:r>
              <a:rPr lang="ko-KR" altLang="en-US" dirty="0"/>
              <a:t>이기 때문에</a:t>
            </a:r>
            <a:r>
              <a:rPr lang="en-US" altLang="ko-KR" dirty="0"/>
              <a:t>, </a:t>
            </a:r>
            <a:r>
              <a:rPr lang="ko-KR" altLang="en-US" dirty="0"/>
              <a:t>자동으로 유량을 </a:t>
            </a:r>
            <a:r>
              <a:rPr lang="en-US" altLang="ko-KR" dirty="0"/>
              <a:t>9</a:t>
            </a:r>
            <a:r>
              <a:rPr lang="ko-KR" altLang="en-US" dirty="0"/>
              <a:t>로 지정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 1-&gt;4-&gt;5-&gt;3-&gt;6 </a:t>
            </a:r>
            <a:r>
              <a:rPr lang="ko-KR" altLang="en-US" dirty="0"/>
              <a:t>루트를 탐색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3-&gt;6</a:t>
            </a:r>
            <a:r>
              <a:rPr lang="ko-KR" altLang="en-US" dirty="0"/>
              <a:t>에서의 남은 유량이 </a:t>
            </a:r>
            <a:r>
              <a:rPr lang="en-US" altLang="ko-KR" dirty="0"/>
              <a:t>3</a:t>
            </a:r>
            <a:r>
              <a:rPr lang="ko-KR" altLang="en-US" dirty="0"/>
              <a:t>이기 때문에 전체 유량을 </a:t>
            </a:r>
            <a:r>
              <a:rPr lang="en-US" altLang="ko-KR" dirty="0"/>
              <a:t>3</a:t>
            </a:r>
            <a:r>
              <a:rPr lang="ko-KR" altLang="en-US" dirty="0"/>
              <a:t>으로 지정한다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409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2AB1A-FEE6-7DA7-254B-BB9282D8B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163482"/>
            <a:ext cx="9950103" cy="1064427"/>
          </a:xfrm>
        </p:spPr>
        <p:txBody>
          <a:bodyPr/>
          <a:lstStyle/>
          <a:p>
            <a:r>
              <a:rPr lang="ko-KR" altLang="en-US" dirty="0"/>
              <a:t>나머지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내용 개체 틀 4" descr="손목시계이(가) 표시된 사진&#10;&#10;자동 생성된 설명">
            <a:extLst>
              <a:ext uri="{FF2B5EF4-FFF2-40B4-BE49-F238E27FC236}">
                <a16:creationId xmlns:a16="http://schemas.microsoft.com/office/drawing/2014/main" id="{8663FB76-0CEB-E393-093C-D56730DAD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962" y="427735"/>
            <a:ext cx="6294014" cy="25636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96833-F2BF-D95F-6AA7-F37D9372DCA4}"/>
              </a:ext>
            </a:extLst>
          </p:cNvPr>
          <p:cNvSpPr txBox="1"/>
          <p:nvPr/>
        </p:nvSpPr>
        <p:spPr>
          <a:xfrm>
            <a:off x="692331" y="3429000"/>
            <a:ext cx="1101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1-&gt;4-&gt;5-&gt;6 </a:t>
            </a:r>
            <a:r>
              <a:rPr lang="ko-KR" altLang="en-US" dirty="0"/>
              <a:t>루트는 </a:t>
            </a:r>
            <a:r>
              <a:rPr lang="en-US" altLang="ko-KR" dirty="0"/>
              <a:t>5-&gt;6</a:t>
            </a:r>
            <a:r>
              <a:rPr lang="ko-KR" altLang="en-US" dirty="0"/>
              <a:t>의 용량이 </a:t>
            </a:r>
            <a:r>
              <a:rPr lang="en-US" altLang="ko-KR" dirty="0"/>
              <a:t>7</a:t>
            </a:r>
            <a:r>
              <a:rPr lang="ko-KR" altLang="en-US" dirty="0"/>
              <a:t>이므로 유량 </a:t>
            </a:r>
            <a:r>
              <a:rPr lang="en-US" altLang="ko-KR" dirty="0"/>
              <a:t>7</a:t>
            </a:r>
            <a:r>
              <a:rPr lang="ko-KR" altLang="en-US" dirty="0"/>
              <a:t>로 설정하여 해결한다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009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90F1BB2-BCDB-384E-6C71-F34DC0316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r>
              <a:rPr lang="ko-KR" altLang="en-US" dirty="0"/>
              <a:t>음의 유량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D2BEB0-7DBC-5BA9-8EE3-82A7BF8A4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427316"/>
            <a:ext cx="4140096" cy="35135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100"/>
              <a:t>Network flow</a:t>
            </a:r>
            <a:r>
              <a:rPr lang="ko-KR" altLang="en-US" sz="1100"/>
              <a:t>에서는 음의 유량이라는 개념이 있다</a:t>
            </a:r>
            <a:r>
              <a:rPr lang="en-US" altLang="ko-KR" sz="110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100"/>
              <a:t>음의 유량은</a:t>
            </a:r>
            <a:r>
              <a:rPr lang="en-US" altLang="ko-KR" sz="1100"/>
              <a:t>, </a:t>
            </a:r>
            <a:r>
              <a:rPr lang="ko-KR" altLang="en-US" sz="1100"/>
              <a:t>실제로는 없는 개념이지만</a:t>
            </a:r>
            <a:r>
              <a:rPr lang="en-US" altLang="ko-KR" sz="1100"/>
              <a:t>, </a:t>
            </a:r>
          </a:p>
          <a:p>
            <a:pPr>
              <a:lnSpc>
                <a:spcPct val="110000"/>
              </a:lnSpc>
            </a:pPr>
            <a:r>
              <a:rPr lang="ko-KR" altLang="en-US" sz="1100"/>
              <a:t>데이터가 역으로 흐를 수 있음을 상정하여</a:t>
            </a:r>
            <a:r>
              <a:rPr lang="en-US" altLang="ko-KR" sz="1100"/>
              <a:t>,</a:t>
            </a:r>
          </a:p>
          <a:p>
            <a:pPr>
              <a:lnSpc>
                <a:spcPct val="110000"/>
              </a:lnSpc>
            </a:pPr>
            <a:r>
              <a:rPr lang="ko-KR" altLang="en-US" sz="1100"/>
              <a:t>최대 크기 효율을 찾아내는 알고리즘이다</a:t>
            </a:r>
            <a:r>
              <a:rPr lang="en-US" altLang="ko-KR" sz="110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100"/>
              <a:t>위와 같은 알고리즘에서는 </a:t>
            </a:r>
            <a:r>
              <a:rPr lang="en-US" altLang="ko-KR" sz="1100"/>
              <a:t>3-&gt;2</a:t>
            </a:r>
            <a:r>
              <a:rPr lang="ko-KR" altLang="en-US" sz="1100"/>
              <a:t>에서 </a:t>
            </a:r>
            <a:r>
              <a:rPr lang="en-US" altLang="ko-KR" sz="1100"/>
              <a:t>-1</a:t>
            </a:r>
            <a:r>
              <a:rPr lang="ko-KR" altLang="en-US" sz="1100"/>
              <a:t>의 유량이 </a:t>
            </a:r>
            <a:br>
              <a:rPr lang="en-US" altLang="ko-KR" sz="1100"/>
            </a:br>
            <a:r>
              <a:rPr lang="ko-KR" altLang="en-US" sz="1100"/>
              <a:t>흐르게 된다면</a:t>
            </a:r>
            <a:r>
              <a:rPr lang="en-US" altLang="ko-KR" sz="1100"/>
              <a:t>, 1-&gt;2-&gt;6</a:t>
            </a:r>
            <a:r>
              <a:rPr lang="ko-KR" altLang="en-US" sz="1100"/>
              <a:t>으로 </a:t>
            </a:r>
            <a:r>
              <a:rPr lang="en-US" altLang="ko-KR" sz="1100"/>
              <a:t>10</a:t>
            </a:r>
            <a:r>
              <a:rPr lang="ko-KR" altLang="en-US" sz="1100"/>
              <a:t>의 유량을 </a:t>
            </a:r>
            <a:r>
              <a:rPr lang="ko-KR" altLang="en-US" sz="1100" err="1"/>
              <a:t>흘려보낼</a:t>
            </a:r>
            <a:r>
              <a:rPr lang="ko-KR" altLang="en-US" sz="1100"/>
              <a:t> 수 있고</a:t>
            </a:r>
            <a:r>
              <a:rPr lang="en-US" altLang="ko-KR" sz="1100"/>
              <a:t>, </a:t>
            </a:r>
            <a:br>
              <a:rPr lang="en-US" altLang="ko-KR" sz="1100"/>
            </a:br>
            <a:r>
              <a:rPr lang="en-US" altLang="ko-KR" sz="1100"/>
              <a:t>1-&gt;4-&gt;5-&gt;3-&gt;6</a:t>
            </a:r>
            <a:r>
              <a:rPr lang="ko-KR" altLang="en-US" sz="1100"/>
              <a:t>으로 </a:t>
            </a:r>
            <a:r>
              <a:rPr lang="en-US" altLang="ko-KR" sz="1100"/>
              <a:t>4</a:t>
            </a:r>
            <a:r>
              <a:rPr lang="ko-KR" altLang="en-US" sz="1100"/>
              <a:t>의 유량을 </a:t>
            </a:r>
            <a:r>
              <a:rPr lang="ko-KR" altLang="en-US" sz="1100" err="1"/>
              <a:t>흘려보낼</a:t>
            </a:r>
            <a:r>
              <a:rPr lang="ko-KR" altLang="en-US" sz="1100"/>
              <a:t> 수 있게 되어</a:t>
            </a:r>
            <a:endParaRPr lang="en-US" altLang="ko-KR" sz="1100"/>
          </a:p>
          <a:p>
            <a:pPr>
              <a:lnSpc>
                <a:spcPct val="110000"/>
              </a:lnSpc>
            </a:pPr>
            <a:r>
              <a:rPr lang="ko-KR" altLang="en-US" sz="1100"/>
              <a:t>최종적으로 </a:t>
            </a:r>
            <a:r>
              <a:rPr lang="en-US" altLang="ko-KR" sz="1100"/>
              <a:t>10+8+7 25</a:t>
            </a:r>
            <a:r>
              <a:rPr lang="ko-KR" altLang="en-US" sz="1100"/>
              <a:t>의 유량을 받을 수 있게 된다</a:t>
            </a:r>
            <a:r>
              <a:rPr lang="en-US" altLang="ko-KR" sz="1100"/>
              <a:t>.</a:t>
            </a:r>
            <a:endParaRPr lang="ko-KR" altLang="en-US" sz="11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그림 4" descr="텍스트, 손목시계이(가) 표시된 사진">
            <a:extLst>
              <a:ext uri="{FF2B5EF4-FFF2-40B4-BE49-F238E27FC236}">
                <a16:creationId xmlns:a16="http://schemas.microsoft.com/office/drawing/2014/main" id="{447C6119-77A3-B38F-DA25-EE220093F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293" y="1197092"/>
            <a:ext cx="4439198" cy="216410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그림 6" descr="손목시계이(가) 표시된 사진&#10;&#10;자동 생성된 설명">
            <a:extLst>
              <a:ext uri="{FF2B5EF4-FFF2-40B4-BE49-F238E27FC236}">
                <a16:creationId xmlns:a16="http://schemas.microsoft.com/office/drawing/2014/main" id="{D44F58AC-82F4-6B38-6D6E-C04EC7C5F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463" y="3776721"/>
            <a:ext cx="4788861" cy="205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03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495D0-C40A-170E-3660-7B89B640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978399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DarkSeedLeftStep">
      <a:dk1>
        <a:srgbClr val="000000"/>
      </a:dk1>
      <a:lt1>
        <a:srgbClr val="FFFFFF"/>
      </a:lt1>
      <a:dk2>
        <a:srgbClr val="1B282F"/>
      </a:dk2>
      <a:lt2>
        <a:srgbClr val="F1F3F0"/>
      </a:lt2>
      <a:accent1>
        <a:srgbClr val="984DC3"/>
      </a:accent1>
      <a:accent2>
        <a:srgbClr val="5A41B4"/>
      </a:accent2>
      <a:accent3>
        <a:srgbClr val="4D64C3"/>
      </a:accent3>
      <a:accent4>
        <a:srgbClr val="3B84B1"/>
      </a:accent4>
      <a:accent5>
        <a:srgbClr val="4BBEBB"/>
      </a:accent5>
      <a:accent6>
        <a:srgbClr val="3BB17C"/>
      </a:accent6>
      <a:hlink>
        <a:srgbClr val="3797A7"/>
      </a:hlink>
      <a:folHlink>
        <a:srgbClr val="7F7F7F"/>
      </a:folHlink>
    </a:clrScheme>
    <a:fontScheme name="Avenir">
      <a:majorFont>
        <a:latin typeface="Malgun Gothic Semilight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386</Words>
  <Application>Microsoft Office PowerPoint</Application>
  <PresentationFormat>와이드스크린</PresentationFormat>
  <Paragraphs>34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Malgun Gothic Semilight</vt:lpstr>
      <vt:lpstr>Arial</vt:lpstr>
      <vt:lpstr>BlocksVTI</vt:lpstr>
      <vt:lpstr>Network Flow</vt:lpstr>
      <vt:lpstr>What is Network Flow?</vt:lpstr>
      <vt:lpstr>유량? 용량?</vt:lpstr>
      <vt:lpstr> 바로 예시로.</vt:lpstr>
      <vt:lpstr>BFS 계속 반복.</vt:lpstr>
      <vt:lpstr>나머지.</vt:lpstr>
      <vt:lpstr>음의 유량?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Flow</dc:title>
  <dc:creator>김 윤재</dc:creator>
  <cp:lastModifiedBy>김 윤재</cp:lastModifiedBy>
  <cp:revision>1</cp:revision>
  <dcterms:created xsi:type="dcterms:W3CDTF">2022-08-10T05:53:47Z</dcterms:created>
  <dcterms:modified xsi:type="dcterms:W3CDTF">2022-08-10T07:03:42Z</dcterms:modified>
</cp:coreProperties>
</file>