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2" r:id="rId4"/>
    <p:sldId id="265" r:id="rId5"/>
    <p:sldId id="266" r:id="rId6"/>
    <p:sldId id="267" r:id="rId7"/>
    <p:sldId id="269" r:id="rId8"/>
    <p:sldId id="271" r:id="rId9"/>
    <p:sldId id="272" r:id="rId10"/>
    <p:sldId id="273" r:id="rId11"/>
    <p:sldId id="274" r:id="rId12"/>
    <p:sldId id="275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AED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2" autoAdjust="0"/>
    <p:restoredTop sz="95310" autoAdjust="0"/>
  </p:normalViewPr>
  <p:slideViewPr>
    <p:cSldViewPr snapToGrid="0">
      <p:cViewPr varScale="1">
        <p:scale>
          <a:sx n="88" d="100"/>
          <a:sy n="88" d="100"/>
        </p:scale>
        <p:origin x="7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8957-9242-447E-9889-CB9393FE508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4DE6-3ABA-4E49-8D5B-C4830322D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331" y="136220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4" y="196486"/>
            <a:ext cx="8470692" cy="639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  <a:lvl2pPr>
              <a:defRPr>
                <a:solidFill>
                  <a:srgbClr val="E8EAED"/>
                </a:solidFill>
              </a:defRPr>
            </a:lvl2pPr>
            <a:lvl3pPr>
              <a:defRPr>
                <a:solidFill>
                  <a:srgbClr val="E8EAED"/>
                </a:solidFill>
              </a:defRPr>
            </a:lvl3pPr>
            <a:lvl4pPr>
              <a:defRPr>
                <a:solidFill>
                  <a:srgbClr val="E8EAED"/>
                </a:solidFill>
              </a:defRPr>
            </a:lvl4pPr>
            <a:lvl5pPr>
              <a:defRPr>
                <a:solidFill>
                  <a:srgbClr val="E8EAED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95FF1-E9D5-8445-9939-007E91EEB143}"/>
              </a:ext>
            </a:extLst>
          </p:cNvPr>
          <p:cNvCxnSpPr>
            <a:cxnSpLocks/>
          </p:cNvCxnSpPr>
          <p:nvPr userDrawn="1"/>
        </p:nvCxnSpPr>
        <p:spPr>
          <a:xfrm>
            <a:off x="-52466" y="869430"/>
            <a:ext cx="12296931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B9359-1C62-4E36-E633-D6AF9FF31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7190" y="869430"/>
            <a:ext cx="0" cy="6280878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7E568D-3DB0-9DF9-6070-88CACF00AF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125983"/>
            <a:ext cx="640692" cy="698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03FD3-9333-7497-0DAA-508E782A98B5}"/>
              </a:ext>
            </a:extLst>
          </p:cNvPr>
          <p:cNvSpPr txBox="1"/>
          <p:nvPr userDrawn="1"/>
        </p:nvSpPr>
        <p:spPr>
          <a:xfrm>
            <a:off x="654578" y="-68890"/>
            <a:ext cx="49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8EAED"/>
                </a:solidFill>
                <a:latin typeface="Consolas" panose="020B0609020204030204" pitchFamily="49" charset="0"/>
              </a:rPr>
              <a:t>&gt;</a:t>
            </a:r>
            <a:endParaRPr lang="ko-KR" altLang="en-US" sz="5400" dirty="0">
              <a:solidFill>
                <a:srgbClr val="E8EAE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F1DC-A1E5-01DD-60D3-B0FED29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62" y="1334123"/>
            <a:ext cx="9144000" cy="112652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/>
              <a:t>백준 </a:t>
            </a:r>
            <a:r>
              <a:rPr lang="en-US" altLang="ko-KR" dirty="0"/>
              <a:t>2667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3D524-BCF7-08EB-5264-1DB5C5A19735}"/>
              </a:ext>
            </a:extLst>
          </p:cNvPr>
          <p:cNvSpPr txBox="1"/>
          <p:nvPr/>
        </p:nvSpPr>
        <p:spPr>
          <a:xfrm>
            <a:off x="819462" y="2430670"/>
            <a:ext cx="290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E8EAE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단지번호 붙이기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9F8A4-4BA1-CF5D-8BFB-9745730D26D2}"/>
              </a:ext>
            </a:extLst>
          </p:cNvPr>
          <p:cNvCxnSpPr>
            <a:cxnSpLocks/>
          </p:cNvCxnSpPr>
          <p:nvPr/>
        </p:nvCxnSpPr>
        <p:spPr>
          <a:xfrm>
            <a:off x="909401" y="2400688"/>
            <a:ext cx="3272854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main() {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지도의 크기입력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, &amp;n);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지도에 자료입력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i = 0; i &lt; n; i++) 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j = 0; j &lt; n;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"%1d"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, &amp;map[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][j]);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8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</a:t>
            </a:r>
            <a:r>
              <a:rPr lang="ko-KR" altLang="en-US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자료값을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확인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i = 0; i &lt; n; i++) 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j = 0; j &lt; n;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 값이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 </a:t>
            </a:r>
            <a:r>
              <a:rPr lang="en-US" altLang="ko-KR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수행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(map[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][j] == 1) {</a:t>
            </a: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, j);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수행이 완료 되면 카운트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4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출력하기전 정렬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sort(house, house +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</a:t>
            </a:r>
            <a:r>
              <a:rPr lang="ko-KR" altLang="en-US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자료값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확인 후 출력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i = 0; i &lt; cnt; i++) {</a:t>
            </a: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house[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2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8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46870"/>
          </a:xfrm>
        </p:spPr>
        <p:txBody>
          <a:bodyPr/>
          <a:lstStyle/>
          <a:p>
            <a:r>
              <a:rPr lang="ko-KR" altLang="en-US" sz="2400" b="1" dirty="0"/>
              <a:t>채점 결과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92936D-4793-F61A-B0FB-AE2FE2F4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5" y="3063833"/>
            <a:ext cx="11447815" cy="9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A4A3-326A-211B-3EDC-623412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12" y="2322912"/>
            <a:ext cx="5835940" cy="4232453"/>
          </a:xfrm>
        </p:spPr>
        <p:txBody>
          <a:bodyPr/>
          <a:lstStyle/>
          <a:p>
            <a:r>
              <a:rPr lang="ko-KR" altLang="en-US" sz="19900" dirty="0"/>
              <a:t>끝</a:t>
            </a:r>
            <a:r>
              <a:rPr lang="en-US" altLang="ko-KR" sz="19900" dirty="0"/>
              <a:t>!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906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+mn-ea"/>
                <a:ea typeface="+mn-ea"/>
              </a:rPr>
              <a:t>2667</a:t>
            </a:r>
            <a:r>
              <a:rPr lang="ko-KR" altLang="en-US" sz="4000" dirty="0">
                <a:latin typeface="+mn-ea"/>
                <a:ea typeface="+mn-ea"/>
              </a:rPr>
              <a:t>번</a:t>
            </a:r>
            <a:endParaRPr lang="ko-KR" altLang="en-US" sz="2800" b="1" dirty="0">
              <a:latin typeface="+mn-ea"/>
              <a:ea typeface="+mn-ea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087076"/>
            <a:ext cx="11440886" cy="5147469"/>
          </a:xfrm>
        </p:spPr>
        <p:txBody>
          <a:bodyPr/>
          <a:lstStyle/>
          <a:p>
            <a:r>
              <a:rPr lang="ko-KR" altLang="en-US" sz="2400" b="1" dirty="0"/>
              <a:t>문제 설명 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E8EAED"/>
                </a:solidFill>
              </a:rPr>
              <a:t>정사각형 모양의 지도에 </a:t>
            </a:r>
            <a:r>
              <a:rPr lang="en-US" altLang="ko-KR" sz="2000" b="1" dirty="0">
                <a:solidFill>
                  <a:srgbClr val="E8EAED"/>
                </a:solidFill>
              </a:rPr>
              <a:t>1</a:t>
            </a:r>
            <a:r>
              <a:rPr lang="ko-KR" altLang="en-US" sz="2000" b="1" dirty="0">
                <a:solidFill>
                  <a:srgbClr val="E8EAED"/>
                </a:solidFill>
              </a:rPr>
              <a:t>은 집</a:t>
            </a:r>
            <a:r>
              <a:rPr lang="en-US" altLang="ko-KR" sz="2000" b="1" dirty="0">
                <a:solidFill>
                  <a:srgbClr val="E8EAED"/>
                </a:solidFill>
              </a:rPr>
              <a:t>, 0</a:t>
            </a:r>
            <a:r>
              <a:rPr lang="ko-KR" altLang="en-US" sz="2000" b="1" dirty="0">
                <a:solidFill>
                  <a:srgbClr val="E8EAED"/>
                </a:solidFill>
              </a:rPr>
              <a:t>은 집이 없는 곳을 의미함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E8EAED"/>
                </a:solidFill>
              </a:rPr>
              <a:t>집들로 연결된 집합을 단지 하나로 정의하고 그 수를 </a:t>
            </a:r>
            <a:r>
              <a:rPr lang="ko-KR" altLang="en-US" sz="2000" b="1" dirty="0" err="1">
                <a:solidFill>
                  <a:srgbClr val="E8EAED"/>
                </a:solidFill>
              </a:rPr>
              <a:t>구해야함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FF00"/>
                </a:solidFill>
              </a:rPr>
              <a:t>단</a:t>
            </a:r>
            <a:r>
              <a:rPr lang="en-US" altLang="ko-KR" sz="2000" b="1" dirty="0">
                <a:solidFill>
                  <a:srgbClr val="FFFF00"/>
                </a:solidFill>
              </a:rPr>
              <a:t>, </a:t>
            </a:r>
            <a:r>
              <a:rPr lang="ko-KR" altLang="en-US" sz="2000" b="1" dirty="0">
                <a:solidFill>
                  <a:srgbClr val="FFFF00"/>
                </a:solidFill>
              </a:rPr>
              <a:t>대각선상에 집이 있는 경우는 연결된 것이 아님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sz="1400" b="1" dirty="0"/>
          </a:p>
          <a:p>
            <a:r>
              <a:rPr lang="ko-KR" altLang="en-US" sz="2400" b="1" dirty="0"/>
              <a:t>입력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000" b="1" dirty="0"/>
              <a:t>첫 줄에는 지도의 크기 </a:t>
            </a:r>
            <a:r>
              <a:rPr lang="en-US" altLang="ko-KR" sz="2000" b="1" dirty="0"/>
              <a:t>n </a:t>
            </a:r>
            <a:r>
              <a:rPr lang="ko-KR" altLang="en-US" sz="2000" b="1" dirty="0"/>
              <a:t>이 입력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 다음 줄에는 각각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0 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 입력 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400" b="1" dirty="0"/>
              <a:t>출력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000" b="1" dirty="0"/>
              <a:t>첫 줄에는 총 단지수를 출력하고 각 단지내 집의 수를 오름차순으로 정렬하여 출력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ko-KR" alt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08183"/>
          </a:xfrm>
        </p:spPr>
        <p:txBody>
          <a:bodyPr/>
          <a:lstStyle/>
          <a:p>
            <a:r>
              <a:rPr lang="ko-KR" altLang="en-US" sz="2400" b="1" dirty="0"/>
              <a:t>문제 설명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>
                <a:solidFill>
                  <a:srgbClr val="E8EAED"/>
                </a:solidFill>
              </a:rPr>
              <a:t>주어진 행렬에서 단지 수와 단지 내에 속하는 집의 수를 구해야 함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예를 들어서 위 그림에서 색칠된 구역들이 각각 하나의 단지임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단지의 수는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개이고 각 단지에 속한 집의 수는 시계방향으로 </a:t>
            </a:r>
            <a:r>
              <a:rPr lang="en-US" altLang="ko-KR" sz="2000" b="1" dirty="0"/>
              <a:t>7, 8, 9</a:t>
            </a:r>
            <a:r>
              <a:rPr lang="ko-KR" altLang="en-US" sz="2000" b="1" dirty="0"/>
              <a:t>임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3741F5-CBFA-B4CD-90F9-28F88637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65" y="2004446"/>
            <a:ext cx="3895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08183"/>
          </a:xfrm>
        </p:spPr>
        <p:txBody>
          <a:bodyPr/>
          <a:lstStyle/>
          <a:p>
            <a:r>
              <a:rPr lang="ko-KR" altLang="en-US" sz="2400" b="1" dirty="0"/>
              <a:t>문제 풀이 </a:t>
            </a:r>
            <a:r>
              <a:rPr lang="en-US" altLang="ko-KR" sz="2400" b="1" dirty="0"/>
              <a:t>: DFS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차원 배열의 각 자료 값을 살피면서 자료의 값이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일 경우 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해당 위치에서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상하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좌우로 이동하며 </a:t>
            </a:r>
            <a:r>
              <a:rPr lang="en-US" altLang="ko-KR" sz="2400" b="1" dirty="0"/>
              <a:t>DFS </a:t>
            </a:r>
            <a:r>
              <a:rPr lang="ko-KR" altLang="en-US" sz="2400" b="1" dirty="0"/>
              <a:t>를 실행해서 자료의 값을 탐색한다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인덱스를 벗어나거나 값이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일 경우 실행하지 않는다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중복 탐색을 방지하기 위해 탐색한 자료의 값을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으로 변경한다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064"/>
            <a:ext cx="10515600" cy="395147"/>
          </a:xfrm>
        </p:spPr>
        <p:txBody>
          <a:bodyPr/>
          <a:lstStyle/>
          <a:p>
            <a:r>
              <a:rPr lang="ko-KR" altLang="en-US" sz="2400" b="1" dirty="0"/>
              <a:t>문제 풀이 </a:t>
            </a:r>
            <a:r>
              <a:rPr lang="en-US" altLang="ko-KR" sz="2400" b="1" dirty="0"/>
              <a:t>: DFS </a:t>
            </a:r>
            <a:r>
              <a:rPr lang="ko-KR" altLang="en-US" sz="2400" b="1" dirty="0"/>
              <a:t>예시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F1857C2-9A5C-9439-67CF-00C5D40F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57138"/>
              </p:ext>
            </p:extLst>
          </p:nvPr>
        </p:nvGraphicFramePr>
        <p:xfrm>
          <a:off x="664387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62AE08E9-98F6-CD9D-E1CC-303FF376F514}"/>
              </a:ext>
            </a:extLst>
          </p:cNvPr>
          <p:cNvSpPr/>
          <p:nvPr/>
        </p:nvSpPr>
        <p:spPr>
          <a:xfrm>
            <a:off x="854111" y="2752248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BC5967-C66A-36CC-5C44-D31C05F2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63922"/>
              </p:ext>
            </p:extLst>
          </p:nvPr>
        </p:nvGraphicFramePr>
        <p:xfrm>
          <a:off x="3567508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25EB3018-4DEA-D6CD-16EE-27A5F62945D5}"/>
              </a:ext>
            </a:extLst>
          </p:cNvPr>
          <p:cNvSpPr/>
          <p:nvPr/>
        </p:nvSpPr>
        <p:spPr>
          <a:xfrm>
            <a:off x="4423235" y="2752248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438344-4AE6-BEED-4C65-37BBDA17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2351"/>
              </p:ext>
            </p:extLst>
          </p:nvPr>
        </p:nvGraphicFramePr>
        <p:xfrm>
          <a:off x="6455180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8B4D347-57DB-CE38-259A-3BCACE362AA0}"/>
              </a:ext>
            </a:extLst>
          </p:cNvPr>
          <p:cNvSpPr/>
          <p:nvPr/>
        </p:nvSpPr>
        <p:spPr>
          <a:xfrm>
            <a:off x="7319819" y="2752201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833B68-1DCD-D10F-C22C-2116FBA2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59352"/>
              </p:ext>
            </p:extLst>
          </p:nvPr>
        </p:nvGraphicFramePr>
        <p:xfrm>
          <a:off x="9334550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73F102A-FA51-4C5B-29D2-E8A4938023E0}"/>
              </a:ext>
            </a:extLst>
          </p:cNvPr>
          <p:cNvSpPr/>
          <p:nvPr/>
        </p:nvSpPr>
        <p:spPr>
          <a:xfrm>
            <a:off x="10190994" y="2752201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8F49A-3DDD-6063-AD44-57799EB24478}"/>
              </a:ext>
            </a:extLst>
          </p:cNvPr>
          <p:cNvSpPr txBox="1"/>
          <p:nvPr/>
        </p:nvSpPr>
        <p:spPr>
          <a:xfrm>
            <a:off x="664387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724-A26C-2CBC-E7CE-4F8D4FCA315E}"/>
              </a:ext>
            </a:extLst>
          </p:cNvPr>
          <p:cNvSpPr txBox="1"/>
          <p:nvPr/>
        </p:nvSpPr>
        <p:spPr>
          <a:xfrm>
            <a:off x="3567508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E7724-381F-149B-01CB-6A4523DCCA54}"/>
              </a:ext>
            </a:extLst>
          </p:cNvPr>
          <p:cNvSpPr txBox="1"/>
          <p:nvPr/>
        </p:nvSpPr>
        <p:spPr>
          <a:xfrm>
            <a:off x="6470629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30E16-A280-D5AE-CCCD-2224814C7C56}"/>
              </a:ext>
            </a:extLst>
          </p:cNvPr>
          <p:cNvSpPr txBox="1"/>
          <p:nvPr/>
        </p:nvSpPr>
        <p:spPr>
          <a:xfrm>
            <a:off x="9334550" y="19933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F5B5F-E045-A8DF-3A57-718A7FE0CBD3}"/>
              </a:ext>
            </a:extLst>
          </p:cNvPr>
          <p:cNvSpPr txBox="1"/>
          <p:nvPr/>
        </p:nvSpPr>
        <p:spPr>
          <a:xfrm>
            <a:off x="4433397" y="5408270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(0, 1)</a:t>
            </a:r>
            <a:endParaRPr lang="ko-KR" altLang="en-US" dirty="0">
              <a:solidFill>
                <a:srgbClr val="E8EAE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92F81-6C9F-4C90-8365-FDF7ABA70F5B}"/>
              </a:ext>
            </a:extLst>
          </p:cNvPr>
          <p:cNvSpPr txBox="1"/>
          <p:nvPr/>
        </p:nvSpPr>
        <p:spPr>
          <a:xfrm>
            <a:off x="7346982" y="5408270"/>
            <a:ext cx="9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(0, 1)</a:t>
            </a:r>
          </a:p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(1, 1)</a:t>
            </a:r>
            <a:endParaRPr lang="ko-KR" altLang="en-US" dirty="0">
              <a:solidFill>
                <a:srgbClr val="E8EAE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20B02-F0E4-1197-E264-22BFDD30FED3}"/>
              </a:ext>
            </a:extLst>
          </p:cNvPr>
          <p:cNvSpPr txBox="1"/>
          <p:nvPr/>
        </p:nvSpPr>
        <p:spPr>
          <a:xfrm>
            <a:off x="10226352" y="5408270"/>
            <a:ext cx="93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(0, 1)</a:t>
            </a:r>
          </a:p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(1, 1)</a:t>
            </a:r>
          </a:p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(1, 0)</a:t>
            </a:r>
            <a:endParaRPr lang="ko-KR" altLang="en-US" dirty="0">
              <a:solidFill>
                <a:srgbClr val="E8EA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064"/>
            <a:ext cx="10515600" cy="395147"/>
          </a:xfrm>
        </p:spPr>
        <p:txBody>
          <a:bodyPr/>
          <a:lstStyle/>
          <a:p>
            <a:r>
              <a:rPr lang="ko-KR" altLang="en-US" sz="2400" b="1" dirty="0"/>
              <a:t>문제 풀이 </a:t>
            </a:r>
            <a:r>
              <a:rPr lang="en-US" altLang="ko-KR" sz="2400" b="1" dirty="0"/>
              <a:t>: DFS </a:t>
            </a:r>
            <a:r>
              <a:rPr lang="ko-KR" altLang="en-US" sz="2400" b="1" dirty="0"/>
              <a:t>예시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F1857C2-9A5C-9439-67CF-00C5D40F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44421"/>
              </p:ext>
            </p:extLst>
          </p:nvPr>
        </p:nvGraphicFramePr>
        <p:xfrm>
          <a:off x="664387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62AE08E9-98F6-CD9D-E1CC-303FF376F514}"/>
              </a:ext>
            </a:extLst>
          </p:cNvPr>
          <p:cNvSpPr/>
          <p:nvPr/>
        </p:nvSpPr>
        <p:spPr>
          <a:xfrm>
            <a:off x="1527545" y="2752201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BC5967-C66A-36CC-5C44-D31C05F2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68646"/>
              </p:ext>
            </p:extLst>
          </p:nvPr>
        </p:nvGraphicFramePr>
        <p:xfrm>
          <a:off x="3567508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25EB3018-4DEA-D6CD-16EE-27A5F62945D5}"/>
              </a:ext>
            </a:extLst>
          </p:cNvPr>
          <p:cNvSpPr/>
          <p:nvPr/>
        </p:nvSpPr>
        <p:spPr>
          <a:xfrm>
            <a:off x="4423235" y="2752248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438344-4AE6-BEED-4C65-37BBDA17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58205"/>
              </p:ext>
            </p:extLst>
          </p:nvPr>
        </p:nvGraphicFramePr>
        <p:xfrm>
          <a:off x="6455180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8B4D347-57DB-CE38-259A-3BCACE362AA0}"/>
              </a:ext>
            </a:extLst>
          </p:cNvPr>
          <p:cNvSpPr/>
          <p:nvPr/>
        </p:nvSpPr>
        <p:spPr>
          <a:xfrm>
            <a:off x="7319819" y="2752201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833B68-1DCD-D10F-C22C-2116FBA2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26721"/>
              </p:ext>
            </p:extLst>
          </p:nvPr>
        </p:nvGraphicFramePr>
        <p:xfrm>
          <a:off x="9334550" y="2717053"/>
          <a:ext cx="2719776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44">
                  <a:extLst>
                    <a:ext uri="{9D8B030D-6E8A-4147-A177-3AD203B41FA5}">
                      <a16:colId xmlns:a16="http://schemas.microsoft.com/office/drawing/2014/main" val="3016077788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1436911219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3345326264"/>
                    </a:ext>
                  </a:extLst>
                </a:gridCol>
                <a:gridCol w="679944">
                  <a:extLst>
                    <a:ext uri="{9D8B030D-6E8A-4147-A177-3AD203B41FA5}">
                      <a16:colId xmlns:a16="http://schemas.microsoft.com/office/drawing/2014/main" val="2290670162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27426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929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0491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E8EAED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rgbClr val="E8EAED"/>
                        </a:solidFill>
                      </a:endParaRPr>
                    </a:p>
                  </a:txBody>
                  <a:tcPr marL="93096" marR="93096" marT="46548" marB="465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67588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873F102A-FA51-4C5B-29D2-E8A4938023E0}"/>
              </a:ext>
            </a:extLst>
          </p:cNvPr>
          <p:cNvSpPr/>
          <p:nvPr/>
        </p:nvSpPr>
        <p:spPr>
          <a:xfrm>
            <a:off x="10876794" y="2752201"/>
            <a:ext cx="308383" cy="30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8F49A-3DDD-6063-AD44-57799EB24478}"/>
              </a:ext>
            </a:extLst>
          </p:cNvPr>
          <p:cNvSpPr txBox="1"/>
          <p:nvPr/>
        </p:nvSpPr>
        <p:spPr>
          <a:xfrm>
            <a:off x="664387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724-A26C-2CBC-E7CE-4F8D4FCA315E}"/>
              </a:ext>
            </a:extLst>
          </p:cNvPr>
          <p:cNvSpPr txBox="1"/>
          <p:nvPr/>
        </p:nvSpPr>
        <p:spPr>
          <a:xfrm>
            <a:off x="3567508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0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E7724-381F-149B-01CB-6A4523DCCA54}"/>
              </a:ext>
            </a:extLst>
          </p:cNvPr>
          <p:cNvSpPr txBox="1"/>
          <p:nvPr/>
        </p:nvSpPr>
        <p:spPr>
          <a:xfrm>
            <a:off x="6470629" y="1992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1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30E16-A280-D5AE-CCCD-2224814C7C56}"/>
              </a:ext>
            </a:extLst>
          </p:cNvPr>
          <p:cNvSpPr txBox="1"/>
          <p:nvPr/>
        </p:nvSpPr>
        <p:spPr>
          <a:xfrm>
            <a:off x="9334550" y="19933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8EAED"/>
                </a:solidFill>
              </a:rPr>
              <a:t>CNT 1</a:t>
            </a:r>
            <a:endParaRPr lang="ko-KR" altLang="en-US" b="1" dirty="0">
              <a:solidFill>
                <a:srgbClr val="E8EAE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F5B5F-E045-A8DF-3A57-718A7FE0CBD3}"/>
              </a:ext>
            </a:extLst>
          </p:cNvPr>
          <p:cNvSpPr txBox="1"/>
          <p:nvPr/>
        </p:nvSpPr>
        <p:spPr>
          <a:xfrm>
            <a:off x="4459310" y="5408270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(0, 1)</a:t>
            </a:r>
            <a:endParaRPr lang="ko-KR" altLang="en-US" dirty="0">
              <a:solidFill>
                <a:srgbClr val="E8EAE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92F81-6C9F-4C90-8365-FDF7ABA70F5B}"/>
              </a:ext>
            </a:extLst>
          </p:cNvPr>
          <p:cNvSpPr txBox="1"/>
          <p:nvPr/>
        </p:nvSpPr>
        <p:spPr>
          <a:xfrm>
            <a:off x="1556189" y="5454436"/>
            <a:ext cx="9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(0, 1)</a:t>
            </a:r>
          </a:p>
          <a:p>
            <a:r>
              <a:rPr lang="en-US" altLang="ko-KR" dirty="0" err="1">
                <a:solidFill>
                  <a:srgbClr val="E8EAED"/>
                </a:solidFill>
              </a:rPr>
              <a:t>dfs</a:t>
            </a:r>
            <a:r>
              <a:rPr lang="en-US" altLang="ko-KR" dirty="0">
                <a:solidFill>
                  <a:srgbClr val="E8EAED"/>
                </a:solidFill>
              </a:rPr>
              <a:t>(1, 1)</a:t>
            </a:r>
            <a:endParaRPr lang="ko-KR" altLang="en-US" dirty="0">
              <a:solidFill>
                <a:srgbClr val="E8EA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3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CC66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std;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map[26][26];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n = 0;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지도의 크기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dirx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[4] = { -1, 1, 0, 0 };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좌우탐색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diry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[4] = { 0, 0, 1, -1 };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상하탐색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집의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house[625] = { 0, };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최대단지의 </a:t>
            </a:r>
            <a:r>
              <a:rPr lang="ko-KR" altLang="en-US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 범위 확인을 위한 함수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check(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&gt;= 0 &amp;&amp;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&amp;&amp;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&gt;= 0 &amp;&amp;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sv-SE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dfs(</a:t>
            </a:r>
            <a:r>
              <a:rPr lang="sv-SE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sv-SE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sv-SE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sv-SE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map[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][j] = 0;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탐색한 </a:t>
            </a:r>
            <a:r>
              <a:rPr lang="ko-KR" altLang="en-US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자료값은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변경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house[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]++;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7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2667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0126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상하좌우 탐색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k = 0; k &lt; 4; k++) 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x =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dirx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[k];</a:t>
            </a:r>
          </a:p>
          <a:p>
            <a:r>
              <a:rPr lang="es-E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y = j + diry[k];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(check(x, y, n) &amp;&amp; map[x][y] == 1) {</a:t>
            </a:r>
          </a:p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(x, y);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22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AE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817</Words>
  <Application>Microsoft Office PowerPoint</Application>
  <PresentationFormat>와이드스크린</PresentationFormat>
  <Paragraphs>300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돋움체</vt:lpstr>
      <vt:lpstr>맑은 고딕</vt:lpstr>
      <vt:lpstr>맑은 고딕 Semilight</vt:lpstr>
      <vt:lpstr>Arial</vt:lpstr>
      <vt:lpstr>Calibri</vt:lpstr>
      <vt:lpstr>Calibri Light</vt:lpstr>
      <vt:lpstr>Consolas</vt:lpstr>
      <vt:lpstr>Office 테마</vt:lpstr>
      <vt:lpstr>백준 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2667번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Memoization</dc:title>
  <dc:creator>하승완</dc:creator>
  <cp:lastModifiedBy>하승완</cp:lastModifiedBy>
  <cp:revision>6</cp:revision>
  <dcterms:created xsi:type="dcterms:W3CDTF">2022-07-13T08:05:39Z</dcterms:created>
  <dcterms:modified xsi:type="dcterms:W3CDTF">2022-08-17T12:11:52Z</dcterms:modified>
</cp:coreProperties>
</file>