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</p:sldMasterIdLst>
  <p:sldIdLst>
    <p:sldId id="257" r:id="rId3"/>
    <p:sldId id="258" r:id="rId4"/>
    <p:sldId id="263" r:id="rId5"/>
    <p:sldId id="260" r:id="rId6"/>
    <p:sldId id="261" r:id="rId7"/>
    <p:sldId id="262" r:id="rId8"/>
    <p:sldId id="270" r:id="rId9"/>
    <p:sldId id="272" r:id="rId10"/>
    <p:sldId id="264" r:id="rId11"/>
    <p:sldId id="265" r:id="rId12"/>
    <p:sldId id="271" r:id="rId13"/>
    <p:sldId id="266" r:id="rId14"/>
    <p:sldId id="267" r:id="rId15"/>
    <p:sldId id="268" r:id="rId16"/>
    <p:sldId id="269" r:id="rId17"/>
    <p:sldId id="275" r:id="rId18"/>
    <p:sldId id="274" r:id="rId19"/>
    <p:sldId id="276" r:id="rId20"/>
    <p:sldId id="277" r:id="rId21"/>
  </p:sldIdLst>
  <p:sldSz cx="12192000" cy="6858000"/>
  <p:notesSz cx="6858000" cy="9144000"/>
  <p:defaultTextStyle>
    <a:defPPr>
      <a:defRPr lang="ko-KR"/>
    </a:defPPr>
    <a:lvl1pPr marL="0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6121400" y="0"/>
            <a:ext cx="60706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5500" y="1696157"/>
            <a:ext cx="4318000" cy="2387600"/>
          </a:xfrm>
        </p:spPr>
        <p:txBody>
          <a:bodyPr anchor="ctr">
            <a:normAutofit/>
          </a:bodyPr>
          <a:lstStyle>
            <a:lvl1pPr algn="ctr">
              <a:defRPr sz="40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553200" y="5015346"/>
            <a:ext cx="5207000" cy="916709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7137400" y="1848557"/>
            <a:ext cx="4038600" cy="2082800"/>
          </a:xfrm>
        </p:spPr>
        <p:txBody>
          <a:bodyPr anchor="ctr"/>
          <a:lstStyle>
            <a:lvl1pPr marL="0" indent="0" algn="ctr">
              <a:buNone/>
              <a:defRPr sz="40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  <a:lvl2pPr marL="457200" indent="0" algn="ctr">
              <a:buNone/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2pPr>
            <a:lvl3pPr marL="914400" indent="0" algn="ctr">
              <a:buNone/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3pPr>
            <a:lvl4pPr marL="1371600" indent="0" algn="ctr">
              <a:buNone/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4pPr>
            <a:lvl5pPr marL="1828800" indent="0" algn="ctr">
              <a:buNone/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424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90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345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444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0337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90870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DCF2FFE-B8B1-49E5-89AB-14629D4FA019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84453BC-24C4-4DB0-B183-C76EB5A8B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441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DCF2FFE-B8B1-49E5-89AB-14629D4FA019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84453BC-24C4-4DB0-B183-C76EB5A8B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254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922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993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18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385751" y="0"/>
            <a:ext cx="8806249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629875" y="2235200"/>
            <a:ext cx="4318000" cy="2387600"/>
          </a:xfrm>
        </p:spPr>
        <p:txBody>
          <a:bodyPr anchor="ctr">
            <a:normAutofit/>
          </a:bodyPr>
          <a:lstStyle>
            <a:lvl1pPr algn="ctr">
              <a:defRPr sz="40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553200" y="5282045"/>
            <a:ext cx="5207000" cy="916709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01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5222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647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7028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0522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874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676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004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7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8806249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44124" y="2235200"/>
            <a:ext cx="4318000" cy="2387600"/>
          </a:xfrm>
        </p:spPr>
        <p:txBody>
          <a:bodyPr anchor="ctr">
            <a:normAutofit/>
          </a:bodyPr>
          <a:lstStyle>
            <a:lvl1pPr algn="ctr">
              <a:defRPr sz="40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83060" y="5282045"/>
            <a:ext cx="5207000" cy="916709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9069430" y="544298"/>
            <a:ext cx="2908300" cy="5807075"/>
          </a:xfrm>
        </p:spPr>
        <p:txBody>
          <a:bodyPr anchor="ctr">
            <a:normAutofit/>
          </a:bodyPr>
          <a:lstStyle>
            <a:lvl1pPr marL="457200" indent="-457200">
              <a:buFont typeface="+mj-lt"/>
              <a:buAutoNum type="arabicPeriod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878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" y="0"/>
            <a:ext cx="8501449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825500" y="1169089"/>
            <a:ext cx="7461765" cy="5034003"/>
          </a:xfrm>
        </p:spPr>
        <p:txBody>
          <a:bodyPr anchor="t">
            <a:normAutofit/>
          </a:bodyPr>
          <a:lstStyle>
            <a:lvl1pPr marL="514350" indent="-514350" algn="l">
              <a:buFont typeface="+mj-lt"/>
              <a:buAutoNum type="arabicPeriod"/>
              <a:defRPr sz="2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l">
              <a:buNone/>
              <a:defRPr sz="24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2pPr>
            <a:lvl3pPr marL="914400" indent="0" algn="l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3pPr>
            <a:lvl4pPr marL="13716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4pPr>
            <a:lvl5pPr marL="18288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25500" y="337066"/>
            <a:ext cx="746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3600" dirty="0" smtClean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목차</a:t>
            </a:r>
            <a:endParaRPr lang="en-US" altLang="ko-KR" sz="3600" dirty="0" smtClean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548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825500" y="1169089"/>
            <a:ext cx="10476814" cy="5034003"/>
          </a:xfrm>
        </p:spPr>
        <p:txBody>
          <a:bodyPr anchor="t">
            <a:normAutofit/>
          </a:bodyPr>
          <a:lstStyle>
            <a:lvl1pPr marL="514350" indent="-514350" algn="l">
              <a:buFont typeface="+mj-lt"/>
              <a:buAutoNum type="arabicPeriod"/>
              <a:defRPr sz="2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l">
              <a:buNone/>
              <a:defRPr sz="24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2pPr>
            <a:lvl3pPr marL="914400" indent="0" algn="l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3pPr>
            <a:lvl4pPr marL="13716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4pPr>
            <a:lvl5pPr marL="18288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25500" y="337066"/>
            <a:ext cx="746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3600" dirty="0" smtClean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목차</a:t>
            </a:r>
            <a:endParaRPr lang="en-US" altLang="ko-KR" sz="3600" dirty="0" smtClean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746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2512542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3403943" y="1169089"/>
            <a:ext cx="7461765" cy="5034003"/>
          </a:xfrm>
        </p:spPr>
        <p:txBody>
          <a:bodyPr anchor="ctr">
            <a:normAutofit/>
          </a:bodyPr>
          <a:lstStyle>
            <a:lvl1pPr marL="514350" indent="-514350" algn="l">
              <a:buFont typeface="+mj-lt"/>
              <a:buAutoNum type="arabicPeriod"/>
              <a:defRPr sz="2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l">
              <a:buNone/>
              <a:defRPr sz="24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2pPr>
            <a:lvl3pPr marL="914400" indent="0" algn="l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3pPr>
            <a:lvl4pPr marL="13716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4pPr>
            <a:lvl5pPr marL="18288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25500" y="1169089"/>
            <a:ext cx="746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3600" dirty="0" smtClean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목차</a:t>
            </a:r>
            <a:endParaRPr lang="en-US" altLang="ko-KR" sz="3600" dirty="0" smtClean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018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921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67258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444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1006764"/>
          </a:xfrm>
          <a:prstGeom prst="rect">
            <a:avLst/>
          </a:prstGeom>
          <a:solidFill>
            <a:srgbClr val="D3E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9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177924"/>
            <a:ext cx="10515600" cy="546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389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63" r:id="rId5"/>
    <p:sldLayoutId id="2147483664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5C3FD-87BF-4130-8ED8-F4F9F20EDC44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60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up.kr/" TargetMode="External"/><Relationship Id="rId2" Type="http://schemas.openxmlformats.org/officeDocument/2006/relationships/hyperlink" Target="https://www.acmicpc.net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s://codeforces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olved.ac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가이드라인 및 문제해결 전략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ICPC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93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 데이터 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문제에서 제공되는 테스트 데이터나 도출한 테스트데이터를 삽입하여 문제점을 찾고 수정하는 방법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프로그램 실행 후 데이터를 입력하여 결과를 확인하고 비교하는 방식이다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장점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도출된 케이스에 대해서는 확실하다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빠르게 수정할 수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단점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문제에서 제공되지 않는 반례들이 많다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극한 데이터에 취약하다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오류 발견이 매우 어렵다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370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극한 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경계 값 삽입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일반적인 방법으로 코드를 작성한 경우 </a:t>
            </a:r>
            <a:r>
              <a:rPr lang="ko-KR" altLang="en-US" dirty="0" err="1" smtClean="0"/>
              <a:t>시간초과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메모리 초과가 발생하는 테스트 케이스를 실험하는 방법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/>
              <a:t>시간 초과</a:t>
            </a:r>
            <a:r>
              <a:rPr lang="en-US" altLang="ko-KR" dirty="0"/>
              <a:t>, </a:t>
            </a:r>
            <a:r>
              <a:rPr lang="ko-KR" altLang="en-US" dirty="0"/>
              <a:t>메모리 초과를 확인하기 위해 주로 사용하는 방법이다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장점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주요한 버그를 발견할 가능성이 커진다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테스트 케이스의 일부이기 때문에 시간이 적게 든다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단점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경우에 따라 테스트 케이스를 찾기 어려운 경우가 발생한다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논리적 오류의 경우 찾기 힘들다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625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반례 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알고리즘이 수학적</a:t>
            </a:r>
            <a:r>
              <a:rPr lang="en-US" altLang="ko-KR" dirty="0" smtClean="0"/>
              <a:t>,</a:t>
            </a:r>
            <a:r>
              <a:rPr lang="ko-KR" altLang="en-US" dirty="0" smtClean="0"/>
              <a:t> 논리적으로 성립하지 않는 부분을 찾아 수정하는 방법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장점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반례를 찾게 되면 오류를 찾기 매우 쉬워진다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쉬운 반례는 금방 발견된다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단점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반례를 찾기 매우 어렵다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반례를 찾는데 많은 시간이 걸린다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코드의 전체를 다시 읽는 경우가 빈번하게 생긴다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반례를 수정하다 다른 반례가 생길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561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assert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77924"/>
            <a:ext cx="10515600" cy="5680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조건문이</a:t>
            </a:r>
            <a:r>
              <a:rPr lang="ko-KR" altLang="en-US" dirty="0" smtClean="0"/>
              <a:t> 거짓인 경우 실행되는 문장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불변식을</a:t>
            </a:r>
            <a:r>
              <a:rPr lang="ko-KR" altLang="en-US" dirty="0" smtClean="0"/>
              <a:t> 작성하여 </a:t>
            </a:r>
            <a:r>
              <a:rPr lang="en-US" altLang="ko-KR" dirty="0" smtClean="0"/>
              <a:t>assert </a:t>
            </a:r>
            <a:r>
              <a:rPr lang="ko-KR" altLang="en-US" dirty="0" smtClean="0"/>
              <a:t>함수에 넣어 사용한다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ko-KR" altLang="en-US" dirty="0" err="1" smtClean="0"/>
              <a:t>불변식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어떠한 상황에도 거짓이 되면 안되는 문장</a:t>
            </a: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절대 발생 하면 안되는 상황에 사용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 smtClean="0"/>
              <a:t>특정 조건에 해당되는지 확인할 때 사용</a:t>
            </a: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장점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문제 발생 시 빠르게 확인 가능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Debug </a:t>
            </a:r>
            <a:r>
              <a:rPr lang="ko-KR" altLang="en-US" dirty="0"/>
              <a:t>모드에서만 작동된다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대부분의 언어에서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단점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코드 제출시 오류를 발생시킴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Debug </a:t>
            </a:r>
            <a:r>
              <a:rPr lang="ko-KR" altLang="en-US" dirty="0"/>
              <a:t>모드에서만 작동된다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380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무작위 데이터 삽입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77924"/>
            <a:ext cx="10515600" cy="546417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랜덤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사용하여 테스트 데이터를 생성하여 적합한지 확인한다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데이터만 삽입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테스트 케이스 입력 부분을 랜덤 함수로 치환하여 실행시켜서 확인한다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장점</a:t>
            </a:r>
            <a:r>
              <a:rPr lang="en-US" altLang="ko-KR" dirty="0" smtClean="0"/>
              <a:t>	: </a:t>
            </a:r>
            <a:r>
              <a:rPr lang="ko-KR" altLang="en-US" dirty="0" smtClean="0"/>
              <a:t>새로운 테스트 케이스를 발견하기 쉽다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단점</a:t>
            </a:r>
            <a:r>
              <a:rPr lang="en-US" altLang="ko-KR" dirty="0" smtClean="0"/>
              <a:t>	: </a:t>
            </a:r>
            <a:r>
              <a:rPr lang="ko-KR" altLang="en-US" dirty="0" smtClean="0"/>
              <a:t>해당 결과가 올바른 결과인지 검증하는데 오랜 시간이 걸리기도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확정 정답 코드와 비교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올바른 결과를 내는 코드</a:t>
            </a:r>
            <a:r>
              <a:rPr lang="en-US" altLang="ko-KR" dirty="0" smtClean="0"/>
              <a:t>(</a:t>
            </a:r>
            <a:r>
              <a:rPr lang="ko-KR" altLang="en-US" dirty="0"/>
              <a:t>시간 적합도</a:t>
            </a:r>
            <a:r>
              <a:rPr lang="en-US" altLang="ko-KR" dirty="0"/>
              <a:t> </a:t>
            </a:r>
            <a:r>
              <a:rPr lang="ko-KR" altLang="en-US" dirty="0"/>
              <a:t>또는 공간 적합도에 부합하지 </a:t>
            </a:r>
            <a:r>
              <a:rPr lang="ko-KR" altLang="en-US" dirty="0" smtClean="0"/>
              <a:t>않는 코드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최적화된 코드를 동일한 테스트케이스로 실행한다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동일한 결과가 나오지 않는 경우 논리적 오류가 있는 것 이므로 해당 테스트케이스를 조사하여 확인한다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장점</a:t>
            </a:r>
            <a:r>
              <a:rPr lang="en-US" altLang="ko-KR" dirty="0" smtClean="0"/>
              <a:t>	: </a:t>
            </a:r>
            <a:r>
              <a:rPr lang="ko-KR" altLang="en-US" dirty="0" smtClean="0"/>
              <a:t>반례를 확실하게 찾을 가능성이 크다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단점</a:t>
            </a:r>
            <a:r>
              <a:rPr lang="en-US" altLang="ko-KR" dirty="0" smtClean="0"/>
              <a:t>	: </a:t>
            </a:r>
            <a:r>
              <a:rPr lang="ko-KR" altLang="en-US" dirty="0" smtClean="0"/>
              <a:t>코드 작성에 많으면 두배의 시간이 걸린다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751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최적화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시간 제한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시간 복잡도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최소</a:t>
            </a:r>
            <a:r>
              <a:rPr lang="ko-KR" altLang="en-US" dirty="0" smtClean="0"/>
              <a:t> </a:t>
            </a:r>
            <a:r>
              <a:rPr lang="en-US" altLang="ko-KR" dirty="0" smtClean="0"/>
              <a:t>O(n^2) </a:t>
            </a:r>
            <a:r>
              <a:rPr lang="ko-KR" altLang="en-US" dirty="0" smtClean="0"/>
              <a:t>으로 작성해야 하며 최대한 줄여야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시간 제한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약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억회</a:t>
            </a:r>
            <a:r>
              <a:rPr lang="ko-KR" altLang="en-US" dirty="0" smtClean="0"/>
              <a:t> 연산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메모리 제한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공간 복잡도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128MB = 128,000,000byte</a:t>
            </a:r>
          </a:p>
          <a:p>
            <a:pPr marL="0" indent="0">
              <a:buNone/>
            </a:pPr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en-US" altLang="ko-KR" dirty="0"/>
              <a:t>,</a:t>
            </a:r>
            <a:r>
              <a:rPr lang="en-US" altLang="ko-KR" dirty="0" smtClean="0"/>
              <a:t>200</a:t>
            </a:r>
            <a:r>
              <a:rPr lang="ko-KR" altLang="en-US" dirty="0" smtClean="0"/>
              <a:t>만개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 rotWithShape="1">
          <a:blip r:embed="rId2"/>
          <a:srcRect l="1463" t="40360" r="39110" b="43623"/>
          <a:stretch/>
        </p:blipFill>
        <p:spPr>
          <a:xfrm>
            <a:off x="6182865" y="1018902"/>
            <a:ext cx="6021835" cy="1658706"/>
          </a:xfrm>
          <a:prstGeom prst="rect">
            <a:avLst/>
          </a:prstGeom>
        </p:spPr>
      </p:pic>
      <p:pic>
        <p:nvPicPr>
          <p:cNvPr id="1026" name="Picture 2" descr="BIG-O 표기법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460" y="2916914"/>
            <a:ext cx="5126440" cy="388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38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시간복잡도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3462" t="19534" r="22215" b="12509"/>
          <a:stretch/>
        </p:blipFill>
        <p:spPr>
          <a:xfrm>
            <a:off x="1195614" y="1177924"/>
            <a:ext cx="9800771" cy="551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5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 복잡도 최적화 </a:t>
            </a:r>
            <a:r>
              <a:rPr lang="en-US" altLang="ko-KR" dirty="0" smtClean="0"/>
              <a:t>(1 ~ N </a:t>
            </a:r>
            <a:r>
              <a:rPr lang="ko-KR" altLang="en-US" dirty="0" smtClean="0"/>
              <a:t>더하기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77924"/>
            <a:ext cx="2895600" cy="54641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O(N)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sum = 0;</a:t>
            </a:r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n;</a:t>
            </a:r>
          </a:p>
          <a:p>
            <a:pPr marL="0" indent="0">
              <a:buNone/>
            </a:pPr>
            <a:r>
              <a:rPr lang="en-US" altLang="ko-KR" dirty="0" err="1"/>
              <a:t>cin</a:t>
            </a:r>
            <a:r>
              <a:rPr lang="en-US" altLang="ko-KR" dirty="0"/>
              <a:t> &gt;&gt; n;</a:t>
            </a:r>
          </a:p>
          <a:p>
            <a:pPr marL="0" indent="0">
              <a:buNone/>
            </a:pPr>
            <a:r>
              <a:rPr lang="en-US" altLang="ko-KR" dirty="0"/>
              <a:t>for(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1 ;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en-US" altLang="ko-KR" dirty="0" smtClean="0"/>
              <a:t>&lt;= </a:t>
            </a:r>
            <a:r>
              <a:rPr lang="en-US" altLang="ko-KR" dirty="0"/>
              <a:t>n 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sum += n;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 err="1"/>
              <a:t>cout</a:t>
            </a:r>
            <a:r>
              <a:rPr lang="en-US" altLang="ko-KR" dirty="0"/>
              <a:t> &lt;&lt; sum;</a:t>
            </a:r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648200" y="1177923"/>
            <a:ext cx="2895600" cy="546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altLang="ko-KR" dirty="0" smtClean="0"/>
              <a:t>O(N/2 +1)</a:t>
            </a:r>
          </a:p>
          <a:p>
            <a:pPr marL="0" indent="0">
              <a:buNone/>
            </a:pPr>
            <a:endParaRPr lang="pt-BR" altLang="ko-KR" dirty="0"/>
          </a:p>
          <a:p>
            <a:pPr marL="0" indent="0">
              <a:buNone/>
            </a:pPr>
            <a:r>
              <a:rPr lang="pt-BR" altLang="ko-KR" dirty="0" smtClean="0"/>
              <a:t>int </a:t>
            </a:r>
            <a:r>
              <a:rPr lang="pt-BR" altLang="ko-KR" dirty="0"/>
              <a:t>sum = 0;</a:t>
            </a:r>
          </a:p>
          <a:p>
            <a:pPr marL="0" indent="0">
              <a:buNone/>
            </a:pPr>
            <a:r>
              <a:rPr lang="pt-BR" altLang="ko-KR" dirty="0"/>
              <a:t>int n , t;</a:t>
            </a:r>
          </a:p>
          <a:p>
            <a:pPr marL="0" indent="0">
              <a:buNone/>
            </a:pPr>
            <a:r>
              <a:rPr lang="pt-BR" altLang="ko-KR" dirty="0"/>
              <a:t>cin &gt;&gt; n;</a:t>
            </a:r>
          </a:p>
          <a:p>
            <a:pPr marL="0" indent="0">
              <a:buNone/>
            </a:pPr>
            <a:r>
              <a:rPr lang="pt-BR" altLang="ko-KR" dirty="0"/>
              <a:t>t = 1 + n;</a:t>
            </a:r>
          </a:p>
          <a:p>
            <a:pPr marL="0" indent="0">
              <a:buNone/>
            </a:pPr>
            <a:r>
              <a:rPr lang="pt-BR" altLang="ko-KR" dirty="0"/>
              <a:t>for(int i = 0 ; i &lt; (n / 2) ; i++)</a:t>
            </a:r>
          </a:p>
          <a:p>
            <a:pPr marL="0" indent="0">
              <a:buNone/>
            </a:pPr>
            <a:r>
              <a:rPr lang="pt-BR" altLang="ko-KR" dirty="0"/>
              <a:t>{</a:t>
            </a:r>
          </a:p>
          <a:p>
            <a:pPr marL="0" indent="0">
              <a:buNone/>
            </a:pPr>
            <a:r>
              <a:rPr lang="pt-BR" altLang="ko-KR" dirty="0"/>
              <a:t>	sum += t;</a:t>
            </a:r>
          </a:p>
          <a:p>
            <a:pPr marL="0" indent="0">
              <a:buNone/>
            </a:pPr>
            <a:r>
              <a:rPr lang="pt-BR" altLang="ko-KR" dirty="0"/>
              <a:t>}</a:t>
            </a:r>
          </a:p>
          <a:p>
            <a:pPr marL="0" indent="0">
              <a:buNone/>
            </a:pPr>
            <a:r>
              <a:rPr lang="pt-BR" altLang="ko-KR" dirty="0"/>
              <a:t>if(n % 2 == 0)</a:t>
            </a:r>
          </a:p>
          <a:p>
            <a:pPr marL="0" indent="0">
              <a:buNone/>
            </a:pPr>
            <a:r>
              <a:rPr lang="pt-BR" altLang="ko-KR" dirty="0"/>
              <a:t>	sum += (n+1/2)</a:t>
            </a:r>
          </a:p>
          <a:p>
            <a:pPr marL="0" indent="0">
              <a:buNone/>
            </a:pPr>
            <a:r>
              <a:rPr lang="pt-BR" altLang="ko-KR" dirty="0"/>
              <a:t>cout &lt;&lt; sum;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458200" y="1177922"/>
            <a:ext cx="2895600" cy="546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altLang="ko-KR" dirty="0" smtClean="0"/>
              <a:t>O(1)</a:t>
            </a:r>
          </a:p>
          <a:p>
            <a:pPr marL="0" indent="0">
              <a:buNone/>
            </a:pPr>
            <a:endParaRPr lang="pt-BR" altLang="ko-KR" dirty="0" smtClean="0"/>
          </a:p>
          <a:p>
            <a:pPr marL="0" indent="0">
              <a:buNone/>
            </a:pPr>
            <a:r>
              <a:rPr lang="pt-BR" altLang="ko-KR" dirty="0" smtClean="0"/>
              <a:t>int </a:t>
            </a:r>
            <a:r>
              <a:rPr lang="pt-BR" altLang="ko-KR" dirty="0"/>
              <a:t>n;</a:t>
            </a:r>
          </a:p>
          <a:p>
            <a:pPr marL="0" indent="0">
              <a:buNone/>
            </a:pPr>
            <a:r>
              <a:rPr lang="pt-BR" altLang="ko-KR" dirty="0"/>
              <a:t>cin &gt;&gt; n;</a:t>
            </a:r>
          </a:p>
          <a:p>
            <a:pPr marL="0" indent="0">
              <a:buNone/>
            </a:pPr>
            <a:r>
              <a:rPr lang="pt-BR" altLang="ko-KR" dirty="0"/>
              <a:t>cout &lt;&lt; (n*(n+1))/2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7937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403943" y="1048870"/>
            <a:ext cx="7461765" cy="5809129"/>
          </a:xfrm>
        </p:spPr>
        <p:txBody>
          <a:bodyPr anchor="t"/>
          <a:lstStyle/>
          <a:p>
            <a:r>
              <a:rPr lang="ko-KR" altLang="en-US" dirty="0"/>
              <a:t>기초 수학</a:t>
            </a:r>
            <a:endParaRPr lang="en-US" altLang="ko-KR" dirty="0"/>
          </a:p>
          <a:p>
            <a:pPr lvl="1"/>
            <a:r>
              <a:rPr lang="en-US" altLang="ko-KR" dirty="0"/>
              <a:t>	</a:t>
            </a:r>
            <a:r>
              <a:rPr lang="ko-KR" altLang="en-US" dirty="0" smtClean="0"/>
              <a:t>조합</a:t>
            </a:r>
            <a:r>
              <a:rPr lang="en-US" altLang="ko-KR" dirty="0"/>
              <a:t>,</a:t>
            </a:r>
            <a:r>
              <a:rPr lang="ko-KR" altLang="en-US" dirty="0" smtClean="0"/>
              <a:t>순열</a:t>
            </a:r>
            <a:endParaRPr lang="en-US" altLang="ko-KR" dirty="0" smtClean="0"/>
          </a:p>
          <a:p>
            <a:pPr lvl="1"/>
            <a:r>
              <a:rPr lang="en-US" altLang="ko-KR" dirty="0"/>
              <a:t>	union find</a:t>
            </a:r>
          </a:p>
          <a:p>
            <a:pPr lvl="1"/>
            <a:r>
              <a:rPr lang="en-US" altLang="ko-KR" dirty="0"/>
              <a:t>	</a:t>
            </a:r>
            <a:r>
              <a:rPr lang="ko-KR" altLang="en-US" dirty="0"/>
              <a:t>소인수 공식</a:t>
            </a:r>
            <a:endParaRPr lang="en-US" altLang="ko-KR" dirty="0"/>
          </a:p>
          <a:p>
            <a:r>
              <a:rPr lang="ko-KR" altLang="en-US" dirty="0"/>
              <a:t>자료구조</a:t>
            </a:r>
            <a:endParaRPr lang="en-US" altLang="ko-KR" dirty="0"/>
          </a:p>
          <a:p>
            <a:pPr lvl="1"/>
            <a:r>
              <a:rPr lang="en-US" altLang="ko-KR" dirty="0"/>
              <a:t>	 STL</a:t>
            </a:r>
          </a:p>
          <a:p>
            <a:r>
              <a:rPr lang="ko-KR" altLang="en-US" dirty="0"/>
              <a:t>기초 알고리즘</a:t>
            </a:r>
            <a:endParaRPr lang="en-US" altLang="ko-KR" dirty="0"/>
          </a:p>
          <a:p>
            <a:pPr lvl="1"/>
            <a:r>
              <a:rPr lang="en-US" altLang="ko-KR" dirty="0"/>
              <a:t>	SWAP </a:t>
            </a:r>
            <a:r>
              <a:rPr lang="ko-KR" altLang="en-US" dirty="0"/>
              <a:t>알고리즘</a:t>
            </a:r>
            <a:endParaRPr lang="en-US" altLang="ko-KR" dirty="0"/>
          </a:p>
          <a:p>
            <a:pPr lvl="1"/>
            <a:r>
              <a:rPr lang="en-US" altLang="ko-KR" dirty="0"/>
              <a:t>	</a:t>
            </a:r>
            <a:r>
              <a:rPr lang="ko-KR" altLang="en-US" dirty="0"/>
              <a:t>정렬</a:t>
            </a:r>
            <a:endParaRPr lang="en-US" altLang="ko-KR" dirty="0"/>
          </a:p>
          <a:p>
            <a:pPr lvl="1"/>
            <a:r>
              <a:rPr lang="en-US" altLang="ko-KR" dirty="0"/>
              <a:t>	</a:t>
            </a:r>
            <a:r>
              <a:rPr lang="ko-KR" altLang="en-US" dirty="0"/>
              <a:t>메모이 </a:t>
            </a:r>
            <a:r>
              <a:rPr lang="ko-KR" altLang="en-US" dirty="0" err="1"/>
              <a:t>제이션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795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350155" y="684994"/>
            <a:ext cx="7461765" cy="6347818"/>
          </a:xfrm>
        </p:spPr>
        <p:txBody>
          <a:bodyPr anchor="t">
            <a:normAutofit/>
          </a:bodyPr>
          <a:lstStyle/>
          <a:p>
            <a:r>
              <a:rPr lang="ko-KR" altLang="en-US" dirty="0" smtClean="0"/>
              <a:t>구현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브루트</a:t>
            </a:r>
            <a:r>
              <a:rPr lang="ko-KR" altLang="en-US" dirty="0" smtClean="0"/>
              <a:t> 포스</a:t>
            </a:r>
            <a:r>
              <a:rPr lang="en-US" altLang="ko-KR" dirty="0" smtClean="0"/>
              <a:t>)</a:t>
            </a:r>
          </a:p>
          <a:p>
            <a:r>
              <a:rPr lang="ko-KR" altLang="en-US" dirty="0"/>
              <a:t>그래프</a:t>
            </a:r>
            <a:endParaRPr lang="en-US" altLang="ko-KR" dirty="0"/>
          </a:p>
          <a:p>
            <a:pPr lvl="1"/>
            <a:r>
              <a:rPr lang="en-US" altLang="ko-KR" dirty="0"/>
              <a:t>	DFS/BFS</a:t>
            </a:r>
          </a:p>
          <a:p>
            <a:pPr lvl="1"/>
            <a:r>
              <a:rPr lang="en-US" altLang="ko-KR" dirty="0"/>
              <a:t>	</a:t>
            </a:r>
            <a:r>
              <a:rPr lang="ko-KR" altLang="en-US" dirty="0"/>
              <a:t>최단 </a:t>
            </a:r>
            <a:r>
              <a:rPr lang="ko-KR" altLang="en-US" dirty="0" err="1"/>
              <a:t>경로찾기</a:t>
            </a:r>
            <a:endParaRPr lang="en-US" altLang="ko-KR" dirty="0"/>
          </a:p>
          <a:p>
            <a:pPr lvl="1"/>
            <a:r>
              <a:rPr lang="en-US" altLang="ko-KR" dirty="0"/>
              <a:t>	</a:t>
            </a:r>
            <a:r>
              <a:rPr lang="ko-KR" altLang="en-US" dirty="0"/>
              <a:t>최소 </a:t>
            </a:r>
            <a:r>
              <a:rPr lang="ko-KR" altLang="en-US" dirty="0" err="1"/>
              <a:t>스패닝</a:t>
            </a:r>
            <a:r>
              <a:rPr lang="ko-KR" altLang="en-US" dirty="0"/>
              <a:t> 트리</a:t>
            </a:r>
            <a:endParaRPr lang="en-US" altLang="ko-KR" dirty="0"/>
          </a:p>
          <a:p>
            <a:pPr lvl="1"/>
            <a:r>
              <a:rPr lang="en-US" altLang="ko-KR" dirty="0"/>
              <a:t>	</a:t>
            </a:r>
            <a:r>
              <a:rPr lang="ko-KR" altLang="en-US" dirty="0"/>
              <a:t>네트워크 </a:t>
            </a:r>
            <a:r>
              <a:rPr lang="ko-KR" altLang="en-US" dirty="0" smtClean="0"/>
              <a:t>유량</a:t>
            </a:r>
            <a:endParaRPr lang="en-US" altLang="ko-KR" dirty="0" smtClean="0"/>
          </a:p>
          <a:p>
            <a:r>
              <a:rPr lang="ko-KR" altLang="en-US" dirty="0" err="1" smtClean="0"/>
              <a:t>분할정복</a:t>
            </a:r>
            <a:endParaRPr lang="en-US" altLang="ko-KR" dirty="0" smtClean="0"/>
          </a:p>
          <a:p>
            <a:r>
              <a:rPr lang="en-US" altLang="ko-KR" dirty="0" smtClean="0"/>
              <a:t>DP</a:t>
            </a:r>
          </a:p>
          <a:p>
            <a:r>
              <a:rPr lang="ko-KR" altLang="en-US" dirty="0" err="1" smtClean="0"/>
              <a:t>그리디</a:t>
            </a:r>
            <a:endParaRPr lang="en-US" altLang="ko-KR" dirty="0" smtClean="0"/>
          </a:p>
          <a:p>
            <a:r>
              <a:rPr lang="ko-KR" altLang="en-US" dirty="0" err="1" smtClean="0"/>
              <a:t>조합탐색</a:t>
            </a:r>
            <a:endParaRPr lang="en-US" altLang="ko-KR" dirty="0" smtClean="0"/>
          </a:p>
          <a:p>
            <a:r>
              <a:rPr lang="ko-KR" altLang="en-US" dirty="0" smtClean="0"/>
              <a:t>기하학</a:t>
            </a:r>
            <a:endParaRPr lang="en-US" altLang="ko-KR" dirty="0" smtClean="0"/>
          </a:p>
          <a:p>
            <a:r>
              <a:rPr lang="ko-KR" altLang="en-US" dirty="0" smtClean="0"/>
              <a:t>골드</a:t>
            </a:r>
            <a:endParaRPr lang="en-US" altLang="ko-KR" dirty="0" smtClean="0"/>
          </a:p>
          <a:p>
            <a:r>
              <a:rPr lang="ko-KR" altLang="en-US" dirty="0" err="1" smtClean="0"/>
              <a:t>플레티넘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2697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403943" y="1048870"/>
            <a:ext cx="7461765" cy="5809129"/>
          </a:xfrm>
        </p:spPr>
        <p:txBody>
          <a:bodyPr anchor="t">
            <a:normAutofit/>
          </a:bodyPr>
          <a:lstStyle/>
          <a:p>
            <a:r>
              <a:rPr lang="en-US" altLang="ko-KR" dirty="0" smtClean="0"/>
              <a:t>ICPC</a:t>
            </a:r>
          </a:p>
          <a:p>
            <a:r>
              <a:rPr lang="ko-KR" altLang="en-US" dirty="0" smtClean="0"/>
              <a:t>온라인 저지 사이트</a:t>
            </a:r>
            <a:endParaRPr lang="en-US" altLang="ko-KR" dirty="0"/>
          </a:p>
          <a:p>
            <a:r>
              <a:rPr lang="ko-KR" altLang="en-US" dirty="0" smtClean="0"/>
              <a:t>영어</a:t>
            </a:r>
            <a:endParaRPr lang="en-US" altLang="ko-KR" dirty="0" smtClean="0"/>
          </a:p>
          <a:p>
            <a:r>
              <a:rPr lang="ko-KR" altLang="en-US" dirty="0"/>
              <a:t>문제 </a:t>
            </a:r>
            <a:r>
              <a:rPr lang="ko-KR" altLang="en-US" dirty="0" err="1" smtClean="0"/>
              <a:t>해결전략</a:t>
            </a:r>
            <a:endParaRPr lang="en-US" altLang="ko-KR" dirty="0" smtClean="0"/>
          </a:p>
          <a:p>
            <a:r>
              <a:rPr lang="ko-KR" altLang="en-US" dirty="0" smtClean="0"/>
              <a:t>학습 방식 안내</a:t>
            </a:r>
            <a:endParaRPr lang="en-US" altLang="ko-KR" dirty="0" smtClean="0"/>
          </a:p>
          <a:p>
            <a:r>
              <a:rPr lang="ko-KR" altLang="en-US" dirty="0" smtClean="0"/>
              <a:t>오류 찾기</a:t>
            </a:r>
            <a:endParaRPr lang="en-US" altLang="ko-KR" dirty="0"/>
          </a:p>
          <a:p>
            <a:r>
              <a:rPr lang="ko-KR" altLang="en-US" dirty="0" smtClean="0"/>
              <a:t>코드 최적화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981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ICPC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177924"/>
            <a:ext cx="10644051" cy="54641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ICPC (</a:t>
            </a:r>
            <a:r>
              <a:rPr lang="en-US" altLang="ko-KR" dirty="0"/>
              <a:t>International Collegiate Programming Contest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국제 대학생 프로그래밍 경진대회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지역 예선 </a:t>
            </a:r>
            <a:r>
              <a:rPr lang="en-US" altLang="ko-KR" dirty="0"/>
              <a:t>-&gt; </a:t>
            </a:r>
            <a:r>
              <a:rPr lang="ko-KR" altLang="en-US" dirty="0"/>
              <a:t>한국 예선 </a:t>
            </a:r>
            <a:r>
              <a:rPr lang="en-US" altLang="ko-KR" dirty="0"/>
              <a:t>-&gt; </a:t>
            </a:r>
            <a:r>
              <a:rPr lang="ko-KR" altLang="en-US" dirty="0"/>
              <a:t>본선으로 경기가 치뤄진다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규칙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en-US" altLang="ko-KR" dirty="0" smtClean="0"/>
              <a:t>3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1</a:t>
            </a:r>
            <a:r>
              <a:rPr lang="ko-KR" altLang="en-US" dirty="0" smtClean="0"/>
              <a:t>팀으로 이루어지며 </a:t>
            </a:r>
            <a:r>
              <a:rPr lang="ko-KR" altLang="en-US" dirty="0" err="1" smtClean="0"/>
              <a:t>팀원끼리는</a:t>
            </a:r>
            <a:r>
              <a:rPr lang="ko-KR" altLang="en-US" dirty="0" smtClean="0"/>
              <a:t> 반드시 한 장소에서 경기를 치른다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컴퓨터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대와 모니터 </a:t>
            </a:r>
            <a:r>
              <a:rPr lang="en-US" altLang="ko-KR" dirty="0" smtClean="0"/>
              <a:t>1</a:t>
            </a:r>
            <a:r>
              <a:rPr lang="ko-KR" altLang="en-US" dirty="0" smtClean="0"/>
              <a:t>대로만 시험을 진행할 수 있다</a:t>
            </a:r>
            <a:r>
              <a:rPr lang="en-US" altLang="ko-KR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 smtClean="0"/>
              <a:t>대회 진행중 문제를 프린트하여 사용할 수 있다</a:t>
            </a:r>
            <a:r>
              <a:rPr lang="en-US" altLang="ko-KR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 smtClean="0"/>
              <a:t>단면 </a:t>
            </a:r>
            <a:r>
              <a:rPr lang="en-US" altLang="ko-KR" dirty="0" smtClean="0"/>
              <a:t>25 </a:t>
            </a:r>
            <a:r>
              <a:rPr lang="ko-KR" altLang="en-US" dirty="0" smtClean="0"/>
              <a:t>장의 사전에 준비된 </a:t>
            </a:r>
            <a:r>
              <a:rPr lang="ko-KR" altLang="en-US" dirty="0" err="1" smtClean="0"/>
              <a:t>프린트물</a:t>
            </a:r>
            <a:r>
              <a:rPr lang="ko-KR" altLang="en-US" dirty="0" smtClean="0"/>
              <a:t> 외에는 반입할 수 없다</a:t>
            </a:r>
            <a:r>
              <a:rPr lang="en-US" altLang="ko-KR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 smtClean="0"/>
              <a:t>인터넷 사용은 금지된다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라이브러리 등을 미리 작성하여 사용할 수 없다</a:t>
            </a:r>
            <a:r>
              <a:rPr lang="en-US" altLang="ko-KR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 smtClean="0"/>
              <a:t>답안 제출시 테스트 케이스에 대해 정답</a:t>
            </a:r>
            <a:r>
              <a:rPr lang="en-US" altLang="ko-KR" dirty="0" smtClean="0"/>
              <a:t>/</a:t>
            </a:r>
            <a:r>
              <a:rPr lang="ko-KR" altLang="en-US" dirty="0" smtClean="0"/>
              <a:t>오답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시간 초과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 초과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테스트케이스 미 충족</a:t>
            </a:r>
            <a:r>
              <a:rPr lang="en-US" altLang="ko-KR" dirty="0" smtClean="0"/>
              <a:t>)/</a:t>
            </a:r>
            <a:r>
              <a:rPr lang="ko-KR" altLang="en-US" dirty="0" smtClean="0"/>
              <a:t>컴파일오류만을 표시해준다</a:t>
            </a:r>
            <a:r>
              <a:rPr lang="en-US" altLang="ko-KR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 smtClean="0"/>
              <a:t>답안을 제출하여 매 오답 시 점수가 </a:t>
            </a:r>
            <a:r>
              <a:rPr lang="ko-KR" altLang="en-US" dirty="0"/>
              <a:t>깎</a:t>
            </a:r>
            <a:r>
              <a:rPr lang="ko-KR" altLang="en-US" dirty="0" smtClean="0"/>
              <a:t>이며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동점일 시 제출이 더 빠른 사람에게 점수가 부여된다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49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온라인 저지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온라인 저지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프로그래밍 대회에서 프로그램들을 시험할 목적으로 만들어진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온라인 시스템</a:t>
            </a:r>
            <a:r>
              <a:rPr lang="en-US" altLang="ko-KR" dirty="0" smtClean="0"/>
              <a:t>.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출처 위키백과</a:t>
            </a:r>
            <a:r>
              <a:rPr lang="en-US" altLang="ko-KR" sz="1000" dirty="0" smtClean="0"/>
              <a:t>)</a:t>
            </a:r>
          </a:p>
          <a:p>
            <a:pPr marL="0" indent="0">
              <a:buNone/>
            </a:pPr>
            <a:r>
              <a:rPr lang="en-US" altLang="ko-KR" dirty="0" err="1" smtClean="0"/>
              <a:t>Beakjoon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https://www.acmicpc.net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Codeup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https://codeup.kr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CodeForce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>
                <a:hlinkClick r:id="rId4"/>
              </a:rPr>
              <a:t>https://codeforces.com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1033" y="1505285"/>
            <a:ext cx="4940968" cy="535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7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Solved.ac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확장 사이트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https://solved.ac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Beakjoon</a:t>
            </a:r>
            <a:r>
              <a:rPr lang="ko-KR" altLang="en-US" dirty="0" smtClean="0"/>
              <a:t>의 확장 사이트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문제들의 난이도 측정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유저레벨</a:t>
            </a:r>
            <a:r>
              <a:rPr lang="ko-KR" altLang="en-US" dirty="0" smtClean="0"/>
              <a:t> 측정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문제 분류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문제 난이도 표시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789" y="0"/>
            <a:ext cx="3587262" cy="3886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3990" y="0"/>
            <a:ext cx="3748009" cy="38065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0677" y="2357438"/>
            <a:ext cx="4431322" cy="450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8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ICPC </a:t>
            </a:r>
            <a:r>
              <a:rPr lang="ko-KR" altLang="en-US" dirty="0" smtClean="0"/>
              <a:t>지역 예선 문제 </a:t>
            </a:r>
            <a:r>
              <a:rPr lang="en-US" altLang="ko-KR" dirty="0" smtClean="0"/>
              <a:t>12</a:t>
            </a:r>
            <a:r>
              <a:rPr lang="ko-KR" altLang="en-US" dirty="0" err="1" smtClean="0"/>
              <a:t>문제중</a:t>
            </a:r>
            <a:r>
              <a:rPr lang="ko-KR" altLang="en-US" dirty="0" smtClean="0"/>
              <a:t> </a:t>
            </a:r>
            <a:r>
              <a:rPr lang="en-US" altLang="ko-KR" dirty="0" smtClean="0"/>
              <a:t>9</a:t>
            </a:r>
            <a:r>
              <a:rPr lang="ko-KR" altLang="en-US" dirty="0" smtClean="0"/>
              <a:t>문제가 영어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적어도 영어를 원활히 해석하는 인원이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인이 필요함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2021</a:t>
            </a:r>
            <a:r>
              <a:rPr lang="ko-KR" altLang="en-US" dirty="0" smtClean="0"/>
              <a:t>년 서울지역 예선 한국어 문제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Sport Climbing Combined (</a:t>
            </a:r>
            <a:r>
              <a:rPr lang="ko-KR" altLang="en-US" dirty="0"/>
              <a:t>실버 </a:t>
            </a:r>
            <a:r>
              <a:rPr lang="en-US" altLang="ko-KR" dirty="0"/>
              <a:t>5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ko-KR" altLang="en-US" dirty="0" err="1" smtClean="0"/>
              <a:t>당근밭</a:t>
            </a:r>
            <a:r>
              <a:rPr lang="en-US" altLang="ko-KR" dirty="0" smtClean="0"/>
              <a:t>(</a:t>
            </a:r>
            <a:r>
              <a:rPr lang="ko-KR" altLang="en-US" dirty="0" smtClean="0"/>
              <a:t>골드 </a:t>
            </a:r>
            <a:r>
              <a:rPr lang="en-US" altLang="ko-KR" dirty="0" smtClean="0"/>
              <a:t>1)</a:t>
            </a:r>
          </a:p>
          <a:p>
            <a:pPr marL="0" indent="0">
              <a:buNone/>
            </a:pPr>
            <a:r>
              <a:rPr lang="en-US" altLang="ko-KR" dirty="0" smtClean="0"/>
              <a:t>Colorful Tower of Hanoi (</a:t>
            </a:r>
            <a:r>
              <a:rPr lang="ko-KR" altLang="en-US" dirty="0" err="1" smtClean="0"/>
              <a:t>플레</a:t>
            </a:r>
            <a:r>
              <a:rPr lang="ko-KR" altLang="en-US" dirty="0" smtClean="0"/>
              <a:t> </a:t>
            </a:r>
            <a:r>
              <a:rPr lang="en-US" altLang="ko-KR" dirty="0" smtClean="0"/>
              <a:t>2)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303" y="1040170"/>
            <a:ext cx="5820697" cy="591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해결 전략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C++ </a:t>
            </a:r>
            <a:r>
              <a:rPr lang="ko-KR" altLang="en-US" dirty="0" smtClean="0"/>
              <a:t>언어 사용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1</a:t>
            </a:r>
            <a:r>
              <a:rPr lang="ko-KR" altLang="en-US" dirty="0" smtClean="0"/>
              <a:t>팀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영어 문제 해석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알고리즘 구상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코딩 및 버그 수정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초반 전략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모든 문제를 문서로 출력함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가장 쉬운 한글 문제를 코딩 담당자가 해석 및 코딩함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알고리즘 구상 담당자가 남은 한글 두 문제 중 해결 가능성이 있는 문제의 해결 방안을 생각함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영어 문제 해석 담당자는 모든 문제들을 훑어본 후 골드 이하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풀 수 있는 문제를 색출 및 번역함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8697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/>
              <a:t>종만북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알고리즘 문제해결 전략 </a:t>
            </a:r>
            <a:r>
              <a:rPr lang="en-US" altLang="ko-KR" dirty="0" smtClean="0"/>
              <a:t>1,2</a:t>
            </a:r>
            <a:r>
              <a:rPr lang="ko-KR" altLang="en-US" dirty="0" smtClean="0"/>
              <a:t>권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을 통하여 학습을 진행한다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인터넷 서핑으로도 충분히 많은 자료를 찾을 수 있기 때문에 필수는 아니다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매주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ko-KR" altLang="en-US" dirty="0" smtClean="0"/>
              <a:t>실버</a:t>
            </a:r>
            <a:r>
              <a:rPr lang="en-US" altLang="ko-KR" dirty="0" smtClean="0"/>
              <a:t> </a:t>
            </a:r>
            <a:r>
              <a:rPr lang="ko-KR" altLang="en-US" dirty="0"/>
              <a:t>이상의 문제를 각자 한 문제씩 </a:t>
            </a:r>
            <a:r>
              <a:rPr lang="ko-KR" altLang="en-US" dirty="0" smtClean="0"/>
              <a:t>선택</a:t>
            </a:r>
            <a:endParaRPr lang="en-US" altLang="ko-KR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ko-KR" altLang="en-US" dirty="0" smtClean="0"/>
              <a:t>일주일 동안 해당 문제를 풀고 알고리즘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어려웠던 점을 발표한다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ko-KR" altLang="en-US" dirty="0" smtClean="0"/>
              <a:t>모든 사람은 함께 코드를 읽고 코드 리뷰를 진행한다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격주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en-US" altLang="ko-KR" dirty="0" smtClean="0"/>
              <a:t>2</a:t>
            </a:r>
            <a:r>
              <a:rPr lang="ko-KR" altLang="en-US" dirty="0" smtClean="0"/>
              <a:t>주에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하나씩 주제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알고리즘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자료구조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잡는다</a:t>
            </a:r>
            <a:r>
              <a:rPr lang="en-US" altLang="ko-KR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 smtClean="0"/>
              <a:t>주제에 대하여 자세히 조사한 후 발표를 진행한다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1026" name="Picture 2" descr="나의 종만북 요점정리 - 제 2장 문제 해결 개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976310"/>
            <a:ext cx="4000500" cy="410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99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오류 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Codeup.kr </a:t>
            </a:r>
            <a:r>
              <a:rPr lang="ko-KR" altLang="en-US" dirty="0" smtClean="0"/>
              <a:t>과 같은 초급 친화 사이트는 오류 발생시 테스트케이스를 보여준다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백준과 같은 사이트는 대회 환경과 동일하게 표시된다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따라서 오류를 빠르게 찾는 것이 순위에 큰 영향을 끼친다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테스트 데이터 삽입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극한 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경계 값 삽입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반례 찾기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en-US" altLang="ko-KR" dirty="0" smtClean="0"/>
              <a:t>assert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/>
              <a:t>무작위 데이터 </a:t>
            </a:r>
            <a:r>
              <a:rPr lang="ko-KR" altLang="en-US" dirty="0" smtClean="0"/>
              <a:t>삽입</a:t>
            </a: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763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595</Words>
  <Application>Microsoft Office PowerPoint</Application>
  <PresentationFormat>와이드스크린</PresentationFormat>
  <Paragraphs>215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배달의민족 도현</vt:lpstr>
      <vt:lpstr>웰컴체 Regular</vt:lpstr>
      <vt:lpstr>Arial</vt:lpstr>
      <vt:lpstr>Office 테마</vt:lpstr>
      <vt:lpstr>디자인 사용자 지정</vt:lpstr>
      <vt:lpstr>PowerPoint 프레젠테이션</vt:lpstr>
      <vt:lpstr>PowerPoint 프레젠테이션</vt:lpstr>
      <vt:lpstr>ICPC</vt:lpstr>
      <vt:lpstr>온라인 저지</vt:lpstr>
      <vt:lpstr>Solved.ac</vt:lpstr>
      <vt:lpstr>영어</vt:lpstr>
      <vt:lpstr>문제 해결 전략</vt:lpstr>
      <vt:lpstr>학습 방식</vt:lpstr>
      <vt:lpstr>오류 찾기</vt:lpstr>
      <vt:lpstr>테스트 데이터 대입</vt:lpstr>
      <vt:lpstr>극한 값, 경계 값 삽입</vt:lpstr>
      <vt:lpstr>반례 찾기</vt:lpstr>
      <vt:lpstr>assert</vt:lpstr>
      <vt:lpstr>무작위 데이터 삽입</vt:lpstr>
      <vt:lpstr>코드 최적화</vt:lpstr>
      <vt:lpstr>시간복잡도</vt:lpstr>
      <vt:lpstr>시간 복잡도 최적화 (1 ~ N 더하기)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PORO</dc:creator>
  <cp:lastModifiedBy>PORO</cp:lastModifiedBy>
  <cp:revision>17</cp:revision>
  <dcterms:modified xsi:type="dcterms:W3CDTF">2022-06-06T14:10:00Z</dcterms:modified>
</cp:coreProperties>
</file>