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4"/>
  </p:notesMasterIdLst>
  <p:sldIdLst>
    <p:sldId id="263" r:id="rId2"/>
    <p:sldId id="272" r:id="rId3"/>
    <p:sldId id="273" r:id="rId4"/>
    <p:sldId id="268" r:id="rId5"/>
    <p:sldId id="275" r:id="rId6"/>
    <p:sldId id="280" r:id="rId7"/>
    <p:sldId id="282" r:id="rId8"/>
    <p:sldId id="274" r:id="rId9"/>
    <p:sldId id="276" r:id="rId10"/>
    <p:sldId id="267" r:id="rId11"/>
    <p:sldId id="269" r:id="rId12"/>
    <p:sldId id="281" r:id="rId13"/>
    <p:sldId id="283" r:id="rId14"/>
    <p:sldId id="277" r:id="rId15"/>
    <p:sldId id="285" r:id="rId16"/>
    <p:sldId id="286" r:id="rId17"/>
    <p:sldId id="287" r:id="rId18"/>
    <p:sldId id="284" r:id="rId19"/>
    <p:sldId id="278" r:id="rId20"/>
    <p:sldId id="270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FAA"/>
    <a:srgbClr val="594F83"/>
    <a:srgbClr val="2A395C"/>
    <a:srgbClr val="2E75B6"/>
    <a:srgbClr val="3B54D1"/>
    <a:srgbClr val="D1D8DE"/>
    <a:srgbClr val="777777"/>
    <a:srgbClr val="01AEFA"/>
    <a:srgbClr val="3468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6" autoAdjust="0"/>
    <p:restoredTop sz="87360" autoAdjust="0"/>
  </p:normalViewPr>
  <p:slideViewPr>
    <p:cSldViewPr>
      <p:cViewPr varScale="1">
        <p:scale>
          <a:sx n="53" d="100"/>
          <a:sy n="53" d="100"/>
        </p:scale>
        <p:origin x="12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92FC-F89E-41EF-A40F-A41E7F08499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3B4AD-76F5-4B0F-9F72-2E1364853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B4AD-76F5-4B0F-9F72-2E13648539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Bursztein</a:t>
            </a:r>
            <a:r>
              <a:rPr lang="ko-KR" altLang="en-US" dirty="0"/>
              <a:t>은 </a:t>
            </a:r>
            <a:r>
              <a:rPr lang="ko-KR" altLang="en-US" dirty="0" err="1"/>
              <a:t>디캡챠라는</a:t>
            </a:r>
            <a:r>
              <a:rPr lang="ko-KR" altLang="en-US" dirty="0"/>
              <a:t> </a:t>
            </a:r>
            <a:r>
              <a:rPr lang="ko-KR" altLang="en-US" dirty="0" err="1"/>
              <a:t>캡차</a:t>
            </a:r>
            <a:r>
              <a:rPr lang="ko-KR" altLang="en-US" dirty="0"/>
              <a:t> 공격 방법을 제안했는데</a:t>
            </a:r>
            <a:r>
              <a:rPr lang="en-US" altLang="ko-KR" dirty="0"/>
              <a:t>, </a:t>
            </a:r>
            <a:r>
              <a:rPr lang="ko-KR" altLang="en-US" dirty="0" err="1"/>
              <a:t>디캡차를</a:t>
            </a:r>
            <a:r>
              <a:rPr lang="ko-KR" altLang="en-US" dirty="0"/>
              <a:t> 이용하여 </a:t>
            </a:r>
            <a:r>
              <a:rPr lang="en-US" altLang="ko-KR" dirty="0"/>
              <a:t>15</a:t>
            </a:r>
            <a:r>
              <a:rPr lang="ko-KR" altLang="en-US" dirty="0"/>
              <a:t>개의 웹사이트의 </a:t>
            </a:r>
            <a:r>
              <a:rPr lang="ko-KR" altLang="en-US" dirty="0" err="1"/>
              <a:t>캡차를</a:t>
            </a:r>
            <a:r>
              <a:rPr lang="ko-KR" altLang="en-US" dirty="0"/>
              <a:t> </a:t>
            </a:r>
            <a:r>
              <a:rPr lang="ko-KR" altLang="en-US" dirty="0" err="1"/>
              <a:t>공격해봤음</a:t>
            </a:r>
            <a:endParaRPr lang="en-US" altLang="ko-KR" dirty="0"/>
          </a:p>
          <a:p>
            <a:r>
              <a:rPr lang="ko-KR" altLang="en-US" dirty="0"/>
              <a:t>각 웹사이트는 객체 분할에 대한 대비책을 가지고있었지만 </a:t>
            </a:r>
            <a:r>
              <a:rPr lang="en-US" altLang="ko-KR" dirty="0"/>
              <a:t>15</a:t>
            </a:r>
            <a:r>
              <a:rPr lang="ko-KR" altLang="en-US" dirty="0"/>
              <a:t>개 사이트 중 </a:t>
            </a:r>
            <a:r>
              <a:rPr lang="en-US" altLang="ko-KR" dirty="0"/>
              <a:t>13</a:t>
            </a:r>
            <a:r>
              <a:rPr lang="ko-KR" altLang="en-US" dirty="0"/>
              <a:t>개가 취약하다는 분석 결과</a:t>
            </a:r>
            <a:endParaRPr lang="en-US" altLang="ko-KR" dirty="0"/>
          </a:p>
          <a:p>
            <a:r>
              <a:rPr lang="ko-KR" altLang="en-US" dirty="0"/>
              <a:t>따라서 앞 슬라이드에서 언급한 기존의 대비책이 안전하지 않을 수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캡차</a:t>
            </a:r>
            <a:r>
              <a:rPr lang="ko-KR" altLang="en-US" dirty="0"/>
              <a:t> </a:t>
            </a:r>
            <a:r>
              <a:rPr lang="ko-KR" altLang="en-US" dirty="0" err="1"/>
              <a:t>설계시</a:t>
            </a:r>
            <a:r>
              <a:rPr lang="ko-KR" altLang="en-US" dirty="0"/>
              <a:t> 고려해야 할 새로운 권고안을 제시함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B4AD-76F5-4B0F-9F72-2E13648539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7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블리자드</a:t>
            </a:r>
            <a:r>
              <a:rPr lang="en-US" altLang="ko-KR" dirty="0"/>
              <a:t>  :  </a:t>
            </a:r>
            <a:r>
              <a:rPr lang="ko-KR" altLang="en-US" dirty="0"/>
              <a:t>게임 스크린샷을 배경으로 사용함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캡차</a:t>
            </a:r>
            <a:r>
              <a:rPr lang="en-US" altLang="ko-KR" dirty="0" err="1"/>
              <a:t>.net</a:t>
            </a:r>
            <a:r>
              <a:rPr lang="en-US" altLang="ko-KR" dirty="0"/>
              <a:t>  :  </a:t>
            </a:r>
            <a:r>
              <a:rPr lang="ko-KR" altLang="en-US" dirty="0"/>
              <a:t>노이즈는 </a:t>
            </a:r>
            <a:r>
              <a:rPr lang="en-US" altLang="ko-KR" dirty="0"/>
              <a:t>background confusion </a:t>
            </a:r>
            <a:r>
              <a:rPr lang="ko-KR" altLang="en-US" dirty="0"/>
              <a:t>기술 중 객체 분할 방지를 위한 가장 효율적인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이미지에 텍스트의 색상과 같은 노이즈를 추가하는 것이 안전함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B4AD-76F5-4B0F-9F72-2E13648539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2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두꺼운 선 사용</a:t>
            </a:r>
            <a:r>
              <a:rPr lang="en-US" altLang="ko-KR" dirty="0"/>
              <a:t>, </a:t>
            </a:r>
            <a:r>
              <a:rPr lang="ko-KR" altLang="en-US" dirty="0"/>
              <a:t>분할 방지 선의 색상은 문자와 동일한 색상</a:t>
            </a:r>
            <a:r>
              <a:rPr lang="en-US" altLang="ko-KR" dirty="0"/>
              <a:t>, </a:t>
            </a:r>
            <a:r>
              <a:rPr lang="ko-KR" altLang="en-US" dirty="0"/>
              <a:t>선의 길이가 가변적이어야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B4AD-76F5-4B0F-9F72-2E13648539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3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B4AD-76F5-4B0F-9F72-2E13648539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8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2E8E6-F557-4E2D-AE2F-51FD943CE1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F3FEF-D519-4BE0-B5CE-432ABE5FAB1C}"/>
              </a:ext>
            </a:extLst>
          </p:cNvPr>
          <p:cNvSpPr/>
          <p:nvPr userDrawn="1"/>
        </p:nvSpPr>
        <p:spPr>
          <a:xfrm>
            <a:off x="0" y="0"/>
            <a:ext cx="94037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ABFF6-5A06-43B3-B559-AE3D4E0CBB9C}"/>
              </a:ext>
            </a:extLst>
          </p:cNvPr>
          <p:cNvGrpSpPr/>
          <p:nvPr userDrawn="1"/>
        </p:nvGrpSpPr>
        <p:grpSpPr>
          <a:xfrm rot="10800000">
            <a:off x="2557603" y="5128726"/>
            <a:ext cx="9443615" cy="1527075"/>
            <a:chOff x="181906" y="350527"/>
            <a:chExt cx="9443615" cy="1527075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8A583E-7669-48E5-B1CD-651751E1C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7504" y="7203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D1D55D-ACB8-4857-A31A-94F49AF32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8665" y="5293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A9C6D-8418-4AA1-B211-BC8CEFA0F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065" y="6817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38A25-BADF-44CA-9D57-0AE7892B71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8783" y="59628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2B9167-B6DD-488B-9C7F-810186D0A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1867" y="3505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4D5D47-AB8B-414A-AA6A-C967D28AB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265" y="11389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732F33-552B-4B17-B8D3-EFF0318CA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7612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D42F6F-D8FF-4E1E-BF95-0BF1B129B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0633" y="777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739D07-1E72-45DA-935B-951FFAB28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665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EA147-85D2-4E63-88D7-83AC3B1EE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248" y="64308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965498-00AD-47A9-978C-BA65CF137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43" y="42248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6F0955-40DA-4765-BD51-DEDB272A2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141" y="6248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5CCF1B-2AE2-4D30-B24A-5C0350120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35" y="36519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DB7EC2-601E-441C-9D67-444C897C0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521" y="38809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66E572-7D30-4F5E-87BD-7D53FEBA4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3540" y="4092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F97E94-EC93-48BA-89C7-6FB9384C6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254" y="69995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F7ABD5-0BCF-4682-B7BD-D7DA2EAD0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201" y="38017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444DA-5A69-4DAB-A8A1-480AEF0F6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2186" y="5111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B605FA-216D-443A-967D-BDD98A8DE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906" y="69867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3A8CEB-B5C2-4577-B2FA-02F868A92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9232" y="53622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5799A6-975E-462F-8034-5F1BAD74D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561" y="36259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880FD2-8140-475B-B926-49495C0E8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83" y="52563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6E0CD5-052B-4295-AFFE-8118B2F8D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847" y="43915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B465C3-02B2-4071-BFA5-E853A9CAC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364" y="48527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3E12A6-29A7-440C-953E-888FF627A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1025" y="36555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209B99-5971-4EE8-AE6C-369ABD127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8123" y="38809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EA8EBA-B157-4A88-89F9-5E4453D8F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684" y="39295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55D508-9C2A-46EB-B1C8-5CCE1B583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50" y="7203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C9FA8F-67C8-4A81-8DD2-D2D83644B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385" y="55290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14FEFE-5682-46B8-AEB2-4A4FCF702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162" y="9683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D2D4CC-2300-473A-8D5A-969011928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3657" y="3898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6340EB6-2BFA-4D7D-9857-FBB656E95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8333" y="64278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98B3FD-FFDC-4C49-81D2-2370D6D6C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6982" y="560140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446081-9326-435C-B61B-A8D9D9800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1035" y="14085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734672-9EF8-450B-B87A-7E7D7B9C0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0129" y="180560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CB39F8-4E4D-4515-8848-4B8BB36CE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540" y="135956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6F2FC5-1537-46BE-8BA2-478AF3E1B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8665" y="12198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2FD87A-A4E8-4CB5-9C04-71C7F9B98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3873" y="90920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C26C6-71F9-4A75-B7BD-17C9CE131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248" y="159567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D65852-D5F6-40C9-9B01-4016DB78C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5081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4ECE4C-1406-4A37-84A3-E003D1784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5867" y="84982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322027-A8CE-41C9-8AF4-0A28430F6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9670" y="56954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2D6F72-0A48-4373-8F00-84786C5C6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8141" y="13002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8B248C1E-9933-2002-657B-C737C893BB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769B3919-65F9-F1B5-7F52-0CB651CA6C4B}"/>
              </a:ext>
            </a:extLst>
          </p:cNvPr>
          <p:cNvGrpSpPr/>
          <p:nvPr userDrawn="1"/>
        </p:nvGrpSpPr>
        <p:grpSpPr>
          <a:xfrm rot="10800000">
            <a:off x="2557603" y="5128726"/>
            <a:ext cx="9443615" cy="1527075"/>
            <a:chOff x="181906" y="350527"/>
            <a:chExt cx="9443615" cy="1527075"/>
          </a:xfrm>
          <a:solidFill>
            <a:schemeClr val="bg1"/>
          </a:solidFill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2D0CADE-770F-D3D9-A84B-51C63BEFA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7504" y="7203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01FCC73-F004-D968-8048-8481C5AF7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8665" y="5293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FEFBBC7-E7B8-DD60-BA75-7F74B60BA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065" y="6817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119C8839-332F-3ADE-F3F4-1C4D5D84E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8783" y="59628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E620C80-9957-AAB1-94EF-EE4F502A0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1867" y="3505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C15870-ABFD-88C3-455A-1FE483649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265" y="113893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3A85C13-5B43-4311-77AF-730438B72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7612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EA93D5F-C32D-B016-584C-52FFD2D11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0633" y="777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121F7A70-21E3-5ED7-8377-B428C61B0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665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E3139F8-0B5A-ECE0-5DD5-918AB7713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248" y="64308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E645E1AD-4EDC-A3AC-1FB0-4F89B62FC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43" y="42248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93B1FC3-9898-199E-986A-F479EF7BE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141" y="6248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4701F3B6-DF9C-68F0-DEEA-E23F3EE6F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35" y="36519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E02C0182-8F31-9893-A2EB-9BB745C3B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521" y="38809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AD35F76-3383-DBA7-7557-74CECBB35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3540" y="4092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A8590B36-6191-D918-3EBE-D14415CBE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254" y="69995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B414EB3F-498B-AFA8-AE1E-FD423D00D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201" y="38017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732AEDB-4163-DD4F-3B55-6CE734BC3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2186" y="5111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07528830-CD0C-AFE3-0BAD-792EA8D9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906" y="69867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D14870E-9F7A-E1BE-C0A9-434295FA6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9232" y="53622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F9EBE668-341C-31BC-DF1E-311E86C92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561" y="36259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2246948E-5857-CFEC-7E51-FEC577725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83" y="52563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625098FD-B752-5C5B-5760-5486A6E44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847" y="43915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2E2D76DD-2B13-EEBB-2FDC-4F8ECEEBF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364" y="48527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590AAE37-B06C-8817-1E63-5B4430C2B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1025" y="36555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38F08CB2-4F74-E97E-B51F-09330066E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8123" y="38809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161EB9F9-A344-F1C8-91D0-79424F53C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684" y="39295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A368F83F-8A4A-B922-6FD8-C2E1430C8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50" y="7203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A7A791F2-7ED1-60A2-E2ED-5169CBE3D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385" y="55290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451A8071-5686-A8E9-FA06-E4AD46689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162" y="9683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B7DEF3B6-8D6F-3BCC-3595-D15DC68F1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3657" y="3898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610FC0B4-FDE0-8A94-7FF7-40F808468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8333" y="64278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ED1223BF-1CB9-FB9B-88BA-15D84D4A7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6982" y="560140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9CC5AD00-9403-D4EB-8D82-8DF6A0D83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1035" y="14085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7F505A41-F784-9FAC-75F2-CB7479E16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0129" y="180560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8B08ADAD-5D32-C6B7-255D-51A020DD6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540" y="1359564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BB00BB1E-7BCC-96D6-DDE4-6D9A5ED1B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8665" y="12198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0F7E8A70-4C9E-979C-4F29-15FFD341A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3873" y="90920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C95D65F2-9F7E-A54D-714E-9232FCF0A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248" y="159567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2889F801-0473-BF88-91AD-0AC452BC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5081" y="872792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43A45BE3-613B-E36E-4B73-3438CDFD1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5867" y="849826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F6012F3-AE52-C773-47C6-5D35E5154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9670" y="569548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FCAB3D78-0FFF-C3C5-8C30-7718F6165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8141" y="13002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C562A4-BD8D-441F-A5AE-06790414514E}"/>
              </a:ext>
            </a:extLst>
          </p:cNvPr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E4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92CA-2BE5-4943-A40C-2ECC94315E87}"/>
              </a:ext>
            </a:extLst>
          </p:cNvPr>
          <p:cNvSpPr/>
          <p:nvPr userDrawn="1"/>
        </p:nvSpPr>
        <p:spPr>
          <a:xfrm>
            <a:off x="0" y="0"/>
            <a:ext cx="12192000" cy="288032"/>
          </a:xfrm>
          <a:prstGeom prst="rect">
            <a:avLst/>
          </a:prstGeom>
          <a:solidFill>
            <a:srgbClr val="2A395C"/>
          </a:solidFill>
          <a:ln>
            <a:noFill/>
          </a:ln>
          <a:effectLst>
            <a:outerShdw blurRad="4064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4D0D1-C23C-4F25-B2CA-8B00A36CF3A4}"/>
              </a:ext>
            </a:extLst>
          </p:cNvPr>
          <p:cNvSpPr>
            <a:spLocks noChangeAspect="1"/>
          </p:cNvSpPr>
          <p:nvPr userDrawn="1"/>
        </p:nvSpPr>
        <p:spPr>
          <a:xfrm>
            <a:off x="3797504" y="72039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3C0B-445C-4FAA-9327-5FBCBB54FA7F}"/>
              </a:ext>
            </a:extLst>
          </p:cNvPr>
          <p:cNvSpPr>
            <a:spLocks noChangeAspect="1"/>
          </p:cNvSpPr>
          <p:nvPr userDrawn="1"/>
        </p:nvSpPr>
        <p:spPr>
          <a:xfrm>
            <a:off x="1848665" y="52933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9033D-30E8-4F92-BAED-F2E71E95DC66}"/>
              </a:ext>
            </a:extLst>
          </p:cNvPr>
          <p:cNvSpPr>
            <a:spLocks noChangeAspect="1"/>
          </p:cNvSpPr>
          <p:nvPr userDrawn="1"/>
        </p:nvSpPr>
        <p:spPr>
          <a:xfrm>
            <a:off x="2001065" y="68173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10A1B-F8DD-4240-BEDE-06CC6E4FF502}"/>
              </a:ext>
            </a:extLst>
          </p:cNvPr>
          <p:cNvSpPr>
            <a:spLocks noChangeAspect="1"/>
          </p:cNvSpPr>
          <p:nvPr userDrawn="1"/>
        </p:nvSpPr>
        <p:spPr>
          <a:xfrm>
            <a:off x="2548783" y="596283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A6ADD-EE05-4D3B-B526-82E1A358A809}"/>
              </a:ext>
            </a:extLst>
          </p:cNvPr>
          <p:cNvSpPr>
            <a:spLocks noChangeAspect="1"/>
          </p:cNvSpPr>
          <p:nvPr userDrawn="1"/>
        </p:nvSpPr>
        <p:spPr>
          <a:xfrm>
            <a:off x="1811867" y="350527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43DA3-86C5-43FB-A764-1CC11B71179E}"/>
              </a:ext>
            </a:extLst>
          </p:cNvPr>
          <p:cNvSpPr>
            <a:spLocks noChangeAspect="1"/>
          </p:cNvSpPr>
          <p:nvPr userDrawn="1"/>
        </p:nvSpPr>
        <p:spPr>
          <a:xfrm>
            <a:off x="2458265" y="113893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715A4-3A68-4D8A-BD15-E1878E4A85F7}"/>
              </a:ext>
            </a:extLst>
          </p:cNvPr>
          <p:cNvSpPr>
            <a:spLocks noChangeAspect="1"/>
          </p:cNvSpPr>
          <p:nvPr userDrawn="1"/>
        </p:nvSpPr>
        <p:spPr>
          <a:xfrm>
            <a:off x="2017612" y="87279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48517-15B1-4209-8129-F7E067B25D7A}"/>
              </a:ext>
            </a:extLst>
          </p:cNvPr>
          <p:cNvSpPr>
            <a:spLocks noChangeAspect="1"/>
          </p:cNvSpPr>
          <p:nvPr userDrawn="1"/>
        </p:nvSpPr>
        <p:spPr>
          <a:xfrm>
            <a:off x="1560633" y="777265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04E66-4CD3-450F-87E7-D0B2B9458474}"/>
              </a:ext>
            </a:extLst>
          </p:cNvPr>
          <p:cNvSpPr>
            <a:spLocks noChangeAspect="1"/>
          </p:cNvSpPr>
          <p:nvPr userDrawn="1"/>
        </p:nvSpPr>
        <p:spPr>
          <a:xfrm>
            <a:off x="3372665" y="87279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B525A-3AD7-4D0B-950A-EBA9D9D39414}"/>
              </a:ext>
            </a:extLst>
          </p:cNvPr>
          <p:cNvSpPr>
            <a:spLocks noChangeAspect="1"/>
          </p:cNvSpPr>
          <p:nvPr userDrawn="1"/>
        </p:nvSpPr>
        <p:spPr>
          <a:xfrm>
            <a:off x="3210248" y="643084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1517C-2633-4977-93F5-D02F338838BF}"/>
              </a:ext>
            </a:extLst>
          </p:cNvPr>
          <p:cNvSpPr>
            <a:spLocks noChangeAspect="1"/>
          </p:cNvSpPr>
          <p:nvPr userDrawn="1"/>
        </p:nvSpPr>
        <p:spPr>
          <a:xfrm>
            <a:off x="1199043" y="42248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FE4022-3ACC-4A8F-83CD-0CEC8E7ECB15}"/>
              </a:ext>
            </a:extLst>
          </p:cNvPr>
          <p:cNvSpPr>
            <a:spLocks noChangeAspect="1"/>
          </p:cNvSpPr>
          <p:nvPr userDrawn="1"/>
        </p:nvSpPr>
        <p:spPr>
          <a:xfrm>
            <a:off x="4214141" y="624865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74727-1095-411B-93A5-2B9F2547F56F}"/>
              </a:ext>
            </a:extLst>
          </p:cNvPr>
          <p:cNvSpPr>
            <a:spLocks noChangeAspect="1"/>
          </p:cNvSpPr>
          <p:nvPr userDrawn="1"/>
        </p:nvSpPr>
        <p:spPr>
          <a:xfrm>
            <a:off x="406035" y="365194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D1C54E-A691-4A4A-87CA-FF68A5FDD6B2}"/>
              </a:ext>
            </a:extLst>
          </p:cNvPr>
          <p:cNvSpPr>
            <a:spLocks noChangeAspect="1"/>
          </p:cNvSpPr>
          <p:nvPr userDrawn="1"/>
        </p:nvSpPr>
        <p:spPr>
          <a:xfrm>
            <a:off x="9553521" y="388096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F67151-2440-4615-B938-87D832369F04}"/>
              </a:ext>
            </a:extLst>
          </p:cNvPr>
          <p:cNvSpPr>
            <a:spLocks noChangeAspect="1"/>
          </p:cNvSpPr>
          <p:nvPr userDrawn="1"/>
        </p:nvSpPr>
        <p:spPr>
          <a:xfrm>
            <a:off x="2173540" y="409253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0D692B-7371-438A-BED8-70A00A6BF68A}"/>
              </a:ext>
            </a:extLst>
          </p:cNvPr>
          <p:cNvSpPr>
            <a:spLocks noChangeAspect="1"/>
          </p:cNvSpPr>
          <p:nvPr userDrawn="1"/>
        </p:nvSpPr>
        <p:spPr>
          <a:xfrm>
            <a:off x="6807254" y="699957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3E5851-8BFC-48FE-9876-4B82A4FB01AE}"/>
              </a:ext>
            </a:extLst>
          </p:cNvPr>
          <p:cNvSpPr>
            <a:spLocks noChangeAspect="1"/>
          </p:cNvSpPr>
          <p:nvPr userDrawn="1"/>
        </p:nvSpPr>
        <p:spPr>
          <a:xfrm>
            <a:off x="4207201" y="380175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E56C1-0400-45EE-9612-B0D534377D44}"/>
              </a:ext>
            </a:extLst>
          </p:cNvPr>
          <p:cNvSpPr>
            <a:spLocks noChangeAspect="1"/>
          </p:cNvSpPr>
          <p:nvPr userDrawn="1"/>
        </p:nvSpPr>
        <p:spPr>
          <a:xfrm>
            <a:off x="5642186" y="511119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4E2864-F203-4EBE-9E0B-9A1B6F47DF32}"/>
              </a:ext>
            </a:extLst>
          </p:cNvPr>
          <p:cNvSpPr>
            <a:spLocks noChangeAspect="1"/>
          </p:cNvSpPr>
          <p:nvPr userDrawn="1"/>
        </p:nvSpPr>
        <p:spPr>
          <a:xfrm>
            <a:off x="181906" y="698674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F399A-B127-4B49-BACA-25EF6E3C1649}"/>
              </a:ext>
            </a:extLst>
          </p:cNvPr>
          <p:cNvSpPr>
            <a:spLocks noChangeAspect="1"/>
          </p:cNvSpPr>
          <p:nvPr userDrawn="1"/>
        </p:nvSpPr>
        <p:spPr>
          <a:xfrm>
            <a:off x="7599232" y="53622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9C4D9-E3A5-4805-8BD5-2D0E6D61E4FD}"/>
              </a:ext>
            </a:extLst>
          </p:cNvPr>
          <p:cNvSpPr>
            <a:spLocks noChangeAspect="1"/>
          </p:cNvSpPr>
          <p:nvPr userDrawn="1"/>
        </p:nvSpPr>
        <p:spPr>
          <a:xfrm>
            <a:off x="912561" y="36259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1BF8FB-52AC-4AA1-8023-AECD1CE77E03}"/>
              </a:ext>
            </a:extLst>
          </p:cNvPr>
          <p:cNvSpPr>
            <a:spLocks noChangeAspect="1"/>
          </p:cNvSpPr>
          <p:nvPr userDrawn="1"/>
        </p:nvSpPr>
        <p:spPr>
          <a:xfrm>
            <a:off x="595583" y="52563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321249-B19E-4A97-A83E-212923C3F01C}"/>
              </a:ext>
            </a:extLst>
          </p:cNvPr>
          <p:cNvSpPr>
            <a:spLocks noChangeAspect="1"/>
          </p:cNvSpPr>
          <p:nvPr userDrawn="1"/>
        </p:nvSpPr>
        <p:spPr>
          <a:xfrm>
            <a:off x="5162847" y="439157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73091-FFC1-4C9D-96AC-25A6677E6181}"/>
              </a:ext>
            </a:extLst>
          </p:cNvPr>
          <p:cNvSpPr>
            <a:spLocks noChangeAspect="1"/>
          </p:cNvSpPr>
          <p:nvPr userDrawn="1"/>
        </p:nvSpPr>
        <p:spPr>
          <a:xfrm>
            <a:off x="2786364" y="485276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2EFC32-B4FC-4F97-A7A7-AB329C0E3BD4}"/>
              </a:ext>
            </a:extLst>
          </p:cNvPr>
          <p:cNvSpPr>
            <a:spLocks noChangeAspect="1"/>
          </p:cNvSpPr>
          <p:nvPr userDrawn="1"/>
        </p:nvSpPr>
        <p:spPr>
          <a:xfrm>
            <a:off x="3051025" y="36555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49E47-2C5F-4CE3-B022-68EB74671478}"/>
              </a:ext>
            </a:extLst>
          </p:cNvPr>
          <p:cNvSpPr>
            <a:spLocks noChangeAspect="1"/>
          </p:cNvSpPr>
          <p:nvPr userDrawn="1"/>
        </p:nvSpPr>
        <p:spPr>
          <a:xfrm>
            <a:off x="3708123" y="388096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8BC1C5-1851-41DB-86B3-EAF2F7D3CE6F}"/>
              </a:ext>
            </a:extLst>
          </p:cNvPr>
          <p:cNvSpPr>
            <a:spLocks noChangeAspect="1"/>
          </p:cNvSpPr>
          <p:nvPr userDrawn="1"/>
        </p:nvSpPr>
        <p:spPr>
          <a:xfrm>
            <a:off x="6583684" y="392956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13A781-14E5-4127-92BA-2B888845486E}"/>
              </a:ext>
            </a:extLst>
          </p:cNvPr>
          <p:cNvSpPr>
            <a:spLocks noChangeAspect="1"/>
          </p:cNvSpPr>
          <p:nvPr userDrawn="1"/>
        </p:nvSpPr>
        <p:spPr>
          <a:xfrm>
            <a:off x="2357950" y="72039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0F9650-3D5B-4754-BF21-259674872A5B}"/>
              </a:ext>
            </a:extLst>
          </p:cNvPr>
          <p:cNvSpPr>
            <a:spLocks noChangeAspect="1"/>
          </p:cNvSpPr>
          <p:nvPr userDrawn="1"/>
        </p:nvSpPr>
        <p:spPr>
          <a:xfrm>
            <a:off x="4752385" y="552903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522B0-018A-4201-8FE3-889420595A39}"/>
              </a:ext>
            </a:extLst>
          </p:cNvPr>
          <p:cNvSpPr>
            <a:spLocks noChangeAspect="1"/>
          </p:cNvSpPr>
          <p:nvPr userDrawn="1"/>
        </p:nvSpPr>
        <p:spPr>
          <a:xfrm>
            <a:off x="349162" y="968319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485E4-DE99-4C7C-9038-D534903D3CD1}"/>
              </a:ext>
            </a:extLst>
          </p:cNvPr>
          <p:cNvSpPr>
            <a:spLocks noChangeAspect="1"/>
          </p:cNvSpPr>
          <p:nvPr userDrawn="1"/>
        </p:nvSpPr>
        <p:spPr>
          <a:xfrm>
            <a:off x="1583657" y="389843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E46018-9523-47E0-BDAD-AA85779F2FED}"/>
              </a:ext>
            </a:extLst>
          </p:cNvPr>
          <p:cNvSpPr>
            <a:spLocks noChangeAspect="1"/>
          </p:cNvSpPr>
          <p:nvPr userDrawn="1"/>
        </p:nvSpPr>
        <p:spPr>
          <a:xfrm>
            <a:off x="2888333" y="642783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A68EE2-F32E-4951-BB03-A70D87E2EE82}"/>
              </a:ext>
            </a:extLst>
          </p:cNvPr>
          <p:cNvSpPr>
            <a:spLocks noChangeAspect="1"/>
          </p:cNvSpPr>
          <p:nvPr userDrawn="1"/>
        </p:nvSpPr>
        <p:spPr>
          <a:xfrm>
            <a:off x="1446982" y="560140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3BC5A-C92C-48C8-8231-6E0C2A00E635}"/>
              </a:ext>
            </a:extLst>
          </p:cNvPr>
          <p:cNvSpPr/>
          <p:nvPr userDrawn="1"/>
        </p:nvSpPr>
        <p:spPr>
          <a:xfrm>
            <a:off x="0" y="0"/>
            <a:ext cx="94037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950B2-9291-4090-ADBB-FB6945DC8556}"/>
              </a:ext>
            </a:extLst>
          </p:cNvPr>
          <p:cNvSpPr>
            <a:spLocks noChangeAspect="1"/>
          </p:cNvSpPr>
          <p:nvPr userDrawn="1"/>
        </p:nvSpPr>
        <p:spPr>
          <a:xfrm>
            <a:off x="1401035" y="1408547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BC593E-FD4D-4487-B27A-EF51E19C8425}"/>
              </a:ext>
            </a:extLst>
          </p:cNvPr>
          <p:cNvSpPr>
            <a:spLocks noChangeAspect="1"/>
          </p:cNvSpPr>
          <p:nvPr userDrawn="1"/>
        </p:nvSpPr>
        <p:spPr>
          <a:xfrm>
            <a:off x="2209540" y="1359564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A69E5F-4E8E-4FAF-A800-76D82D84D7CE}"/>
              </a:ext>
            </a:extLst>
          </p:cNvPr>
          <p:cNvSpPr>
            <a:spLocks noChangeAspect="1"/>
          </p:cNvSpPr>
          <p:nvPr userDrawn="1"/>
        </p:nvSpPr>
        <p:spPr>
          <a:xfrm>
            <a:off x="3408665" y="1219845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29586A-F709-41DC-B5D8-1D8970CA33CA}"/>
              </a:ext>
            </a:extLst>
          </p:cNvPr>
          <p:cNvSpPr>
            <a:spLocks noChangeAspect="1"/>
          </p:cNvSpPr>
          <p:nvPr userDrawn="1"/>
        </p:nvSpPr>
        <p:spPr>
          <a:xfrm>
            <a:off x="3963873" y="90920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1C61F-CCA6-4C26-B85F-9EE7B6E90CB2}"/>
              </a:ext>
            </a:extLst>
          </p:cNvPr>
          <p:cNvSpPr>
            <a:spLocks noChangeAspect="1"/>
          </p:cNvSpPr>
          <p:nvPr userDrawn="1"/>
        </p:nvSpPr>
        <p:spPr>
          <a:xfrm>
            <a:off x="4555081" y="872792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18DC2A-01EF-46B2-9A9E-10614C0283AF}"/>
              </a:ext>
            </a:extLst>
          </p:cNvPr>
          <p:cNvSpPr>
            <a:spLocks noChangeAspect="1"/>
          </p:cNvSpPr>
          <p:nvPr userDrawn="1"/>
        </p:nvSpPr>
        <p:spPr>
          <a:xfrm>
            <a:off x="1775867" y="849826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9F9514-E3B2-4DEC-923F-E481359BD323}"/>
              </a:ext>
            </a:extLst>
          </p:cNvPr>
          <p:cNvSpPr>
            <a:spLocks noChangeAspect="1"/>
          </p:cNvSpPr>
          <p:nvPr userDrawn="1"/>
        </p:nvSpPr>
        <p:spPr>
          <a:xfrm>
            <a:off x="1209670" y="569548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7A9AF-858E-4A7B-9F6D-A69A7241FC9B}"/>
              </a:ext>
            </a:extLst>
          </p:cNvPr>
          <p:cNvSpPr>
            <a:spLocks noChangeAspect="1"/>
          </p:cNvSpPr>
          <p:nvPr userDrawn="1"/>
        </p:nvSpPr>
        <p:spPr>
          <a:xfrm>
            <a:off x="4178141" y="1300215"/>
            <a:ext cx="72000" cy="72000"/>
          </a:xfrm>
          <a:prstGeom prst="rect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제목 49">
            <a:extLst>
              <a:ext uri="{FF2B5EF4-FFF2-40B4-BE49-F238E27FC236}">
                <a16:creationId xmlns:a16="http://schemas.microsoft.com/office/drawing/2014/main" id="{F85E22B2-CA54-1A66-F34F-7BB331FC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4" y="375245"/>
            <a:ext cx="1153315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ko-KR" altLang="en-US" sz="4800" b="1" kern="1200" dirty="0">
                <a:ln w="44450">
                  <a:noFill/>
                </a:ln>
                <a:solidFill>
                  <a:srgbClr val="2A395C"/>
                </a:solidFill>
                <a:effectLst>
                  <a:glow rad="152400">
                    <a:schemeClr val="bg1"/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284716E8-8DCC-E6D2-EAE9-3E30E1D8A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17" y="1869762"/>
            <a:ext cx="11530177" cy="46080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⁻"/>
              <a:defRPr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4" name="바닥글 개체 틀 53">
            <a:extLst>
              <a:ext uri="{FF2B5EF4-FFF2-40B4-BE49-F238E27FC236}">
                <a16:creationId xmlns:a16="http://schemas.microsoft.com/office/drawing/2014/main" id="{F1E354E2-900A-CA95-1EDE-FDA96BE1F0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05" y="6464216"/>
            <a:ext cx="4114800" cy="365125"/>
          </a:xfrm>
        </p:spPr>
        <p:txBody>
          <a:bodyPr/>
          <a:lstStyle>
            <a:lvl1pPr>
              <a:defRPr lang="en-US" sz="1100" kern="1200" spc="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CHAPCHA</a:t>
            </a: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C5DD6575-E709-B517-D5F7-9B6E56EC2C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80805" y="6464216"/>
            <a:ext cx="2743200" cy="365125"/>
          </a:xfrm>
        </p:spPr>
        <p:txBody>
          <a:bodyPr/>
          <a:lstStyle>
            <a:lvl1pPr>
              <a:defRPr lang="ko-KR" altLang="en-US" sz="1100" kern="1200" spc="-150" smtClean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53F7A83-B5B7-4266-8D27-EF99E7F4AEB0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CHAPCHA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2" r:id="rId3"/>
    <p:sldLayoutId id="2147483685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google.com/recaptcha/adm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0254207-8E0B-4511-84C3-28AF1EA6D6AE}"/>
              </a:ext>
            </a:extLst>
          </p:cNvPr>
          <p:cNvSpPr txBox="1"/>
          <p:nvPr/>
        </p:nvSpPr>
        <p:spPr>
          <a:xfrm>
            <a:off x="1487488" y="1052736"/>
            <a:ext cx="836190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5400" b="1" dirty="0" err="1">
                <a:ln w="44450">
                  <a:noFill/>
                </a:ln>
                <a:solidFill>
                  <a:srgbClr val="2A395C"/>
                </a:solidFill>
                <a:effectLst>
                  <a:glow rad="152400">
                    <a:schemeClr val="bg1"/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캡차</a:t>
            </a:r>
            <a:r>
              <a:rPr lang="ko-KR" altLang="en-US" sz="4800" b="1" dirty="0">
                <a:ln w="44450">
                  <a:noFill/>
                </a:ln>
                <a:solidFill>
                  <a:srgbClr val="2A395C"/>
                </a:solidFill>
                <a:effectLst>
                  <a:glow rad="152400">
                    <a:schemeClr val="bg1"/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44450">
                  <a:noFill/>
                </a:ln>
                <a:solidFill>
                  <a:srgbClr val="2A395C"/>
                </a:solidFill>
                <a:effectLst>
                  <a:glow rad="152400">
                    <a:schemeClr val="bg1"/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CAPTCHA</a:t>
            </a:r>
            <a:endParaRPr lang="ko-KR" altLang="en-US" sz="2800" b="1" dirty="0">
              <a:ln w="44450">
                <a:noFill/>
              </a:ln>
              <a:solidFill>
                <a:srgbClr val="2A395C"/>
              </a:solidFill>
              <a:effectLst>
                <a:glow rad="152400">
                  <a:schemeClr val="bg1"/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546D49-03F6-47DF-939A-A6027E5C3F8D}"/>
              </a:ext>
            </a:extLst>
          </p:cNvPr>
          <p:cNvSpPr txBox="1"/>
          <p:nvPr/>
        </p:nvSpPr>
        <p:spPr>
          <a:xfrm>
            <a:off x="210956" y="-99392"/>
            <a:ext cx="792088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1500" b="1" dirty="0">
                <a:solidFill>
                  <a:srgbClr val="2A395C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1500" b="1" dirty="0">
              <a:solidFill>
                <a:srgbClr val="2A395C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1EC97-6F4F-8928-15B3-1A368489E553}"/>
              </a:ext>
            </a:extLst>
          </p:cNvPr>
          <p:cNvSpPr txBox="1"/>
          <p:nvPr/>
        </p:nvSpPr>
        <p:spPr>
          <a:xfrm>
            <a:off x="1487488" y="537321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유지아 임영기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장혜민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최현민 황진</a:t>
            </a:r>
          </a:p>
        </p:txBody>
      </p:sp>
    </p:spTree>
    <p:extLst>
      <p:ext uri="{BB962C8B-B14F-4D97-AF65-F5344CB8AC3E}">
        <p14:creationId xmlns:p14="http://schemas.microsoft.com/office/powerpoint/2010/main" val="32919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7F0F-0CB9-1FC5-1BD8-C318973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5E358-01C1-6DB2-D139-54CC0CF53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42" y="1628800"/>
            <a:ext cx="10459368" cy="936104"/>
          </a:xfrm>
        </p:spPr>
        <p:txBody>
          <a:bodyPr/>
          <a:lstStyle/>
          <a:p>
            <a:r>
              <a:rPr lang="ko-KR" altLang="en-US" b="1" dirty="0"/>
              <a:t>봇</a:t>
            </a:r>
            <a:r>
              <a:rPr lang="en-US" altLang="ko-KR" b="1" dirty="0"/>
              <a:t>(bot)</a:t>
            </a:r>
            <a:r>
              <a:rPr lang="ko-KR" altLang="en-US" b="1" dirty="0"/>
              <a:t>에 의한 악의적인 행위 방지</a:t>
            </a:r>
            <a:endParaRPr lang="en-US" altLang="ko-KR" b="1" dirty="0"/>
          </a:p>
          <a:p>
            <a:pPr lvl="1"/>
            <a:r>
              <a:rPr lang="ko-KR" altLang="en-US" dirty="0" err="1"/>
              <a:t>캡차는</a:t>
            </a:r>
            <a:r>
              <a:rPr lang="ko-KR" altLang="en-US" dirty="0"/>
              <a:t> 구현이 복잡하지 않고</a:t>
            </a:r>
            <a:r>
              <a:rPr lang="en-US" altLang="ko-KR" dirty="0"/>
              <a:t>, </a:t>
            </a:r>
            <a:r>
              <a:rPr lang="ko-KR" altLang="en-US" dirty="0"/>
              <a:t>유지비용이 효율적이기에 광범위하게 사용됨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5860B-CF5D-B823-0781-F40E5B0D16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E26F8-6707-F2E1-2351-17EA0B09BF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10</a:t>
            </a:fld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4FED7E2-45A2-0BF5-F7EB-A7FEF648D32D}"/>
              </a:ext>
            </a:extLst>
          </p:cNvPr>
          <p:cNvGrpSpPr/>
          <p:nvPr/>
        </p:nvGrpSpPr>
        <p:grpSpPr>
          <a:xfrm>
            <a:off x="710838" y="2696827"/>
            <a:ext cx="3540766" cy="3680134"/>
            <a:chOff x="710838" y="2696827"/>
            <a:chExt cx="3540766" cy="3680134"/>
          </a:xfrm>
        </p:grpSpPr>
        <p:sp>
          <p:nvSpPr>
            <p:cNvPr id="9" name="Rectangle: Rounded Corners 1">
              <a:extLst>
                <a:ext uri="{FF2B5EF4-FFF2-40B4-BE49-F238E27FC236}">
                  <a16:creationId xmlns:a16="http://schemas.microsoft.com/office/drawing/2014/main" id="{08FF657A-CC73-E7C6-C525-B5860089B808}"/>
                </a:ext>
              </a:extLst>
            </p:cNvPr>
            <p:cNvSpPr/>
            <p:nvPr/>
          </p:nvSpPr>
          <p:spPr>
            <a:xfrm>
              <a:off x="710838" y="3098296"/>
              <a:ext cx="3540766" cy="3278665"/>
            </a:xfrm>
            <a:prstGeom prst="roundRect">
              <a:avLst>
                <a:gd name="adj" fmla="val 1373"/>
              </a:avLst>
            </a:prstGeom>
            <a:solidFill>
              <a:schemeClr val="bg1"/>
            </a:solidFill>
            <a:ln w="203200">
              <a:solidFill>
                <a:srgbClr val="2A3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Flowchart: Manual Operation 3">
              <a:extLst>
                <a:ext uri="{FF2B5EF4-FFF2-40B4-BE49-F238E27FC236}">
                  <a16:creationId xmlns:a16="http://schemas.microsoft.com/office/drawing/2014/main" id="{1BFB4FE5-7EED-168D-F569-8A0A9071B061}"/>
                </a:ext>
              </a:extLst>
            </p:cNvPr>
            <p:cNvSpPr/>
            <p:nvPr/>
          </p:nvSpPr>
          <p:spPr>
            <a:xfrm rot="10800000">
              <a:off x="918129" y="2696827"/>
              <a:ext cx="3126185" cy="447001"/>
            </a:xfrm>
            <a:prstGeom prst="flowChartManualOperation">
              <a:avLst/>
            </a:prstGeom>
            <a:solidFill>
              <a:srgbClr val="2A3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8ABE648-541F-80EA-E71A-FB74BEDBE6C9}"/>
              </a:ext>
            </a:extLst>
          </p:cNvPr>
          <p:cNvGrpSpPr/>
          <p:nvPr/>
        </p:nvGrpSpPr>
        <p:grpSpPr>
          <a:xfrm>
            <a:off x="4583835" y="2696827"/>
            <a:ext cx="3540766" cy="3680134"/>
            <a:chOff x="4583835" y="2696827"/>
            <a:chExt cx="3540766" cy="3680134"/>
          </a:xfrm>
        </p:grpSpPr>
        <p:sp>
          <p:nvSpPr>
            <p:cNvPr id="35" name="Rectangle: Rounded Corners 1">
              <a:extLst>
                <a:ext uri="{FF2B5EF4-FFF2-40B4-BE49-F238E27FC236}">
                  <a16:creationId xmlns:a16="http://schemas.microsoft.com/office/drawing/2014/main" id="{00516A8A-4B2A-46D4-5F13-FCC86E1343AE}"/>
                </a:ext>
              </a:extLst>
            </p:cNvPr>
            <p:cNvSpPr/>
            <p:nvPr/>
          </p:nvSpPr>
          <p:spPr>
            <a:xfrm>
              <a:off x="4583835" y="3098296"/>
              <a:ext cx="3540766" cy="3278665"/>
            </a:xfrm>
            <a:prstGeom prst="roundRect">
              <a:avLst>
                <a:gd name="adj" fmla="val 1373"/>
              </a:avLst>
            </a:prstGeom>
            <a:solidFill>
              <a:schemeClr val="bg1"/>
            </a:solidFill>
            <a:ln w="203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Flowchart: Manual Operation 3">
              <a:extLst>
                <a:ext uri="{FF2B5EF4-FFF2-40B4-BE49-F238E27FC236}">
                  <a16:creationId xmlns:a16="http://schemas.microsoft.com/office/drawing/2014/main" id="{6F6D0B10-435A-5A69-BB77-56154C3C6453}"/>
                </a:ext>
              </a:extLst>
            </p:cNvPr>
            <p:cNvSpPr/>
            <p:nvPr/>
          </p:nvSpPr>
          <p:spPr>
            <a:xfrm rot="10800000">
              <a:off x="4791126" y="2696827"/>
              <a:ext cx="3126185" cy="447001"/>
            </a:xfrm>
            <a:prstGeom prst="flowChartManualOperat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E98FCD-96B7-48D8-67B9-3530ADF0FF29}"/>
              </a:ext>
            </a:extLst>
          </p:cNvPr>
          <p:cNvGrpSpPr/>
          <p:nvPr/>
        </p:nvGrpSpPr>
        <p:grpSpPr>
          <a:xfrm>
            <a:off x="8461412" y="2696827"/>
            <a:ext cx="3540766" cy="3680134"/>
            <a:chOff x="8461412" y="2696827"/>
            <a:chExt cx="3540766" cy="3680134"/>
          </a:xfrm>
        </p:grpSpPr>
        <p:sp>
          <p:nvSpPr>
            <p:cNvPr id="39" name="Rectangle: Rounded Corners 1">
              <a:extLst>
                <a:ext uri="{FF2B5EF4-FFF2-40B4-BE49-F238E27FC236}">
                  <a16:creationId xmlns:a16="http://schemas.microsoft.com/office/drawing/2014/main" id="{4B7AD1AF-69F3-954D-4F02-1C71845E919F}"/>
                </a:ext>
              </a:extLst>
            </p:cNvPr>
            <p:cNvSpPr/>
            <p:nvPr/>
          </p:nvSpPr>
          <p:spPr>
            <a:xfrm>
              <a:off x="8461412" y="3098296"/>
              <a:ext cx="3540766" cy="3278665"/>
            </a:xfrm>
            <a:prstGeom prst="roundRect">
              <a:avLst>
                <a:gd name="adj" fmla="val 1373"/>
              </a:avLst>
            </a:prstGeom>
            <a:solidFill>
              <a:schemeClr val="bg1"/>
            </a:solidFill>
            <a:ln w="203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Flowchart: Manual Operation 3">
              <a:extLst>
                <a:ext uri="{FF2B5EF4-FFF2-40B4-BE49-F238E27FC236}">
                  <a16:creationId xmlns:a16="http://schemas.microsoft.com/office/drawing/2014/main" id="{86E45408-212E-569E-87F4-D9546CBC805E}"/>
                </a:ext>
              </a:extLst>
            </p:cNvPr>
            <p:cNvSpPr/>
            <p:nvPr/>
          </p:nvSpPr>
          <p:spPr>
            <a:xfrm rot="10800000">
              <a:off x="8668703" y="2696827"/>
              <a:ext cx="3126185" cy="447001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1DF0BE6-5079-4071-2D37-3D6E9A68D2C0}"/>
              </a:ext>
            </a:extLst>
          </p:cNvPr>
          <p:cNvSpPr txBox="1"/>
          <p:nvPr/>
        </p:nvSpPr>
        <p:spPr>
          <a:xfrm>
            <a:off x="1524525" y="27395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사전공격 방지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4A447-7682-3298-7552-5FFD340C9C53}"/>
              </a:ext>
            </a:extLst>
          </p:cNvPr>
          <p:cNvSpPr txBox="1"/>
          <p:nvPr/>
        </p:nvSpPr>
        <p:spPr>
          <a:xfrm>
            <a:off x="5277974" y="2735057"/>
            <a:ext cx="214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자동계정생성 방지</a:t>
            </a:r>
            <a:endParaRPr lang="ko-KR" altLang="en-US" sz="2000" b="1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5A088A-3797-C36B-16E7-3FD93987EBD0}"/>
              </a:ext>
            </a:extLst>
          </p:cNvPr>
          <p:cNvSpPr txBox="1"/>
          <p:nvPr/>
        </p:nvSpPr>
        <p:spPr>
          <a:xfrm>
            <a:off x="9259656" y="2743718"/>
            <a:ext cx="194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광고 게시물 방지</a:t>
            </a:r>
            <a:endParaRPr lang="ko-KR" altLang="en-US" sz="2000" b="1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F5D0D9-6B2F-882C-0CCF-4AEC89D57C88}"/>
              </a:ext>
            </a:extLst>
          </p:cNvPr>
          <p:cNvSpPr txBox="1"/>
          <p:nvPr/>
        </p:nvSpPr>
        <p:spPr>
          <a:xfrm>
            <a:off x="839417" y="3275752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비밀번호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자동화된 사전 공격에 취약함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PW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정해진 횟수 이상 틀렸을 경우 </a:t>
            </a:r>
            <a:r>
              <a:rPr lang="ko-KR" altLang="en-US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캡차를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이용하여 봇인지 점검</a:t>
            </a:r>
            <a:r>
              <a:rPr lang="en-US" altLang="ko-KR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계정 접근 차단도 가능하지만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봇이 악의적으로 잘못된 </a:t>
            </a:r>
            <a:r>
              <a:rPr lang="en-US" altLang="ko-KR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PW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입력하여 계정을 막을 수도 있음</a:t>
            </a:r>
            <a:r>
              <a:rPr lang="en-US" altLang="ko-KR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9AFB77-D21E-030E-2F72-599CDCA73A15}"/>
              </a:ext>
            </a:extLst>
          </p:cNvPr>
          <p:cNvSpPr txBox="1"/>
          <p:nvPr/>
        </p:nvSpPr>
        <p:spPr>
          <a:xfrm>
            <a:off x="4694029" y="3275752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개인정보를 제공하지 않아도 되는 무료 이메일 제공 사이트가 존재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봇이 수많은 무료 계정을 생성하여 스팸 등의 목적으로 악용할 수 있음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피해를 방지하기 위해 회원 등록 과정에서 </a:t>
            </a:r>
            <a:r>
              <a:rPr lang="ko-KR" altLang="en-US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활용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0959A7-B9D9-55BF-3FEE-0AC2BBD0F62E}"/>
              </a:ext>
            </a:extLst>
          </p:cNvPr>
          <p:cNvSpPr txBox="1"/>
          <p:nvPr/>
        </p:nvSpPr>
        <p:spPr>
          <a:xfrm>
            <a:off x="8574560" y="3275752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블로그 또는 개인 홈페이지에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봇을 이용해  광고나 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악성 댓글이 등록될 수 있음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캡차를</a:t>
            </a:r>
            <a:r>
              <a:rPr lang="ko-KR" altLang="en-US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이용해 봇에 의한 공격 방지</a:t>
            </a:r>
            <a:endParaRPr lang="en-US" altLang="ko-KR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8359F72-F191-0049-EF42-CDB770FA6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1" y="3997710"/>
            <a:ext cx="360040" cy="51141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D6B18BE-78AF-0E7E-E93D-00F27E3DB7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17" y="4296713"/>
            <a:ext cx="1938566" cy="12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F143-DADC-65D9-42A9-18AB7996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1B202-F7DB-8D2A-D531-CA90FA8B6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893" y="1869763"/>
            <a:ext cx="11530177" cy="1325564"/>
          </a:xfrm>
        </p:spPr>
        <p:txBody>
          <a:bodyPr/>
          <a:lstStyle/>
          <a:p>
            <a:r>
              <a:rPr lang="ko-KR" altLang="en-US" b="1" dirty="0"/>
              <a:t>컴퓨터는 풀기 어렵고</a:t>
            </a:r>
            <a:r>
              <a:rPr lang="en-US" altLang="ko-KR" b="1" dirty="0"/>
              <a:t>, </a:t>
            </a:r>
            <a:r>
              <a:rPr lang="ko-KR" altLang="en-US" b="1" dirty="0"/>
              <a:t>사람은 풀기 쉽도록 설계해야 함</a:t>
            </a:r>
            <a:endParaRPr lang="en-US" altLang="ko-KR" b="1" dirty="0"/>
          </a:p>
          <a:p>
            <a:pPr lvl="1"/>
            <a:r>
              <a:rPr lang="ko-KR" altLang="en-US" b="1" dirty="0" err="1"/>
              <a:t>캡차는</a:t>
            </a:r>
            <a:r>
              <a:rPr lang="ko-KR" altLang="en-US" b="1" dirty="0"/>
              <a:t> 적당한 노력과 자원이 있다면 풀릴 가능성이 항상 존재</a:t>
            </a:r>
            <a:endParaRPr lang="en-US" altLang="ko-KR" b="1" dirty="0"/>
          </a:p>
          <a:p>
            <a:pPr lvl="1"/>
            <a:r>
              <a:rPr lang="ko-KR" altLang="en-US" dirty="0"/>
              <a:t>너무 복잡하게 만들면 사용자가 풀기 어렵고 </a:t>
            </a:r>
            <a:r>
              <a:rPr lang="ko-KR" altLang="en-US" dirty="0" err="1"/>
              <a:t>캡차의</a:t>
            </a:r>
            <a:r>
              <a:rPr lang="ko-KR" altLang="en-US" dirty="0"/>
              <a:t> 활용성이 감소함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80839A-D404-9896-C28B-87AE5F2C85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/>
              <a:t>CHAPCHA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449ED-1364-0773-597A-6B16B576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3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620B4-EC41-5A4B-33A6-FEB27A6AE39F}"/>
              </a:ext>
            </a:extLst>
          </p:cNvPr>
          <p:cNvSpPr/>
          <p:nvPr/>
        </p:nvSpPr>
        <p:spPr>
          <a:xfrm>
            <a:off x="330911" y="2543761"/>
            <a:ext cx="11530177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922C1C-1DE5-F23E-70C3-3930B8DF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58F83-F8B4-CFB9-B09A-803BEC9D23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FADAC-6EBD-699C-97B8-E903549C5B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55A27A4-3547-29DB-2D4E-FBF64043F75F}"/>
              </a:ext>
            </a:extLst>
          </p:cNvPr>
          <p:cNvSpPr txBox="1">
            <a:spLocks/>
          </p:cNvSpPr>
          <p:nvPr/>
        </p:nvSpPr>
        <p:spPr>
          <a:xfrm>
            <a:off x="186895" y="1628800"/>
            <a:ext cx="11530177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텍스트 기반 </a:t>
            </a:r>
            <a:r>
              <a:rPr lang="ko-KR" altLang="en-US" b="1" dirty="0" err="1"/>
              <a:t>캡차</a:t>
            </a:r>
            <a:r>
              <a:rPr lang="ko-KR" altLang="en-US" b="1" dirty="0"/>
              <a:t> 공격방법</a:t>
            </a:r>
            <a:endParaRPr lang="en-US" altLang="ko-KR" b="1" dirty="0"/>
          </a:p>
          <a:p>
            <a:pPr lvl="1"/>
            <a:r>
              <a:rPr lang="ko-KR" altLang="en-US" dirty="0"/>
              <a:t>다양한 영상처리 기술과 인공지능 기술을 활용하여 </a:t>
            </a:r>
            <a:r>
              <a:rPr lang="ko-KR" altLang="en-US" dirty="0" err="1"/>
              <a:t>캡차를</a:t>
            </a:r>
            <a:r>
              <a:rPr lang="ko-KR" altLang="en-US" dirty="0"/>
              <a:t> 무력화 할 수 있음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3D00A-E487-D786-E64B-43354E09E2B9}"/>
              </a:ext>
            </a:extLst>
          </p:cNvPr>
          <p:cNvSpPr txBox="1"/>
          <p:nvPr/>
        </p:nvSpPr>
        <p:spPr>
          <a:xfrm>
            <a:off x="5238370" y="2748984"/>
            <a:ext cx="65392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&lt;&lt;</a:t>
            </a:r>
            <a:r>
              <a:rPr lang="ko-KR" altLang="en-US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텍스트 기반 </a:t>
            </a:r>
            <a:r>
              <a:rPr lang="ko-KR" altLang="en-US" sz="2400" b="1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</a:t>
            </a:r>
            <a:r>
              <a:rPr lang="ko-KR" altLang="en-US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공격의 일반적 절차</a:t>
            </a:r>
            <a:r>
              <a:rPr lang="en-US" altLang="ko-KR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&gt;&gt;</a:t>
            </a:r>
          </a:p>
          <a:p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①</a:t>
            </a:r>
            <a:r>
              <a:rPr lang="ko-KR" altLang="en-US" sz="2400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전처리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과정  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ko-KR" altLang="en-US" sz="2400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이미지의 잡음 제거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불필요한 선 제거 등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②</a:t>
            </a:r>
            <a:r>
              <a:rPr lang="ko-KR" altLang="en-US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객체분할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각 문자별로 분리하는 과정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③</a:t>
            </a:r>
            <a:r>
              <a:rPr lang="ko-KR" altLang="en-US" sz="2400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특징점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추출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 :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홀의 개수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문자의 폭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높이 등이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                                    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특징점으로 추출될 수 있음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④</a:t>
            </a:r>
            <a:r>
              <a:rPr lang="ko-KR" altLang="en-US" sz="2400" b="1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문자인식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특징점을 인공지능 기술에 적용하여 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                                 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문자인식을 하고</a:t>
            </a:r>
            <a:r>
              <a:rPr lang="en-US" altLang="ko-KR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캡차를</a:t>
            </a: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해결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624192-8B35-2BBF-3E3D-7A3B94A46A7A}"/>
              </a:ext>
            </a:extLst>
          </p:cNvPr>
          <p:cNvGrpSpPr/>
          <p:nvPr/>
        </p:nvGrpSpPr>
        <p:grpSpPr>
          <a:xfrm>
            <a:off x="337963" y="3000855"/>
            <a:ext cx="4756391" cy="2788664"/>
            <a:chOff x="767408" y="4005064"/>
            <a:chExt cx="4305300" cy="24482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EA4230-42D2-8FB5-B1E7-D638470C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408" y="4005064"/>
              <a:ext cx="4305300" cy="2110740"/>
            </a:xfrm>
            <a:prstGeom prst="rect">
              <a:avLst/>
            </a:prstGeom>
          </p:spPr>
        </p:pic>
        <p:sp>
          <p:nvSpPr>
            <p:cNvPr id="11" name="바닥글 개체 틀 3">
              <a:extLst>
                <a:ext uri="{FF2B5EF4-FFF2-40B4-BE49-F238E27FC236}">
                  <a16:creationId xmlns:a16="http://schemas.microsoft.com/office/drawing/2014/main" id="{51CBB095-3E36-D358-90FF-2FB7FF127C55}"/>
                </a:ext>
              </a:extLst>
            </p:cNvPr>
            <p:cNvSpPr txBox="1">
              <a:spLocks/>
            </p:cNvSpPr>
            <p:nvPr/>
          </p:nvSpPr>
          <p:spPr>
            <a:xfrm>
              <a:off x="862658" y="6088211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lang="en-US" sz="1100" kern="1200" spc="0" dirty="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텍스트 기반 </a:t>
              </a:r>
              <a:r>
                <a:rPr lang="ko-KR" altLang="en-US" dirty="0" err="1"/>
                <a:t>캡차</a:t>
              </a:r>
              <a:r>
                <a:rPr lang="ko-KR" altLang="en-US" dirty="0"/>
                <a:t> 공격의 일반적인 절차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60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FCF9-F22B-23F1-C615-96304963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99684-E620-5501-342C-F3699480D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17" y="1700808"/>
            <a:ext cx="11530177" cy="512853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캡차</a:t>
            </a:r>
            <a:r>
              <a:rPr lang="ko-KR" altLang="en-US" b="1" dirty="0"/>
              <a:t> 공격을 방어하기 위해 객체 분할 단계와 문자 인식 부분에서 대비책을 마련할 수 있음</a:t>
            </a:r>
            <a:endParaRPr lang="en-US" altLang="ko-KR" b="1" dirty="0"/>
          </a:p>
          <a:p>
            <a:pPr>
              <a:lnSpc>
                <a:spcPct val="110000"/>
              </a:lnSpc>
            </a:pPr>
            <a:endParaRPr lang="en-US" altLang="ko-KR" sz="900" b="1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기존의 </a:t>
            </a:r>
            <a:r>
              <a:rPr lang="ko-KR" altLang="en-US" b="1" dirty="0" err="1"/>
              <a:t>캡차</a:t>
            </a:r>
            <a:r>
              <a:rPr lang="ko-KR" altLang="en-US" b="1" dirty="0"/>
              <a:t> 공격 방어책 정리 </a:t>
            </a:r>
            <a:r>
              <a:rPr lang="en-US" altLang="ko-KR" b="1" dirty="0"/>
              <a:t>(</a:t>
            </a:r>
            <a:r>
              <a:rPr lang="en-US" altLang="ko-KR" b="1" dirty="0" err="1"/>
              <a:t>Bursztein</a:t>
            </a:r>
            <a:r>
              <a:rPr lang="en-US" altLang="ko-KR" b="1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객체 분할 대비  </a:t>
            </a:r>
            <a:r>
              <a:rPr lang="en-US" altLang="ko-KR" dirty="0"/>
              <a:t>(</a:t>
            </a:r>
            <a:r>
              <a:rPr lang="ko-KR" altLang="en-US" dirty="0"/>
              <a:t>문자 분리 대비</a:t>
            </a:r>
            <a:r>
              <a:rPr lang="en-US" altLang="ko-KR" dirty="0"/>
              <a:t>)</a:t>
            </a:r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복잡한 배경화면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별도 라인 추가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문자 간 공간 제거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문자 인식 대비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다중 폰트 사용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가변 폰트 사이즈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 err="1"/>
              <a:t>캡차</a:t>
            </a:r>
            <a:r>
              <a:rPr lang="ko-KR" altLang="en-US" dirty="0"/>
              <a:t> 전반에 대한 왜곡     등등 </a:t>
            </a:r>
            <a:r>
              <a:rPr lang="en-US" altLang="ko-KR" dirty="0"/>
              <a:t>…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1603E-1334-7B09-CA15-D79D78C0CF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092CB-42DF-25DA-41F6-A910C0803C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13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6D4F8E-03C5-56A2-6C12-C3895A1A281C}"/>
              </a:ext>
            </a:extLst>
          </p:cNvPr>
          <p:cNvGrpSpPr/>
          <p:nvPr/>
        </p:nvGrpSpPr>
        <p:grpSpPr>
          <a:xfrm>
            <a:off x="5915835" y="3573016"/>
            <a:ext cx="4756391" cy="2788664"/>
            <a:chOff x="695400" y="2758935"/>
            <a:chExt cx="4756391" cy="27886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614C6FE-A341-C017-8BC9-1D46174A2A5A}"/>
                </a:ext>
              </a:extLst>
            </p:cNvPr>
            <p:cNvGrpSpPr/>
            <p:nvPr/>
          </p:nvGrpSpPr>
          <p:grpSpPr>
            <a:xfrm>
              <a:off x="695400" y="2758935"/>
              <a:ext cx="4756391" cy="2788664"/>
              <a:chOff x="767408" y="4005064"/>
              <a:chExt cx="4305300" cy="244827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D3914F8-E107-EF9F-7227-8948FC44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408" y="4005064"/>
                <a:ext cx="4305300" cy="2110740"/>
              </a:xfrm>
              <a:prstGeom prst="rect">
                <a:avLst/>
              </a:prstGeom>
            </p:spPr>
          </p:pic>
          <p:sp>
            <p:nvSpPr>
              <p:cNvPr id="8" name="바닥글 개체 틀 3">
                <a:extLst>
                  <a:ext uri="{FF2B5EF4-FFF2-40B4-BE49-F238E27FC236}">
                    <a16:creationId xmlns:a16="http://schemas.microsoft.com/office/drawing/2014/main" id="{C9F3600C-31A6-AF68-C24C-3BFE11DA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658" y="6088211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457200" rtl="0" eaLnBrk="1" latinLnBrk="0" hangingPunct="1">
                  <a:defRPr lang="en-US" sz="1100" kern="1200" spc="0" dirty="0">
                    <a:ln>
                      <a:solidFill>
                        <a:schemeClr val="bg2">
                          <a:lumMod val="10000"/>
                          <a:alpha val="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텍스트 기반 </a:t>
                </a:r>
                <a:r>
                  <a:rPr lang="ko-KR" altLang="en-US" dirty="0" err="1"/>
                  <a:t>캡차</a:t>
                </a:r>
                <a:r>
                  <a:rPr lang="ko-KR" altLang="en-US" dirty="0"/>
                  <a:t> 공격의 일반적인 절차</a:t>
                </a:r>
                <a:endParaRPr lang="en-US" altLang="ko-KR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967D96-ADE4-17EC-01BE-306E57C7CF30}"/>
                </a:ext>
              </a:extLst>
            </p:cNvPr>
            <p:cNvSpPr/>
            <p:nvPr/>
          </p:nvSpPr>
          <p:spPr>
            <a:xfrm>
              <a:off x="3287688" y="3933056"/>
              <a:ext cx="1983543" cy="41589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8B91B8-2BA6-D754-B089-9470BFB5EEA0}"/>
                </a:ext>
              </a:extLst>
            </p:cNvPr>
            <p:cNvSpPr/>
            <p:nvPr/>
          </p:nvSpPr>
          <p:spPr>
            <a:xfrm>
              <a:off x="872097" y="4631342"/>
              <a:ext cx="1983543" cy="41589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C16CBE74-E622-13BA-C9D7-DC1971B798D4}"/>
              </a:ext>
            </a:extLst>
          </p:cNvPr>
          <p:cNvSpPr txBox="1">
            <a:spLocks/>
          </p:cNvSpPr>
          <p:nvPr/>
        </p:nvSpPr>
        <p:spPr>
          <a:xfrm>
            <a:off x="5378679" y="2708920"/>
            <a:ext cx="6549969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92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5D297-B12F-DE23-13A5-13933624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CC5DE-30ED-BF10-0E2C-F8FAB1D3D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653" y="1589299"/>
            <a:ext cx="5579443" cy="49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err="1"/>
              <a:t>Bursztein</a:t>
            </a:r>
            <a:r>
              <a:rPr lang="ko-KR" altLang="en-US" b="1" dirty="0"/>
              <a:t>은 </a:t>
            </a:r>
            <a:r>
              <a:rPr lang="ko-KR" altLang="en-US" b="1" dirty="0" err="1"/>
              <a:t>디캡차를</a:t>
            </a:r>
            <a:r>
              <a:rPr lang="ko-KR" altLang="en-US" b="1" dirty="0"/>
              <a:t> 이용해 </a:t>
            </a:r>
            <a:r>
              <a:rPr lang="en-US" altLang="ko-KR" b="1" dirty="0"/>
              <a:t>15</a:t>
            </a:r>
            <a:r>
              <a:rPr lang="ko-KR" altLang="en-US" b="1" dirty="0"/>
              <a:t>개의 웹사이트 공격 </a:t>
            </a:r>
            <a:r>
              <a:rPr lang="en-US" altLang="ko-KR" b="1" dirty="0">
                <a:sym typeface="Wingdings" panose="05000000000000000000" pitchFamily="2" charset="2"/>
              </a:rPr>
              <a:t> 13</a:t>
            </a:r>
            <a:r>
              <a:rPr lang="ko-KR" altLang="en-US" b="1" dirty="0">
                <a:sym typeface="Wingdings" panose="05000000000000000000" pitchFamily="2" charset="2"/>
              </a:rPr>
              <a:t>개의 사이트가 </a:t>
            </a:r>
            <a:r>
              <a:rPr lang="ko-KR" altLang="en-US" b="1" dirty="0" err="1">
                <a:sym typeface="Wingdings" panose="05000000000000000000" pitchFamily="2" charset="2"/>
              </a:rPr>
              <a:t>캡차</a:t>
            </a:r>
            <a:r>
              <a:rPr lang="ko-KR" altLang="en-US" b="1" dirty="0">
                <a:sym typeface="Wingdings" panose="05000000000000000000" pitchFamily="2" charset="2"/>
              </a:rPr>
              <a:t> 공격에 취약함을 알아냄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객체 분할 대비책</a:t>
            </a:r>
            <a:endParaRPr lang="en-US" altLang="ko-KR" b="1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Background confusion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Collapsing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Line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5F6F9-E979-273B-9421-CEEEE9925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/>
              <a:t>CHAPCHA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67FAF4-BCB5-5214-A9C7-04CB581BDC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14</a:t>
            </a:fld>
            <a:endParaRPr 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8DABCF-B6CC-B3BB-B18A-3C61F9D55F3C}"/>
              </a:ext>
            </a:extLst>
          </p:cNvPr>
          <p:cNvGrpSpPr/>
          <p:nvPr/>
        </p:nvGrpSpPr>
        <p:grpSpPr>
          <a:xfrm>
            <a:off x="5723619" y="780008"/>
            <a:ext cx="6336704" cy="5866770"/>
            <a:chOff x="12864752" y="1370098"/>
            <a:chExt cx="5775509" cy="534719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F929BF1-33D8-66BA-EEE7-2E27D5CDAF16}"/>
                </a:ext>
              </a:extLst>
            </p:cNvPr>
            <p:cNvGrpSpPr/>
            <p:nvPr/>
          </p:nvGrpSpPr>
          <p:grpSpPr>
            <a:xfrm>
              <a:off x="12864752" y="1605644"/>
              <a:ext cx="5775509" cy="5111648"/>
              <a:chOff x="6744072" y="1628800"/>
              <a:chExt cx="5775509" cy="5111648"/>
            </a:xfrm>
          </p:grpSpPr>
          <p:pic>
            <p:nvPicPr>
              <p:cNvPr id="6" name="그림 5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C036543E-75EF-B0DC-6C30-4B27F838B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8774" y="1628800"/>
                <a:ext cx="4786104" cy="4711006"/>
              </a:xfrm>
              <a:prstGeom prst="rect">
                <a:avLst/>
              </a:prstGeom>
            </p:spPr>
          </p:pic>
          <p:sp>
            <p:nvSpPr>
              <p:cNvPr id="8" name="바닥글 개체 틀 3">
                <a:extLst>
                  <a:ext uri="{FF2B5EF4-FFF2-40B4-BE49-F238E27FC236}">
                    <a16:creationId xmlns:a16="http://schemas.microsoft.com/office/drawing/2014/main" id="{59E8A592-35A9-C222-EE14-C37BD9F664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4072" y="6243627"/>
                <a:ext cx="5775509" cy="4968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457200" rtl="0" eaLnBrk="1" latinLnBrk="0" hangingPunct="1">
                  <a:defRPr lang="en-US" sz="1100" kern="1200" spc="0" dirty="0">
                    <a:ln>
                      <a:solidFill>
                        <a:schemeClr val="bg2">
                          <a:lumMod val="10000"/>
                          <a:alpha val="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err="1"/>
                  <a:t>Decaptcha</a:t>
                </a:r>
                <a:r>
                  <a:rPr lang="ko-KR" altLang="en-US" dirty="0"/>
                  <a:t>를 이용한 다른 </a:t>
                </a:r>
                <a:r>
                  <a:rPr lang="ko-KR" altLang="en-US" dirty="0" err="1"/>
                  <a:t>캡차</a:t>
                </a:r>
                <a:r>
                  <a:rPr lang="ko-KR" altLang="en-US" dirty="0"/>
                  <a:t> 공격 결과</a:t>
                </a:r>
                <a:endParaRPr lang="en-US" altLang="ko-KR" dirty="0"/>
              </a:p>
            </p:txBody>
          </p:sp>
        </p:grp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CF04563C-093A-4759-68B9-F40E2793E3FC}"/>
                </a:ext>
              </a:extLst>
            </p:cNvPr>
            <p:cNvSpPr/>
            <p:nvPr/>
          </p:nvSpPr>
          <p:spPr>
            <a:xfrm>
              <a:off x="14834368" y="1612880"/>
              <a:ext cx="648072" cy="424812"/>
            </a:xfrm>
            <a:prstGeom prst="donut">
              <a:avLst>
                <a:gd name="adj" fmla="val 951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9E07E-8E71-F94C-473E-9E826212FDE5}"/>
                </a:ext>
              </a:extLst>
            </p:cNvPr>
            <p:cNvSpPr txBox="1"/>
            <p:nvPr/>
          </p:nvSpPr>
          <p:spPr>
            <a:xfrm>
              <a:off x="15471807" y="1370098"/>
              <a:ext cx="113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rgbClr val="FF0000"/>
                  </a:solidFill>
                </a:rPr>
                <a:t>공격 성공률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5514D5B-C5A4-C25A-BC4C-73554BD4F138}"/>
                </a:ext>
              </a:extLst>
            </p:cNvPr>
            <p:cNvCxnSpPr>
              <a:cxnSpLocks/>
              <a:stCxn id="10" idx="0"/>
              <a:endCxn id="11" idx="1"/>
            </p:cNvCxnSpPr>
            <p:nvPr/>
          </p:nvCxnSpPr>
          <p:spPr>
            <a:xfrm rot="5400000" flipH="1" flipV="1">
              <a:off x="15270659" y="1411733"/>
              <a:ext cx="88893" cy="31340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CCE0CA-B548-A5E5-8B63-2C3E5FE31D0E}"/>
                </a:ext>
              </a:extLst>
            </p:cNvPr>
            <p:cNvSpPr/>
            <p:nvPr/>
          </p:nvSpPr>
          <p:spPr>
            <a:xfrm>
              <a:off x="13440816" y="4003073"/>
              <a:ext cx="4608512" cy="216023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91F624-00D8-8B95-76B6-6D3344FA5543}"/>
                </a:ext>
              </a:extLst>
            </p:cNvPr>
            <p:cNvSpPr/>
            <p:nvPr/>
          </p:nvSpPr>
          <p:spPr>
            <a:xfrm>
              <a:off x="13440816" y="4858751"/>
              <a:ext cx="4608512" cy="216023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50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33BA-1470-9CAE-44F5-361B18A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716A3-7FB9-C4A3-B33C-326A3928D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68" y="1700808"/>
            <a:ext cx="11530177" cy="4608063"/>
          </a:xfrm>
        </p:spPr>
        <p:txBody>
          <a:bodyPr/>
          <a:lstStyle/>
          <a:p>
            <a:r>
              <a:rPr lang="en-US" altLang="ko-KR" b="1" dirty="0"/>
              <a:t>Background Confusion</a:t>
            </a:r>
          </a:p>
          <a:p>
            <a:pPr lvl="1"/>
            <a:r>
              <a:rPr lang="ko-KR" altLang="en-US" dirty="0"/>
              <a:t>복잡한 이미지를 배경으로 사용하거나</a:t>
            </a:r>
            <a:r>
              <a:rPr lang="en-US" altLang="ko-KR" dirty="0"/>
              <a:t>, </a:t>
            </a:r>
            <a:r>
              <a:rPr lang="ko-KR" altLang="en-US" dirty="0"/>
              <a:t>보안 문자에 노이즈를 추가하는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98FA6-9AEC-6354-7BD7-E2800C0E04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33908-9A5D-F043-06F4-E5BB658A65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E4FA1-F338-769A-6474-4A676740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956826"/>
            <a:ext cx="11449272" cy="1912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B8B44-8C3C-2000-6D6C-94739C22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4835702"/>
            <a:ext cx="11449272" cy="16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4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33BA-1470-9CAE-44F5-361B18A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716A3-7FB9-C4A3-B33C-326A3928D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68" y="1700808"/>
            <a:ext cx="11530177" cy="4608063"/>
          </a:xfrm>
        </p:spPr>
        <p:txBody>
          <a:bodyPr/>
          <a:lstStyle/>
          <a:p>
            <a:r>
              <a:rPr lang="en-US" altLang="ko-KR" b="1" dirty="0"/>
              <a:t>Line</a:t>
            </a:r>
          </a:p>
          <a:p>
            <a:pPr lvl="1"/>
            <a:r>
              <a:rPr lang="ko-KR" altLang="en-US" dirty="0"/>
              <a:t>여러 문자를 교차하는 줄을 사용하는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98FA6-9AEC-6354-7BD7-E2800C0E04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33908-9A5D-F043-06F4-E5BB658A65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16</a:t>
            </a:fld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264F2C-F18A-356D-FA11-8CA076F4D111}"/>
              </a:ext>
            </a:extLst>
          </p:cNvPr>
          <p:cNvGrpSpPr/>
          <p:nvPr/>
        </p:nvGrpSpPr>
        <p:grpSpPr>
          <a:xfrm>
            <a:off x="405413" y="2996952"/>
            <a:ext cx="11530178" cy="3443663"/>
            <a:chOff x="405413" y="3039092"/>
            <a:chExt cx="11530178" cy="34436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020EEB-23E4-6170-4535-F031BF4AD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19" b="53551"/>
            <a:stretch/>
          </p:blipFill>
          <p:spPr>
            <a:xfrm>
              <a:off x="405413" y="3039092"/>
              <a:ext cx="11530177" cy="190207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427382-E7B9-FCDB-0AB9-FAAEA864E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693"/>
            <a:stretch/>
          </p:blipFill>
          <p:spPr>
            <a:xfrm>
              <a:off x="405414" y="4941168"/>
              <a:ext cx="11530177" cy="154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44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33BA-1470-9CAE-44F5-361B18A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716A3-7FB9-C4A3-B33C-326A3928D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68" y="1700809"/>
            <a:ext cx="11530177" cy="2149360"/>
          </a:xfrm>
        </p:spPr>
        <p:txBody>
          <a:bodyPr/>
          <a:lstStyle/>
          <a:p>
            <a:r>
              <a:rPr lang="en-US" altLang="ko-KR" b="1" dirty="0"/>
              <a:t>Collapsing</a:t>
            </a:r>
          </a:p>
          <a:p>
            <a:pPr lvl="1"/>
            <a:r>
              <a:rPr lang="ko-KR" altLang="en-US" dirty="0"/>
              <a:t>글자 사이의 간격을 없애거나</a:t>
            </a:r>
            <a:r>
              <a:rPr lang="en-US" altLang="ko-KR" dirty="0"/>
              <a:t>, </a:t>
            </a:r>
            <a:r>
              <a:rPr lang="ko-KR" altLang="en-US" dirty="0"/>
              <a:t>글자를 기울여서 분리를 어렵게 하는 방법</a:t>
            </a:r>
            <a:endParaRPr lang="en-US" altLang="ko-KR" dirty="0"/>
          </a:p>
          <a:p>
            <a:pPr lvl="1"/>
            <a:r>
              <a:rPr lang="ko-KR" altLang="en-US" dirty="0"/>
              <a:t>가장 안전한 객체 분할 방지 기술로 간주됨</a:t>
            </a:r>
            <a:endParaRPr lang="en-US" altLang="ko-KR" dirty="0"/>
          </a:p>
          <a:p>
            <a:pPr lvl="1"/>
            <a:r>
              <a:rPr lang="ko-KR" altLang="en-US" dirty="0"/>
              <a:t>예측할 수 없는 문자길이와 크기를 사용할 경우 더 안전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98FA6-9AEC-6354-7BD7-E2800C0E04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33908-9A5D-F043-06F4-E5BB658A65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17</a:t>
            </a:fld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037E28-8B78-DD76-0E14-FD15FDD8588C}"/>
              </a:ext>
            </a:extLst>
          </p:cNvPr>
          <p:cNvGrpSpPr/>
          <p:nvPr/>
        </p:nvGrpSpPr>
        <p:grpSpPr>
          <a:xfrm>
            <a:off x="887237" y="2636912"/>
            <a:ext cx="10897395" cy="3427469"/>
            <a:chOff x="887237" y="2879306"/>
            <a:chExt cx="10897395" cy="342746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2CE172E-6CA4-6548-D226-DF792950C8CA}"/>
                </a:ext>
              </a:extLst>
            </p:cNvPr>
            <p:cNvGrpSpPr/>
            <p:nvPr/>
          </p:nvGrpSpPr>
          <p:grpSpPr>
            <a:xfrm>
              <a:off x="8256240" y="2879306"/>
              <a:ext cx="3528392" cy="3231736"/>
              <a:chOff x="8472264" y="2492896"/>
              <a:chExt cx="2995634" cy="274377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9868732-67FC-3B87-D1B3-2F5518E34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2264" y="2492896"/>
                <a:ext cx="2990850" cy="12763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9A602E5-CC1B-2DB6-792B-CFA4081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2264" y="3769246"/>
                <a:ext cx="2990850" cy="1467421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683A3EA-87F3-2DBF-683B-381B9419EED0}"/>
                  </a:ext>
                </a:extLst>
              </p:cNvPr>
              <p:cNvSpPr/>
              <p:nvPr/>
            </p:nvSpPr>
            <p:spPr>
              <a:xfrm>
                <a:off x="11242436" y="3573016"/>
                <a:ext cx="22546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E79EE68-C10F-BEED-8C3D-2BD6B55A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883" y="4095741"/>
              <a:ext cx="7344722" cy="2004045"/>
            </a:xfrm>
            <a:prstGeom prst="rect">
              <a:avLst/>
            </a:prstGeom>
          </p:spPr>
        </p:pic>
        <p:sp>
          <p:nvSpPr>
            <p:cNvPr id="16" name="텍스트 개체 틀 2">
              <a:extLst>
                <a:ext uri="{FF2B5EF4-FFF2-40B4-BE49-F238E27FC236}">
                  <a16:creationId xmlns:a16="http://schemas.microsoft.com/office/drawing/2014/main" id="{9A3C5762-A174-DC6A-9108-C8190309D6D3}"/>
                </a:ext>
              </a:extLst>
            </p:cNvPr>
            <p:cNvSpPr txBox="1">
              <a:spLocks/>
            </p:cNvSpPr>
            <p:nvPr/>
          </p:nvSpPr>
          <p:spPr>
            <a:xfrm>
              <a:off x="887237" y="4628576"/>
              <a:ext cx="1882245" cy="528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ü"/>
                <a:defRPr sz="2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⁻"/>
                <a:defRPr sz="24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/>
                <a:t>[</a:t>
              </a:r>
              <a:r>
                <a:rPr lang="ko-KR" altLang="en-US" sz="1400" b="1" dirty="0" err="1"/>
                <a:t>바이두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  <p:sp>
          <p:nvSpPr>
            <p:cNvPr id="17" name="텍스트 개체 틀 2">
              <a:extLst>
                <a:ext uri="{FF2B5EF4-FFF2-40B4-BE49-F238E27FC236}">
                  <a16:creationId xmlns:a16="http://schemas.microsoft.com/office/drawing/2014/main" id="{127B7148-BBA4-ADEC-9F23-57E99DF0A5BE}"/>
                </a:ext>
              </a:extLst>
            </p:cNvPr>
            <p:cNvSpPr txBox="1">
              <a:spLocks/>
            </p:cNvSpPr>
            <p:nvPr/>
          </p:nvSpPr>
          <p:spPr>
            <a:xfrm>
              <a:off x="887237" y="5778159"/>
              <a:ext cx="1882245" cy="528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ü"/>
                <a:defRPr sz="2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⁻"/>
                <a:defRPr sz="24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150">
                  <a:ln>
                    <a:solidFill>
                      <a:schemeClr val="bg2">
                        <a:lumMod val="1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/>
                <a:t>[</a:t>
              </a:r>
              <a:r>
                <a:rPr lang="ko-KR" altLang="en-US" sz="1400" b="1" dirty="0"/>
                <a:t>이베이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90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5BFFB-B088-36D8-DC81-0EC78091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EB2BD-CE75-516E-4CF3-DDBB045A2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17" y="1772817"/>
            <a:ext cx="7056243" cy="46085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b="1" dirty="0" err="1"/>
              <a:t>캡차</a:t>
            </a:r>
            <a:r>
              <a:rPr lang="ko-KR" altLang="en-US" b="1" dirty="0"/>
              <a:t> 설계 시 고려해야 할 새로운 권고안 제시</a:t>
            </a:r>
            <a:endParaRPr lang="en-US" altLang="ko-K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캡차</a:t>
            </a:r>
            <a:r>
              <a:rPr lang="ko-KR" altLang="en-US" dirty="0"/>
              <a:t> 설계 기본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정해지지 않은 길이의 </a:t>
            </a:r>
            <a:r>
              <a:rPr lang="ko-KR" altLang="en-US" dirty="0" err="1"/>
              <a:t>캡차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정해지지 않은 폰트 크기 사용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 err="1"/>
              <a:t>캡차의</a:t>
            </a:r>
            <a:r>
              <a:rPr lang="ko-KR" altLang="en-US" dirty="0"/>
              <a:t> 문자를 물결처럼 왜곡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객체 분할 대비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문자 간 공간 제거 적극 활용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별도의 선을 </a:t>
            </a:r>
            <a:r>
              <a:rPr lang="ko-KR" altLang="en-US" dirty="0" err="1"/>
              <a:t>캡차와</a:t>
            </a:r>
            <a:r>
              <a:rPr lang="ko-KR" altLang="en-US" dirty="0"/>
              <a:t> 겹치도록 배치</a:t>
            </a:r>
            <a:endParaRPr lang="en-US" altLang="ko-KR" dirty="0"/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ko-KR" altLang="en-US" dirty="0"/>
              <a:t>별도의 선을 사용할 경우 긴 선을 배치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9AED3-E9F0-D9E0-7E10-198283B171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/>
              <a:t>CHAPCHA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E0BD3-605A-EFCB-17F9-F87E71C9B2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F04C9-14A1-EAAD-A033-429F93EEE6C6}"/>
              </a:ext>
            </a:extLst>
          </p:cNvPr>
          <p:cNvSpPr txBox="1"/>
          <p:nvPr/>
        </p:nvSpPr>
        <p:spPr>
          <a:xfrm>
            <a:off x="5375920" y="2522676"/>
            <a:ext cx="6505902" cy="168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228600" defTabSz="914400" latinLnBrk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 인식 대비</a:t>
            </a:r>
            <a:endParaRPr lang="en-US" altLang="ko-KR" sz="24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lvl="2" indent="-228600" defTabSz="914400" latinLnBrk="1">
              <a:lnSpc>
                <a:spcPct val="110000"/>
              </a:lnSpc>
              <a:spcBef>
                <a:spcPts val="500"/>
              </a:spcBef>
              <a:buFont typeface="Calibri" panose="020F0502020204030204" pitchFamily="34" charset="0"/>
              <a:buChar char="⁻"/>
            </a:pPr>
            <a:r>
              <a:rPr lang="ko-KR" altLang="en-US" sz="20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복잡하지 않고 혼돈스럽지 않은 </a:t>
            </a:r>
            <a:r>
              <a:rPr lang="ko-KR" altLang="en-US" sz="2000" spc="-150" dirty="0" err="1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sz="20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사용</a:t>
            </a:r>
            <a:endParaRPr lang="en-US" altLang="ko-KR" sz="20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lvl="2" indent="-228600" defTabSz="914400" latinLnBrk="1">
              <a:lnSpc>
                <a:spcPct val="110000"/>
              </a:lnSpc>
              <a:spcBef>
                <a:spcPts val="500"/>
              </a:spcBef>
              <a:buFont typeface="Calibri" panose="020F0502020204030204" pitchFamily="34" charset="0"/>
              <a:buChar char="⁻"/>
            </a:pPr>
            <a:r>
              <a:rPr lang="ko-KR" altLang="en-US" sz="20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왜곡 사용 자제</a:t>
            </a:r>
            <a:endParaRPr lang="en-US" altLang="ko-KR" sz="20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lvl="2" indent="-228600" defTabSz="914400" latinLnBrk="1">
              <a:lnSpc>
                <a:spcPct val="110000"/>
              </a:lnSpc>
              <a:spcBef>
                <a:spcPts val="500"/>
              </a:spcBef>
              <a:buFont typeface="Calibri" panose="020F0502020204030204" pitchFamily="34" charset="0"/>
              <a:buChar char="⁻"/>
            </a:pPr>
            <a:r>
              <a:rPr lang="ko-KR" altLang="en-US" sz="2000" spc="-150" dirty="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문자 회전은 객체 분할 대비책과 병용</a:t>
            </a:r>
            <a:endParaRPr lang="en-US" altLang="ko-KR" sz="2000" spc="-150" dirty="0">
              <a:ln>
                <a:solidFill>
                  <a:schemeClr val="bg2">
                    <a:lumMod val="1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77A50-207E-9422-AE85-F750CC1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안전성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3EBE44-2AFD-C236-E53C-408235FA8F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035C9-900E-CC1D-7B0F-9D4157DDD3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7672F8F-9BDC-358A-1A59-4A219DCA2BC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79425" y="1870075"/>
            <a:ext cx="11530013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이미지 기반 </a:t>
            </a:r>
            <a:r>
              <a:rPr lang="ko-KR" altLang="en-US" b="1" dirty="0" err="1"/>
              <a:t>캡차</a:t>
            </a:r>
            <a:endParaRPr lang="en-US" altLang="ko-KR" b="1" dirty="0"/>
          </a:p>
          <a:p>
            <a:pPr lvl="1"/>
            <a:r>
              <a:rPr lang="ko-KR" altLang="en-US" dirty="0"/>
              <a:t>이미지를 인식하거나 이미지에 연결된 메타데이터를 이용해 공격할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아직 기술적 한계가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인력을 이용한 공격 방법</a:t>
            </a:r>
            <a:endParaRPr lang="en-US" altLang="ko-KR" b="1" dirty="0"/>
          </a:p>
          <a:p>
            <a:pPr lvl="1"/>
            <a:r>
              <a:rPr lang="ko-KR" altLang="en-US" dirty="0"/>
              <a:t>후진국의 값싼 노동력을 활용해 </a:t>
            </a:r>
            <a:r>
              <a:rPr lang="ko-KR" altLang="en-US" dirty="0" err="1"/>
              <a:t>캡차를</a:t>
            </a:r>
            <a:r>
              <a:rPr lang="ko-KR" altLang="en-US" dirty="0"/>
              <a:t> 해결하는 방식</a:t>
            </a:r>
            <a:endParaRPr lang="en-US" altLang="ko-KR" dirty="0"/>
          </a:p>
          <a:p>
            <a:pPr lvl="1"/>
            <a:r>
              <a:rPr lang="ko-KR" altLang="en-US" dirty="0"/>
              <a:t>사람이 개입되어 </a:t>
            </a:r>
            <a:r>
              <a:rPr lang="ko-KR" altLang="en-US" dirty="0" err="1"/>
              <a:t>캡차를</a:t>
            </a:r>
            <a:r>
              <a:rPr lang="ko-KR" altLang="en-US" dirty="0"/>
              <a:t> 공격하는 방법은 </a:t>
            </a:r>
            <a:r>
              <a:rPr lang="ko-KR" altLang="en-US" dirty="0" err="1"/>
              <a:t>캡차</a:t>
            </a:r>
            <a:r>
              <a:rPr lang="ko-KR" altLang="en-US" dirty="0"/>
              <a:t> 방식 보안의 근본적 문제점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A159B-2271-6B8B-A7C7-B92E501A86B4}"/>
              </a:ext>
            </a:extLst>
          </p:cNvPr>
          <p:cNvSpPr txBox="1"/>
          <p:nvPr/>
        </p:nvSpPr>
        <p:spPr>
          <a:xfrm>
            <a:off x="5492404" y="1054477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메타데이터를 이용한 공격 사례가 있으면 좋겠고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>
                <a:solidFill>
                  <a:srgbClr val="FF0000"/>
                </a:solidFill>
              </a:rPr>
              <a:t>없다면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간단히 공격을 이해할 수 있는 형태의 예가 하나 있으면 좋겠네요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9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E2644-E72C-3E9B-C16A-95B57424C905}"/>
              </a:ext>
            </a:extLst>
          </p:cNvPr>
          <p:cNvSpPr txBox="1"/>
          <p:nvPr/>
        </p:nvSpPr>
        <p:spPr>
          <a:xfrm>
            <a:off x="258443" y="260648"/>
            <a:ext cx="836190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5400" b="1" dirty="0">
                <a:ln w="44450">
                  <a:noFill/>
                </a:ln>
                <a:solidFill>
                  <a:srgbClr val="2A395C"/>
                </a:solidFill>
                <a:effectLst>
                  <a:glow rad="152400">
                    <a:schemeClr val="bg1"/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목차</a:t>
            </a:r>
            <a:endParaRPr lang="ko-KR" altLang="en-US" b="1" dirty="0">
              <a:ln w="44450">
                <a:noFill/>
              </a:ln>
              <a:solidFill>
                <a:srgbClr val="2A395C"/>
              </a:solidFill>
              <a:effectLst>
                <a:glow rad="152400">
                  <a:schemeClr val="bg1"/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AA72C85E-900A-F364-5C53-A33EDFEA04EF}"/>
              </a:ext>
            </a:extLst>
          </p:cNvPr>
          <p:cNvSpPr/>
          <p:nvPr/>
        </p:nvSpPr>
        <p:spPr>
          <a:xfrm>
            <a:off x="335360" y="1479666"/>
            <a:ext cx="1949334" cy="1949334"/>
          </a:xfrm>
          <a:prstGeom prst="donut">
            <a:avLst>
              <a:gd name="adj" fmla="val 11115"/>
            </a:avLst>
          </a:prstGeom>
          <a:solidFill>
            <a:srgbClr val="3B5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AE7467-3998-1551-3918-F0558E3F724A}"/>
              </a:ext>
            </a:extLst>
          </p:cNvPr>
          <p:cNvSpPr/>
          <p:nvPr/>
        </p:nvSpPr>
        <p:spPr>
          <a:xfrm>
            <a:off x="1336869" y="2218940"/>
            <a:ext cx="2051890" cy="470786"/>
          </a:xfrm>
          <a:prstGeom prst="roundRect">
            <a:avLst/>
          </a:prstGeom>
          <a:solidFill>
            <a:srgbClr val="3B5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캡차의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1C4C-633A-5A8D-32DF-7FE283847A9A}"/>
              </a:ext>
            </a:extLst>
          </p:cNvPr>
          <p:cNvSpPr txBox="1"/>
          <p:nvPr/>
        </p:nvSpPr>
        <p:spPr>
          <a:xfrm>
            <a:off x="737683" y="223889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3B54D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01</a:t>
            </a:r>
            <a:endParaRPr lang="ko-KR" altLang="en-US" b="1" dirty="0">
              <a:solidFill>
                <a:srgbClr val="3B54D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6" name="Rectangle 236">
            <a:extLst>
              <a:ext uri="{FF2B5EF4-FFF2-40B4-BE49-F238E27FC236}">
                <a16:creationId xmlns:a16="http://schemas.microsoft.com/office/drawing/2014/main" id="{5609A27B-9D5C-A286-55D7-1B2627C7AAAA}"/>
              </a:ext>
            </a:extLst>
          </p:cNvPr>
          <p:cNvSpPr/>
          <p:nvPr/>
        </p:nvSpPr>
        <p:spPr>
          <a:xfrm rot="10800000">
            <a:off x="1430058" y="2689726"/>
            <a:ext cx="1863828" cy="1786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C3012EB1-9893-05A5-7E83-F2BF1285BA75}"/>
              </a:ext>
            </a:extLst>
          </p:cNvPr>
          <p:cNvSpPr/>
          <p:nvPr/>
        </p:nvSpPr>
        <p:spPr>
          <a:xfrm>
            <a:off x="4146875" y="1479666"/>
            <a:ext cx="1949334" cy="1949334"/>
          </a:xfrm>
          <a:prstGeom prst="donut">
            <a:avLst>
              <a:gd name="adj" fmla="val 11115"/>
            </a:avLst>
          </a:prstGeom>
          <a:solidFill>
            <a:srgbClr val="34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C29338-69CF-7596-E319-0EA15699B90C}"/>
              </a:ext>
            </a:extLst>
          </p:cNvPr>
          <p:cNvSpPr/>
          <p:nvPr/>
        </p:nvSpPr>
        <p:spPr>
          <a:xfrm>
            <a:off x="5148384" y="2218940"/>
            <a:ext cx="2051890" cy="470786"/>
          </a:xfrm>
          <a:prstGeom prst="roundRect">
            <a:avLst/>
          </a:prstGeom>
          <a:solidFill>
            <a:srgbClr val="34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캡차의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 종류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54649-DCBB-F002-32F3-D467CF05648E}"/>
              </a:ext>
            </a:extLst>
          </p:cNvPr>
          <p:cNvSpPr txBox="1"/>
          <p:nvPr/>
        </p:nvSpPr>
        <p:spPr>
          <a:xfrm>
            <a:off x="4549198" y="223889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3468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02</a:t>
            </a:r>
            <a:endParaRPr lang="ko-KR" altLang="en-US" b="1" dirty="0">
              <a:solidFill>
                <a:srgbClr val="3468F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10" name="Rectangle 236">
            <a:extLst>
              <a:ext uri="{FF2B5EF4-FFF2-40B4-BE49-F238E27FC236}">
                <a16:creationId xmlns:a16="http://schemas.microsoft.com/office/drawing/2014/main" id="{06021233-DD26-C53F-ADA1-3B22201E5A9B}"/>
              </a:ext>
            </a:extLst>
          </p:cNvPr>
          <p:cNvSpPr/>
          <p:nvPr/>
        </p:nvSpPr>
        <p:spPr>
          <a:xfrm rot="10800000">
            <a:off x="5241573" y="2689726"/>
            <a:ext cx="1863828" cy="1786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4BCDFFD2-A97B-62D4-68B2-1017C1C105FB}"/>
              </a:ext>
            </a:extLst>
          </p:cNvPr>
          <p:cNvSpPr/>
          <p:nvPr/>
        </p:nvSpPr>
        <p:spPr>
          <a:xfrm>
            <a:off x="7958391" y="1479666"/>
            <a:ext cx="1949334" cy="1949334"/>
          </a:xfrm>
          <a:prstGeom prst="donut">
            <a:avLst>
              <a:gd name="adj" fmla="val 11115"/>
            </a:avLst>
          </a:prstGeom>
          <a:solidFill>
            <a:srgbClr val="01A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F74DB7-23A7-9382-858A-02DB01A802E0}"/>
              </a:ext>
            </a:extLst>
          </p:cNvPr>
          <p:cNvSpPr/>
          <p:nvPr/>
        </p:nvSpPr>
        <p:spPr>
          <a:xfrm>
            <a:off x="8959900" y="2218940"/>
            <a:ext cx="2051890" cy="470786"/>
          </a:xfrm>
          <a:prstGeom prst="roundRect">
            <a:avLst/>
          </a:prstGeom>
          <a:solidFill>
            <a:srgbClr val="01A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캡차의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3DF52-001F-6B0E-793B-F84DD3C2CA37}"/>
              </a:ext>
            </a:extLst>
          </p:cNvPr>
          <p:cNvSpPr txBox="1"/>
          <p:nvPr/>
        </p:nvSpPr>
        <p:spPr>
          <a:xfrm>
            <a:off x="8360714" y="223889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01AEF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03</a:t>
            </a:r>
            <a:endParaRPr lang="ko-KR" altLang="en-US" b="1" dirty="0">
              <a:solidFill>
                <a:srgbClr val="01AEF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14" name="Rectangle 236">
            <a:extLst>
              <a:ext uri="{FF2B5EF4-FFF2-40B4-BE49-F238E27FC236}">
                <a16:creationId xmlns:a16="http://schemas.microsoft.com/office/drawing/2014/main" id="{E136C474-B7EE-4C96-E2B6-B330933A1ED0}"/>
              </a:ext>
            </a:extLst>
          </p:cNvPr>
          <p:cNvSpPr/>
          <p:nvPr/>
        </p:nvSpPr>
        <p:spPr>
          <a:xfrm rot="10800000">
            <a:off x="9053089" y="2689726"/>
            <a:ext cx="1863828" cy="1786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4F183B4F-5140-59C2-8B9C-66FDCF4B2E6B}"/>
              </a:ext>
            </a:extLst>
          </p:cNvPr>
          <p:cNvSpPr/>
          <p:nvPr/>
        </p:nvSpPr>
        <p:spPr>
          <a:xfrm>
            <a:off x="2187553" y="3927938"/>
            <a:ext cx="1949334" cy="1949334"/>
          </a:xfrm>
          <a:prstGeom prst="donut">
            <a:avLst>
              <a:gd name="adj" fmla="val 1111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D5BF01-94CB-29CE-E208-A2172727A588}"/>
              </a:ext>
            </a:extLst>
          </p:cNvPr>
          <p:cNvSpPr/>
          <p:nvPr/>
        </p:nvSpPr>
        <p:spPr>
          <a:xfrm>
            <a:off x="3189062" y="4667212"/>
            <a:ext cx="2051890" cy="4707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캡차의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 안전성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AA947-07A6-8AF3-6574-AA1FA531E210}"/>
              </a:ext>
            </a:extLst>
          </p:cNvPr>
          <p:cNvSpPr txBox="1"/>
          <p:nvPr/>
        </p:nvSpPr>
        <p:spPr>
          <a:xfrm>
            <a:off x="2589876" y="4687162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2E75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04</a:t>
            </a:r>
            <a:endParaRPr lang="ko-KR" altLang="en-US" b="1" dirty="0">
              <a:solidFill>
                <a:srgbClr val="2E75B6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18" name="Rectangle 236">
            <a:extLst>
              <a:ext uri="{FF2B5EF4-FFF2-40B4-BE49-F238E27FC236}">
                <a16:creationId xmlns:a16="http://schemas.microsoft.com/office/drawing/2014/main" id="{57E5D465-4CE0-B10F-FD40-17255942F6BA}"/>
              </a:ext>
            </a:extLst>
          </p:cNvPr>
          <p:cNvSpPr/>
          <p:nvPr/>
        </p:nvSpPr>
        <p:spPr>
          <a:xfrm rot="10800000">
            <a:off x="3282251" y="5137998"/>
            <a:ext cx="1863828" cy="1786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6F059AFC-ADE1-159C-C875-3B5E866BBEBA}"/>
              </a:ext>
            </a:extLst>
          </p:cNvPr>
          <p:cNvSpPr/>
          <p:nvPr/>
        </p:nvSpPr>
        <p:spPr>
          <a:xfrm>
            <a:off x="6106197" y="3927938"/>
            <a:ext cx="1949334" cy="1949334"/>
          </a:xfrm>
          <a:prstGeom prst="donut">
            <a:avLst>
              <a:gd name="adj" fmla="val 1111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7B2A4-D24E-9BF1-A623-5D365B468E0C}"/>
              </a:ext>
            </a:extLst>
          </p:cNvPr>
          <p:cNvSpPr/>
          <p:nvPr/>
        </p:nvSpPr>
        <p:spPr>
          <a:xfrm>
            <a:off x="7107706" y="4667212"/>
            <a:ext cx="2051890" cy="4707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오픈소스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캡차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47E6B-7DA8-A2FC-11C6-72E42B53EA9D}"/>
              </a:ext>
            </a:extLst>
          </p:cNvPr>
          <p:cNvSpPr txBox="1"/>
          <p:nvPr/>
        </p:nvSpPr>
        <p:spPr>
          <a:xfrm>
            <a:off x="6508520" y="4687162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 charset="0"/>
              </a:rPr>
              <a:t>05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22" name="Rectangle 236">
            <a:extLst>
              <a:ext uri="{FF2B5EF4-FFF2-40B4-BE49-F238E27FC236}">
                <a16:creationId xmlns:a16="http://schemas.microsoft.com/office/drawing/2014/main" id="{7C4DE28E-C360-C062-BB3C-207266293DFE}"/>
              </a:ext>
            </a:extLst>
          </p:cNvPr>
          <p:cNvSpPr/>
          <p:nvPr/>
        </p:nvSpPr>
        <p:spPr>
          <a:xfrm rot="10800000">
            <a:off x="7200895" y="5137998"/>
            <a:ext cx="1863828" cy="1786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47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BB625-F988-28B1-D899-95FC73AB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ko-KR" altLang="en-US" dirty="0" err="1"/>
              <a:t>캡차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055C-BB34-00A5-7E73-A4C7C0FE8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1864" y="836712"/>
            <a:ext cx="6336704" cy="11521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 </a:t>
            </a:r>
            <a:r>
              <a:rPr lang="en-US" altLang="ko-KR" sz="2000" dirty="0"/>
              <a:t>reCAPTCHA v2</a:t>
            </a:r>
          </a:p>
          <a:p>
            <a:r>
              <a:rPr lang="en-US" altLang="ko-KR" sz="20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https://www.google.com/recaptcha/admin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F4D77-721A-C98F-39B7-8446554F48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EE502-EAD9-A511-2C4D-5B2805A127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5432261-0C99-BC91-F253-BF5B8D988000}"/>
              </a:ext>
            </a:extLst>
          </p:cNvPr>
          <p:cNvSpPr txBox="1">
            <a:spLocks/>
          </p:cNvSpPr>
          <p:nvPr/>
        </p:nvSpPr>
        <p:spPr>
          <a:xfrm>
            <a:off x="6316682" y="5812986"/>
            <a:ext cx="5533253" cy="66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 </a:t>
            </a:r>
            <a:r>
              <a:rPr lang="ko-KR" altLang="en-US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리캡차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생성을 위한 키 발급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126B3A6-8075-DF75-3518-C2EE5DDFAD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77" b="34554"/>
          <a:stretch/>
        </p:blipFill>
        <p:spPr>
          <a:xfrm>
            <a:off x="538808" y="1719591"/>
            <a:ext cx="4333056" cy="4805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81E51-CB69-5879-A7F3-0FE6E38ED7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7"/>
          <a:stretch/>
        </p:blipFill>
        <p:spPr>
          <a:xfrm>
            <a:off x="5243434" y="1708181"/>
            <a:ext cx="5533253" cy="40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1229A-64CA-8D52-1CF1-FAE4374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ko-KR" altLang="en-US" dirty="0" err="1"/>
              <a:t>캡차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84CBF-3EC6-AC05-F084-8B321E84F8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1396D9-865E-EBF6-33AB-27C567F4F3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21</a:t>
            </a:fld>
            <a:endParaRPr 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7EAD885-A2D4-2984-5E1F-DCA1BA53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" y="1705676"/>
            <a:ext cx="8208088" cy="1867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8E720-453F-4474-4739-DDB42566A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2" b="36468"/>
          <a:stretch/>
        </p:blipFill>
        <p:spPr>
          <a:xfrm>
            <a:off x="4871864" y="3087039"/>
            <a:ext cx="6843192" cy="3446333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F0834FB-5EBF-4544-D319-54E0E383D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003" y="4501921"/>
            <a:ext cx="4231861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발급받은 키를 소스 코드에 적용하여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리캡차를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생성할 수 있음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3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3916-6BC2-5F44-1F0B-8C598C4A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출처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88C91-6DE9-255F-5C47-2CD4E2BDB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논문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400" dirty="0" err="1"/>
              <a:t>김웅희</a:t>
            </a:r>
            <a:r>
              <a:rPr lang="ko-KR" altLang="en-US" sz="2400" dirty="0"/>
              <a:t> 외</a:t>
            </a:r>
            <a:r>
              <a:rPr lang="en-US" altLang="ko-KR" sz="2400" dirty="0"/>
              <a:t>1</a:t>
            </a:r>
            <a:r>
              <a:rPr lang="ko-KR" altLang="en-US" sz="2400" dirty="0"/>
              <a:t>인</a:t>
            </a:r>
            <a:r>
              <a:rPr lang="en-US" altLang="ko-KR" sz="2400" dirty="0"/>
              <a:t>, “</a:t>
            </a:r>
            <a:r>
              <a:rPr lang="ko-KR" altLang="en-US" sz="2400" dirty="0" err="1"/>
              <a:t>캡차의</a:t>
            </a:r>
            <a:r>
              <a:rPr lang="ko-KR" altLang="en-US" sz="2400" dirty="0"/>
              <a:t> 개념과 안전성 분석 사례</a:t>
            </a:r>
            <a:r>
              <a:rPr lang="en-US" altLang="ko-KR" sz="2400" dirty="0"/>
              <a:t>”, 『</a:t>
            </a:r>
            <a:r>
              <a:rPr lang="ko-KR" altLang="en-US" sz="2400" dirty="0"/>
              <a:t>전자공학회지</a:t>
            </a:r>
            <a:r>
              <a:rPr lang="en-US" altLang="ko-KR" sz="2400" dirty="0"/>
              <a:t>』,</a:t>
            </a:r>
            <a:r>
              <a:rPr lang="ko-KR" altLang="en-US" sz="2400" dirty="0"/>
              <a:t>대한전자공학회</a:t>
            </a:r>
            <a:r>
              <a:rPr lang="en-US" altLang="ko-KR" sz="2400" dirty="0"/>
              <a:t>(2014),  p60-68</a:t>
            </a:r>
          </a:p>
          <a:p>
            <a:pPr marL="0" indent="0">
              <a:buNone/>
            </a:pPr>
            <a:r>
              <a:rPr lang="en-US" altLang="ko-KR" sz="2400" dirty="0" err="1"/>
              <a:t>E.Bursztein</a:t>
            </a:r>
            <a:r>
              <a:rPr lang="en-US" altLang="ko-KR" sz="2400" dirty="0"/>
              <a:t>, , “Text-based CAPTCHA Strengths and Weaknesses”, in Proceedings of the 18</a:t>
            </a:r>
            <a:r>
              <a:rPr lang="en-US" altLang="ko-KR" sz="2400" baseline="30000" dirty="0"/>
              <a:t>th</a:t>
            </a:r>
            <a:r>
              <a:rPr lang="en-US" altLang="ko-KR" sz="2400" dirty="0"/>
              <a:t> ACM Conference on Computer and Communications Security, New York, NY, USA, 2011, p125-138</a:t>
            </a: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48D5E-6329-3475-03E5-5AA4A09C9E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9C97F-D349-7433-E93F-A027E00687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DE039-AD70-6FA5-3F84-4D60145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82046-C74B-27F7-7640-D9F21F064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364" y="1662107"/>
            <a:ext cx="11530177" cy="1325564"/>
          </a:xfrm>
        </p:spPr>
        <p:txBody>
          <a:bodyPr/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캡차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(CAPTCHA)</a:t>
            </a:r>
          </a:p>
          <a:p>
            <a:pPr lvl="1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Completely Automated Public Turing test to tell Computers and Humans Apart</a:t>
            </a:r>
          </a:p>
          <a:p>
            <a:pPr lvl="1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컴퓨터와 사람을 구분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할 수 있게 해주는 완전 자동화된 공개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</a:rPr>
              <a:t>튜링테스트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257CCF-350F-473D-12FD-788A49811C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DC212-9959-0895-1AAB-41FDF7ABAC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767CD8-0EF6-C545-26B7-FFE37A379826}"/>
              </a:ext>
            </a:extLst>
          </p:cNvPr>
          <p:cNvSpPr/>
          <p:nvPr/>
        </p:nvSpPr>
        <p:spPr>
          <a:xfrm>
            <a:off x="371364" y="3140968"/>
            <a:ext cx="11449272" cy="2880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9029F6-7B34-37CB-03E0-2BAB06678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492970"/>
            <a:ext cx="3731260" cy="103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키보드, 전자기기이(가) 표시된 사진&#10;&#10;자동 생성된 설명">
            <a:extLst>
              <a:ext uri="{FF2B5EF4-FFF2-40B4-BE49-F238E27FC236}">
                <a16:creationId xmlns:a16="http://schemas.microsoft.com/office/drawing/2014/main" id="{F8731A6B-97C0-0B4C-9C17-D7A7F146E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4645098"/>
            <a:ext cx="3731260" cy="940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A2CE28A-1EBF-4642-A1B9-EFE96E439DAD}"/>
              </a:ext>
            </a:extLst>
          </p:cNvPr>
          <p:cNvSpPr txBox="1">
            <a:spLocks/>
          </p:cNvSpPr>
          <p:nvPr/>
        </p:nvSpPr>
        <p:spPr>
          <a:xfrm>
            <a:off x="5206907" y="4074148"/>
            <a:ext cx="6778190" cy="11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사람이 해결하기는 쉬운 문제지만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기계가 자동화된 방법으로는 해결하기 어려운 문제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984FF42-3030-CC8B-9C96-1F974C79AA00}"/>
              </a:ext>
            </a:extLst>
          </p:cNvPr>
          <p:cNvSpPr/>
          <p:nvPr/>
        </p:nvSpPr>
        <p:spPr>
          <a:xfrm>
            <a:off x="4655841" y="4298210"/>
            <a:ext cx="432048" cy="346888"/>
          </a:xfrm>
          <a:prstGeom prst="rightArrow">
            <a:avLst/>
          </a:prstGeom>
          <a:solidFill>
            <a:srgbClr val="2A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915E-C4CA-1A4F-6F01-701E5E2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1) </a:t>
            </a:r>
            <a:r>
              <a:rPr lang="ko-KR" altLang="en-US" dirty="0"/>
              <a:t>텍스트 기반 </a:t>
            </a:r>
            <a:r>
              <a:rPr lang="ko-KR" altLang="en-US" dirty="0" err="1"/>
              <a:t>캡차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8060D-C829-2A44-8168-75DF1822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17" y="1869763"/>
            <a:ext cx="11530177" cy="983174"/>
          </a:xfrm>
        </p:spPr>
        <p:txBody>
          <a:bodyPr/>
          <a:lstStyle/>
          <a:p>
            <a:r>
              <a:rPr lang="ko-KR" altLang="en-US" b="1" dirty="0"/>
              <a:t>텍스트 기반 </a:t>
            </a:r>
            <a:r>
              <a:rPr lang="ko-KR" altLang="en-US" b="1" dirty="0" err="1"/>
              <a:t>캡차</a:t>
            </a:r>
            <a:endParaRPr lang="en-US" altLang="ko-KR" b="1" dirty="0"/>
          </a:p>
          <a:p>
            <a:pPr lvl="1"/>
            <a:r>
              <a:rPr lang="ko-KR" altLang="en-US" b="1" dirty="0"/>
              <a:t>인공지능의 문자인식에 기반을 둔 </a:t>
            </a:r>
            <a:r>
              <a:rPr lang="ko-KR" altLang="en-US" b="1" dirty="0" err="1"/>
              <a:t>캡차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EE9E6-2F2E-78D3-8BFC-DB3E3DD804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2D785-F735-E219-461C-78DE5623AA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189947A6-BCF0-7BFE-2853-FF3F0A2F1F15}"/>
              </a:ext>
            </a:extLst>
          </p:cNvPr>
          <p:cNvSpPr txBox="1">
            <a:spLocks/>
          </p:cNvSpPr>
          <p:nvPr/>
        </p:nvSpPr>
        <p:spPr>
          <a:xfrm>
            <a:off x="3647727" y="3156903"/>
            <a:ext cx="8376277" cy="164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Gimpy,   EZ-Gimpy,   Gimpy-R</a:t>
            </a:r>
          </a:p>
          <a:p>
            <a:pPr lvl="1"/>
            <a:r>
              <a:rPr lang="ko-KR" altLang="en-US" dirty="0"/>
              <a:t>무작위로 문자들을 선택하여 잡음이 첨가된 배경에 문자의 외형을 왜곡시킨 이미지를 제시함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A3EBCAD-57B0-506B-2C2D-84BCF50F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025642"/>
            <a:ext cx="2749148" cy="1059828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5D632A7-3526-F3B0-A339-B11C070A92FE}"/>
              </a:ext>
            </a:extLst>
          </p:cNvPr>
          <p:cNvSpPr txBox="1">
            <a:spLocks/>
          </p:cNvSpPr>
          <p:nvPr/>
        </p:nvSpPr>
        <p:spPr>
          <a:xfrm>
            <a:off x="3647727" y="5013176"/>
            <a:ext cx="10772971" cy="103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reCAPTCHA(v1)</a:t>
            </a:r>
          </a:p>
          <a:p>
            <a:pPr lvl="1"/>
            <a:r>
              <a:rPr lang="ko-KR" altLang="en-US" dirty="0"/>
              <a:t>왜곡된 문자의 외형에 긴 선을 덧붙여 </a:t>
            </a:r>
            <a:r>
              <a:rPr lang="ko-KR" altLang="en-US" dirty="0" err="1"/>
              <a:t>캡차를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3BD7AC-F0B5-C678-D27E-059B8AEE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276926"/>
            <a:ext cx="2786397" cy="7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E1873-DD58-CB59-080A-EDB0E85A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1) </a:t>
            </a:r>
            <a:r>
              <a:rPr lang="ko-KR" altLang="en-US" dirty="0"/>
              <a:t>텍스트 기반 </a:t>
            </a:r>
            <a:r>
              <a:rPr lang="ko-KR" altLang="en-US" dirty="0" err="1"/>
              <a:t>캡차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F14E1-D023-B628-9984-6F09EF846E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57892-18CC-41F0-3E4B-61F23DAF72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B099D3BE-D890-E23B-4AE5-29019BE60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75277"/>
                  </p:ext>
                </p:extLst>
              </p:nvPr>
            </p:nvGraphicFramePr>
            <p:xfrm>
              <a:off x="623392" y="2420888"/>
              <a:ext cx="10945216" cy="3148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722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ko-KR" altLang="en-US" sz="2400" b="1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장점</a:t>
                          </a:r>
                          <a:endParaRPr lang="en-US" altLang="ko-KR" sz="2400" b="1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A395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구현 용이</a:t>
                          </a:r>
                          <a:endParaRPr lang="en-US" altLang="ko-KR" sz="2400" b="0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적은 양의 기본데이터로 다양한 문제 생성 가능</a:t>
                          </a:r>
                          <a:endParaRPr lang="en-US" altLang="ko-KR" sz="2400" b="0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</a:t>
                          </a:r>
                          <a:r>
                            <a:rPr lang="ko-KR" altLang="en-US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알파벳 대소문자로 </a:t>
                          </a: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ko-KR" altLang="en-US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자리 텍스트 </a:t>
                          </a:r>
                          <a:r>
                            <a:rPr lang="ko-KR" altLang="en-US" sz="2000" b="0" kern="1200" spc="-150" dirty="0" err="1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캡차를</a:t>
                          </a:r>
                          <a:r>
                            <a:rPr lang="ko-KR" altLang="en-US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만들 때</a:t>
                          </a: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52</a:t>
                          </a:r>
                          <a:r>
                            <a:rPr lang="ko-KR" altLang="en-US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개의 문자로 약 </a:t>
                          </a: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730</a:t>
                          </a:r>
                          <a:r>
                            <a:rPr lang="ko-KR" altLang="en-US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만 개의 조합 생성 가능 </a:t>
                          </a:r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000" b="0" i="1" kern="1200" spc="-150" smtClean="0">
                                      <a:ln>
                                        <a:solidFill>
                                          <a:schemeClr val="bg2">
                                            <a:lumMod val="10000"/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200" spc="-150" smtClean="0">
                                      <a:ln>
                                        <a:solidFill>
                                          <a:schemeClr val="bg2">
                                            <a:lumMod val="10000"/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52</m:t>
                                  </m:r>
                                </m:e>
                                <m:sup>
                                  <m:r>
                                    <a:rPr lang="en-US" altLang="ko-KR" sz="2000" b="0" i="1" kern="1200" spc="-150" smtClean="0">
                                      <a:ln>
                                        <a:solidFill>
                                          <a:schemeClr val="bg2">
                                            <a:lumMod val="10000"/>
                                            <a:alpha val="0"/>
                                          </a:schemeClr>
                                        </a:solidFill>
                                      </a:ln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b="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6730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ko-KR" altLang="en-US" sz="2400" b="1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단점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A395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컴퓨터 비전과 영상처리 분야의 기술들로 </a:t>
                          </a:r>
                          <a:r>
                            <a:rPr lang="ko-KR" altLang="en-US" sz="2400" kern="1200" spc="-150" dirty="0" err="1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캡차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무력화 가능</a:t>
                          </a:r>
                          <a:endParaRPr lang="en-US" altLang="ko-KR" sz="2400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공격에 대비하여 </a:t>
                          </a:r>
                          <a:r>
                            <a:rPr lang="ko-KR" altLang="en-US" sz="2400" kern="1200" spc="-150" dirty="0" err="1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캡차를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복잡하게 만들 경우 사람도 풀기 힘듦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B099D3BE-D890-E23B-4AE5-29019BE60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75277"/>
                  </p:ext>
                </p:extLst>
              </p:nvPr>
            </p:nvGraphicFramePr>
            <p:xfrm>
              <a:off x="623392" y="2420888"/>
              <a:ext cx="10945216" cy="3148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722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ko-KR" altLang="en-US" sz="2400" b="1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장점</a:t>
                          </a:r>
                          <a:endParaRPr lang="en-US" altLang="ko-KR" sz="2400" b="1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A395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992" t="-326" r="-130" b="-69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6730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ko-KR" altLang="en-US" sz="2400" b="1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단점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A395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컴퓨터 비전과 영상처리 분야의 기술들로 </a:t>
                          </a:r>
                          <a:r>
                            <a:rPr lang="ko-KR" altLang="en-US" sz="2400" kern="1200" spc="-150" dirty="0" err="1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캡차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무력화 가능</a:t>
                          </a:r>
                          <a:endParaRPr lang="en-US" altLang="ko-KR" sz="2400" kern="1200" spc="-150" dirty="0">
                            <a:ln>
                              <a:solidFill>
                                <a:schemeClr val="bg2">
                                  <a:lumMod val="1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1" hangingPunct="1">
                            <a:lnSpc>
                              <a:spcPct val="80000"/>
                            </a:lnSpc>
                            <a:spcBef>
                              <a:spcPts val="1000"/>
                            </a:spcBef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공격에 대비하여 </a:t>
                          </a:r>
                          <a:r>
                            <a:rPr lang="ko-KR" altLang="en-US" sz="2400" kern="1200" spc="-150" dirty="0" err="1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캡차를</a:t>
                          </a:r>
                          <a:r>
                            <a:rPr lang="ko-KR" altLang="en-US" sz="2400" kern="1200" spc="-150" dirty="0">
                              <a:ln>
                                <a:solidFill>
                                  <a:schemeClr val="bg2">
                                    <a:lumMod val="10000"/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복잡하게 만들 경우 사람도 풀기 힘듦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3136576-DF92-8B50-BF7D-F1551176C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17" y="1869763"/>
            <a:ext cx="11530177" cy="623134"/>
          </a:xfrm>
        </p:spPr>
        <p:txBody>
          <a:bodyPr/>
          <a:lstStyle/>
          <a:p>
            <a:r>
              <a:rPr lang="ko-KR" altLang="en-US" b="1" dirty="0"/>
              <a:t>텍스트 기반 </a:t>
            </a:r>
            <a:r>
              <a:rPr lang="ko-KR" altLang="en-US" b="1" dirty="0" err="1"/>
              <a:t>캡차의</a:t>
            </a:r>
            <a:r>
              <a:rPr lang="ko-KR" altLang="en-US" b="1" dirty="0"/>
              <a:t> 장단점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8618-ED68-0E06-A659-62E3E285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1) </a:t>
            </a:r>
            <a:r>
              <a:rPr lang="ko-KR" altLang="en-US" dirty="0"/>
              <a:t>텍스트 기반 </a:t>
            </a:r>
            <a:r>
              <a:rPr lang="ko-KR" altLang="en-US" dirty="0" err="1"/>
              <a:t>캡차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FFB4E-4303-6C72-EF63-EFFCC943F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1863" y="1694208"/>
            <a:ext cx="7152141" cy="4799598"/>
          </a:xfrm>
        </p:spPr>
        <p:txBody>
          <a:bodyPr>
            <a:normAutofit/>
          </a:bodyPr>
          <a:lstStyle/>
          <a:p>
            <a:r>
              <a:rPr lang="en-US" altLang="ko-KR" b="1" dirty="0"/>
              <a:t>OCR(Optical Character Recognition)</a:t>
            </a:r>
          </a:p>
          <a:p>
            <a:pPr lvl="1"/>
            <a:r>
              <a:rPr lang="ko-KR" altLang="en-US" dirty="0"/>
              <a:t>광학  문자 판독 장치</a:t>
            </a:r>
            <a:endParaRPr lang="en-US" altLang="ko-KR" dirty="0"/>
          </a:p>
          <a:p>
            <a:pPr lvl="1"/>
            <a:r>
              <a:rPr lang="ko-KR" altLang="en-US" dirty="0"/>
              <a:t>인쇄물</a:t>
            </a:r>
            <a:r>
              <a:rPr lang="en-US" altLang="ko-KR" dirty="0"/>
              <a:t>, </a:t>
            </a:r>
            <a:r>
              <a:rPr lang="ko-KR" altLang="en-US" dirty="0" err="1"/>
              <a:t>손글씨</a:t>
            </a:r>
            <a:r>
              <a:rPr lang="ko-KR" altLang="en-US" dirty="0"/>
              <a:t> 텍스트를 컴퓨터가 판독할 수 있도록 디지털로 변환하는 기술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핸드폰에 신분증이나 카드를 등록할 때 정보를 직접 입력하지 않아도 스캔을 하면 자동으로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텍스트 기반 </a:t>
            </a:r>
            <a:r>
              <a:rPr lang="ko-KR" altLang="en-US" b="1" dirty="0" err="1"/>
              <a:t>캡차를</a:t>
            </a:r>
            <a:r>
              <a:rPr lang="ko-KR" altLang="en-US" b="1" dirty="0"/>
              <a:t> 컴퓨터가 자동으로 풀기 위해 사용하는 방식</a:t>
            </a:r>
            <a:endParaRPr lang="en-US" altLang="ko-KR" b="1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/>
              <a:t>문자 인식을 위한 특징점이 왜곡된 문자 외형은 정형화된 경우와 상이하게 추출되어 인식에 어려움이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있을 수 있음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B26D5-1B09-432A-CE3A-DB44B473EF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/>
              <a:t>CHAPCHA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5E16F-2FAF-619F-9C94-480E95E896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6</a:t>
            </a:fld>
            <a:endParaRPr lang="en-US" dirty="0"/>
          </a:p>
        </p:txBody>
      </p:sp>
      <p:pic>
        <p:nvPicPr>
          <p:cNvPr id="1030" name="Picture 6" descr="useB - 솔루션 - 신분증 ocr">
            <a:extLst>
              <a:ext uri="{FF2B5EF4-FFF2-40B4-BE49-F238E27FC236}">
                <a16:creationId xmlns:a16="http://schemas.microsoft.com/office/drawing/2014/main" id="{FDA3C0E0-426F-8E1D-D7CB-FE8A76A3A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b="33362"/>
          <a:stretch/>
        </p:blipFill>
        <p:spPr bwMode="auto">
          <a:xfrm>
            <a:off x="145925" y="4005063"/>
            <a:ext cx="4630827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CR 엔진 개발기">
            <a:extLst>
              <a:ext uri="{FF2B5EF4-FFF2-40B4-BE49-F238E27FC236}">
                <a16:creationId xmlns:a16="http://schemas.microsoft.com/office/drawing/2014/main" id="{BA92BA67-2543-EA7F-E73A-2E01E3E8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8" y="1694208"/>
            <a:ext cx="4628784" cy="22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D9AC-02FE-28AF-5EE5-6285DAE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1) </a:t>
            </a:r>
            <a:r>
              <a:rPr lang="ko-KR" altLang="en-US" dirty="0"/>
              <a:t>텍스트 기반 </a:t>
            </a:r>
            <a:r>
              <a:rPr lang="ko-KR" altLang="en-US" dirty="0" err="1"/>
              <a:t>캡차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E550E2-7EF8-6C1A-E96F-FD21959BE0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D3D6D-53A4-7AD3-5183-3C64B05116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151E7C14-7251-98BC-77BD-124F86FFD30E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79425" y="1870075"/>
            <a:ext cx="11530013" cy="461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⁻"/>
              <a:defRPr sz="24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ln>
                  <a:solidFill>
                    <a:schemeClr val="bg2">
                      <a:lumMod val="1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"/>
            </a:pPr>
            <a:r>
              <a:rPr lang="ko-KR" altLang="en-US" b="1" dirty="0" err="1">
                <a:sym typeface="Wingdings" panose="05000000000000000000" pitchFamily="2" charset="2"/>
              </a:rPr>
              <a:t>리캡차는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OCR</a:t>
            </a:r>
            <a:r>
              <a:rPr lang="ko-KR" altLang="en-US" b="1" dirty="0">
                <a:sym typeface="Wingdings" panose="05000000000000000000" pitchFamily="2" charset="2"/>
              </a:rPr>
              <a:t>의 한계를 극복하는 데 사용하기도 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>
              <a:buFont typeface="맑은 고딕" panose="020B0503020000020004" pitchFamily="50" charset="-127"/>
              <a:buChar char="－"/>
            </a:pPr>
            <a:r>
              <a:rPr lang="ko-KR" altLang="en-US" dirty="0">
                <a:sym typeface="Wingdings" panose="05000000000000000000" pitchFamily="2" charset="2"/>
              </a:rPr>
              <a:t>오래된 서적을 디지털화 하는 경우 손상으로 인해 </a:t>
            </a:r>
            <a:r>
              <a:rPr lang="en-US" altLang="ko-KR" dirty="0">
                <a:sym typeface="Wingdings" panose="05000000000000000000" pitchFamily="2" charset="2"/>
              </a:rPr>
              <a:t>OCR</a:t>
            </a:r>
            <a:r>
              <a:rPr lang="ko-KR" altLang="en-US" dirty="0">
                <a:sym typeface="Wingdings" panose="05000000000000000000" pitchFamily="2" charset="2"/>
              </a:rPr>
              <a:t>인식이 불가능한 경우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컴퓨터가 만든 </a:t>
            </a:r>
            <a:r>
              <a:rPr lang="ko-KR" altLang="en-US" dirty="0" err="1">
                <a:sym typeface="Wingdings" panose="05000000000000000000" pitchFamily="2" charset="2"/>
              </a:rPr>
              <a:t>캡차에</a:t>
            </a:r>
            <a:r>
              <a:rPr lang="ko-KR" altLang="en-US" dirty="0">
                <a:sym typeface="Wingdings" panose="05000000000000000000" pitchFamily="2" charset="2"/>
              </a:rPr>
              <a:t> 올바른 답을 하는 사용자만 사람으로 구분함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그 사람들에게 </a:t>
            </a:r>
            <a:r>
              <a:rPr lang="en-US" altLang="ko-KR" dirty="0">
                <a:sym typeface="Wingdings" panose="05000000000000000000" pitchFamily="2" charset="2"/>
              </a:rPr>
              <a:t>OCR </a:t>
            </a:r>
            <a:r>
              <a:rPr lang="ko-KR" altLang="en-US" dirty="0">
                <a:sym typeface="Wingdings" panose="05000000000000000000" pitchFamily="2" charset="2"/>
              </a:rPr>
              <a:t>과정에서 실패한 단어를 제시하여 풀게 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높은 비율로 나온 답변을 </a:t>
            </a:r>
            <a:r>
              <a:rPr lang="en-US" altLang="ko-KR" dirty="0">
                <a:sym typeface="Wingdings" panose="05000000000000000000" pitchFamily="2" charset="2"/>
              </a:rPr>
              <a:t>OCR </a:t>
            </a:r>
            <a:r>
              <a:rPr lang="ko-KR" altLang="en-US" dirty="0">
                <a:sym typeface="Wingdings" panose="05000000000000000000" pitchFamily="2" charset="2"/>
              </a:rPr>
              <a:t>단계에서 실패했던 단어를 디지털화 하는 데 사용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FFC503-0B4C-BF02-017E-4FE20A651F68}"/>
              </a:ext>
            </a:extLst>
          </p:cNvPr>
          <p:cNvGrpSpPr/>
          <p:nvPr/>
        </p:nvGrpSpPr>
        <p:grpSpPr>
          <a:xfrm>
            <a:off x="3758158" y="2852936"/>
            <a:ext cx="4675684" cy="1804851"/>
            <a:chOff x="983432" y="4725144"/>
            <a:chExt cx="4675684" cy="180485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262D7F0-65BF-38B1-E65F-FFF83173B9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8" t="42425" r="16694" b="17871"/>
            <a:stretch/>
          </p:blipFill>
          <p:spPr bwMode="auto">
            <a:xfrm>
              <a:off x="983432" y="4725144"/>
              <a:ext cx="4675684" cy="18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05336908-EA3D-567C-11C1-38CA466B2CD3}"/>
                </a:ext>
              </a:extLst>
            </p:cNvPr>
            <p:cNvSpPr/>
            <p:nvPr/>
          </p:nvSpPr>
          <p:spPr>
            <a:xfrm>
              <a:off x="2979242" y="5517232"/>
              <a:ext cx="864096" cy="432048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17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20AE-AA35-66BC-3D82-40CE8185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2) </a:t>
            </a:r>
            <a:r>
              <a:rPr lang="ko-KR" altLang="en-US" dirty="0"/>
              <a:t>이미지 기반 </a:t>
            </a:r>
            <a:r>
              <a:rPr lang="ko-KR" altLang="en-US" dirty="0" err="1"/>
              <a:t>캡차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19EA-A44D-F3CA-0811-F692AF1AA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968" y="2145326"/>
            <a:ext cx="6202126" cy="351592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이미지 기반 </a:t>
            </a:r>
            <a:r>
              <a:rPr lang="ko-KR" altLang="en-US" b="1" dirty="0" err="1"/>
              <a:t>캡차</a:t>
            </a:r>
            <a:endParaRPr lang="en-US" altLang="ko-KR" b="1" dirty="0"/>
          </a:p>
          <a:p>
            <a:pPr lvl="1"/>
            <a:r>
              <a:rPr lang="ko-KR" altLang="en-US" b="1" dirty="0"/>
              <a:t>이미지를 이용하여 문제를 만들어 사용자에게 제시</a:t>
            </a:r>
            <a:endParaRPr lang="en-US" altLang="ko-KR" b="1" dirty="0"/>
          </a:p>
          <a:p>
            <a:pPr lvl="1"/>
            <a:r>
              <a:rPr lang="ko-KR" altLang="en-US" dirty="0"/>
              <a:t>사물 이미지를 보여주고 그 사물의 이름을 입력하는 </a:t>
            </a:r>
            <a:r>
              <a:rPr lang="ko-KR" altLang="en-US" dirty="0" err="1"/>
              <a:t>캡차</a:t>
            </a:r>
            <a:r>
              <a:rPr lang="en-US" altLang="ko-KR" dirty="0"/>
              <a:t>, </a:t>
            </a:r>
            <a:r>
              <a:rPr lang="ko-KR" altLang="en-US" dirty="0"/>
              <a:t>같은 종류의 물체를 이미지에서 선택하는 </a:t>
            </a:r>
            <a:r>
              <a:rPr lang="ko-KR" altLang="en-US" dirty="0" err="1"/>
              <a:t>캡차</a:t>
            </a:r>
            <a:endParaRPr lang="en-US" altLang="ko-KR" sz="1600" dirty="0"/>
          </a:p>
          <a:p>
            <a:pPr lvl="1"/>
            <a:r>
              <a:rPr lang="ko-KR" altLang="en-US" dirty="0"/>
              <a:t>텍스트 기반 </a:t>
            </a:r>
            <a:r>
              <a:rPr lang="ko-KR" altLang="en-US" dirty="0" err="1"/>
              <a:t>캡차의</a:t>
            </a:r>
            <a:r>
              <a:rPr lang="ko-KR" altLang="en-US" dirty="0"/>
              <a:t> 취약성과 단점 보완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249A5-ECBC-8390-BBCD-4EC5FE0B9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8D6D92-F2EF-93B8-A972-42D72820FE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8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E336B3-5682-7B00-37E8-57CF8B26FF3F}"/>
              </a:ext>
            </a:extLst>
          </p:cNvPr>
          <p:cNvGrpSpPr/>
          <p:nvPr/>
        </p:nvGrpSpPr>
        <p:grpSpPr>
          <a:xfrm>
            <a:off x="488448" y="2101201"/>
            <a:ext cx="5175504" cy="3782789"/>
            <a:chOff x="1199456" y="3284985"/>
            <a:chExt cx="3848735" cy="2813050"/>
          </a:xfrm>
        </p:grpSpPr>
        <p:pic>
          <p:nvPicPr>
            <p:cNvPr id="6" name="그림 5" descr="텍스트, 다른, 스크린샷이(가) 표시된 사진&#10;&#10;자동 생성된 설명">
              <a:extLst>
                <a:ext uri="{FF2B5EF4-FFF2-40B4-BE49-F238E27FC236}">
                  <a16:creationId xmlns:a16="http://schemas.microsoft.com/office/drawing/2014/main" id="{2F5E65C2-615E-8CAD-1B79-6ED4F3B7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6" y="3284985"/>
              <a:ext cx="1917700" cy="2813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034AC0-7410-6629-071C-60551E6EB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156" y="3292946"/>
              <a:ext cx="193103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1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EEE9-AE35-8023-B0B8-5669539A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캡차의</a:t>
            </a:r>
            <a:r>
              <a:rPr lang="ko-KR" altLang="en-US" dirty="0"/>
              <a:t> 종류 </a:t>
            </a:r>
            <a:r>
              <a:rPr lang="en-US" altLang="ko-KR" dirty="0"/>
              <a:t>2) </a:t>
            </a:r>
            <a:r>
              <a:rPr lang="ko-KR" altLang="en-US" dirty="0"/>
              <a:t>이미지 기반 </a:t>
            </a:r>
            <a:r>
              <a:rPr lang="ko-KR" altLang="en-US" dirty="0" err="1"/>
              <a:t>캡차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E64C0-626E-EDA5-E598-54F0F4A8BE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CHAPCHA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6A1B5-F11B-B5C4-F5F8-48DEDCADC0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3F7A83-B5B7-4266-8D27-EF99E7F4AEB0}" type="slidenum">
              <a:rPr lang="en-US" altLang="ko-KR" smtClean="0"/>
              <a:pPr/>
              <a:t>9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7783AA-43F3-9D04-7F11-B61C3A12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8672"/>
              </p:ext>
            </p:extLst>
          </p:nvPr>
        </p:nvGraphicFramePr>
        <p:xfrm>
          <a:off x="476944" y="3915885"/>
          <a:ext cx="11451704" cy="2609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2400" b="1" kern="1200" spc="-150" dirty="0">
                        <a:ln>
                          <a:solidFill>
                            <a:schemeClr val="bg2">
                              <a:lumMod val="1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39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 기반 </a:t>
                      </a:r>
                      <a:r>
                        <a:rPr lang="ko-KR" altLang="en-US" sz="2400" b="0" kern="1200" spc="-150" dirty="0" err="1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캡차에</a:t>
                      </a:r>
                      <a:r>
                        <a:rPr lang="ko-KR" altLang="en-US" sz="2400" b="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비해 봇의 공격에 강인</a:t>
                      </a:r>
                      <a:endParaRPr lang="en-US" altLang="ko-KR" sz="2400" b="0" kern="1200" spc="-150" dirty="0">
                        <a:ln>
                          <a:solidFill>
                            <a:schemeClr val="bg2">
                              <a:lumMod val="10000"/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86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ko-KR" altLang="en-US" sz="2400" b="1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395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ko-KR" altLang="en-US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문제를 구성하는데 필요한 기본 데이터의 양 증가</a:t>
                      </a:r>
                      <a:r>
                        <a:rPr lang="en-US" altLang="ko-KR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ko-KR" altLang="en-US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제한된 데이터의 양에서 만들 수 있는 문제의 경우가 감소할 수 있음</a:t>
                      </a:r>
                      <a:endParaRPr lang="en-US" altLang="ko-KR" sz="2400" kern="1200" spc="-150" dirty="0">
                        <a:ln>
                          <a:solidFill>
                            <a:schemeClr val="bg2">
                              <a:lumMod val="10000"/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ko-KR" altLang="en-US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기본 데이터</a:t>
                      </a:r>
                      <a:r>
                        <a:rPr lang="en-US" altLang="ko-KR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를 저장하기 위해 텍스트보다 많은 저장공간 필요</a:t>
                      </a:r>
                      <a:endParaRPr lang="en-US" altLang="ko-KR" sz="2400" kern="1200" spc="-150" dirty="0">
                        <a:ln>
                          <a:solidFill>
                            <a:schemeClr val="bg2">
                              <a:lumMod val="10000"/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2400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2400" b="1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기반 </a:t>
                      </a:r>
                      <a:r>
                        <a:rPr lang="ko-KR" altLang="en-US" sz="2400" b="1" kern="1200" spc="-150" dirty="0" err="1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캡차에</a:t>
                      </a:r>
                      <a:r>
                        <a:rPr lang="ko-KR" altLang="en-US" sz="2400" b="1" kern="1200" spc="-150" dirty="0">
                          <a:ln>
                            <a:solidFill>
                              <a:schemeClr val="bg2">
                                <a:lumMod val="1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비해 비용↑</a:t>
                      </a:r>
                      <a:endParaRPr lang="en-US" altLang="ko-KR" sz="2400" b="1" kern="1200" spc="-150" dirty="0">
                        <a:ln>
                          <a:solidFill>
                            <a:schemeClr val="bg2">
                              <a:lumMod val="10000"/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9C7EEB-E657-7E59-8092-23385B3460E6}"/>
              </a:ext>
            </a:extLst>
          </p:cNvPr>
          <p:cNvSpPr/>
          <p:nvPr/>
        </p:nvSpPr>
        <p:spPr>
          <a:xfrm>
            <a:off x="476944" y="1674298"/>
            <a:ext cx="11451704" cy="211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A27DE-3FFA-D86D-1029-E73C07BB1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8168" y="1849238"/>
            <a:ext cx="4761966" cy="1740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3D</a:t>
            </a:r>
            <a:r>
              <a:rPr lang="ko-KR" altLang="en-US" sz="2400" dirty="0"/>
              <a:t>효과 활용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- Teabag 3D Captcha,  STE3D-CAP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움직이는 이미지</a:t>
            </a:r>
            <a:r>
              <a:rPr lang="en-US" altLang="ko-KR" sz="2400" dirty="0"/>
              <a:t>(</a:t>
            </a:r>
            <a:r>
              <a:rPr lang="ko-KR" altLang="en-US" sz="2400" dirty="0"/>
              <a:t>비디오 활용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nuCaptcha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</a:t>
            </a:r>
            <a:r>
              <a:rPr lang="ko-KR" altLang="en-US" sz="2000" dirty="0" err="1"/>
              <a:t>캡차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53D41-A9AD-4B30-A245-BF7C8F825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15308" r="3579" b="6636"/>
          <a:stretch/>
        </p:blipFill>
        <p:spPr>
          <a:xfrm>
            <a:off x="476944" y="1933882"/>
            <a:ext cx="3430053" cy="15058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D03C10-2124-0612-E242-EB3971B3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1" y="1736187"/>
            <a:ext cx="3429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9740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1142</Words>
  <Application>Microsoft Office PowerPoint</Application>
  <PresentationFormat>와이드스크린</PresentationFormat>
  <Paragraphs>244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JAY DESIGN</vt:lpstr>
      <vt:lpstr>PowerPoint 프레젠테이션</vt:lpstr>
      <vt:lpstr>PowerPoint 프레젠테이션</vt:lpstr>
      <vt:lpstr>캡차의 정의</vt:lpstr>
      <vt:lpstr>캡차의 종류 1) 텍스트 기반 캡차</vt:lpstr>
      <vt:lpstr>캡차의 종류 1) 텍스트 기반 캡차</vt:lpstr>
      <vt:lpstr>캡차의 종류 1) 텍스트 기반 캡차</vt:lpstr>
      <vt:lpstr>캡차의 종류 1) 텍스트 기반 캡차</vt:lpstr>
      <vt:lpstr>캡차의 종류 2) 이미지 기반 캡차 </vt:lpstr>
      <vt:lpstr>캡차의 종류 2) 이미지 기반 캡차 </vt:lpstr>
      <vt:lpstr>캡차의 필요성</vt:lpstr>
      <vt:lpstr>캡차의 안전성</vt:lpstr>
      <vt:lpstr>캡차의 안전성</vt:lpstr>
      <vt:lpstr>캡차의 안전성</vt:lpstr>
      <vt:lpstr>캡차의 안전성</vt:lpstr>
      <vt:lpstr>캡차의 안전성</vt:lpstr>
      <vt:lpstr>캡차의 안전성</vt:lpstr>
      <vt:lpstr>캡차의 안전성</vt:lpstr>
      <vt:lpstr>캡차의 안전성</vt:lpstr>
      <vt:lpstr>캡차의 안전성</vt:lpstr>
      <vt:lpstr>오픈소스 캡차 </vt:lpstr>
      <vt:lpstr>오픈소스 캡차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황진</cp:lastModifiedBy>
  <cp:revision>114</cp:revision>
  <dcterms:created xsi:type="dcterms:W3CDTF">2018-09-09T04:25:23Z</dcterms:created>
  <dcterms:modified xsi:type="dcterms:W3CDTF">2022-08-22T14:16:06Z</dcterms:modified>
</cp:coreProperties>
</file>