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0" r:id="rId2"/>
    <p:sldId id="262" r:id="rId3"/>
    <p:sldId id="273" r:id="rId4"/>
    <p:sldId id="263" r:id="rId5"/>
    <p:sldId id="268" r:id="rId6"/>
    <p:sldId id="271" r:id="rId7"/>
    <p:sldId id="264" r:id="rId8"/>
    <p:sldId id="265" r:id="rId9"/>
    <p:sldId id="269" r:id="rId10"/>
    <p:sldId id="272" r:id="rId11"/>
    <p:sldId id="270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ACD"/>
    <a:srgbClr val="A8BCC4"/>
    <a:srgbClr val="317597"/>
    <a:srgbClr val="F0F0F0"/>
    <a:srgbClr val="43C9CA"/>
    <a:srgbClr val="A5D1E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97DA6-CB33-494D-894E-3CF0EBBEF3F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D75B1-AD69-47B7-A093-E44013BD9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6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TURING TEST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A32B46-8E3B-977E-5035-0BD99F762920}"/>
              </a:ext>
            </a:extLst>
          </p:cNvPr>
          <p:cNvGrpSpPr/>
          <p:nvPr userDrawn="1"/>
        </p:nvGrpSpPr>
        <p:grpSpPr>
          <a:xfrm>
            <a:off x="333375" y="295276"/>
            <a:ext cx="11527789" cy="6243636"/>
            <a:chOff x="333375" y="295276"/>
            <a:chExt cx="11527789" cy="62436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0C9EDAE-BB0E-33BF-15C2-1AE1034618A0}"/>
                </a:ext>
              </a:extLst>
            </p:cNvPr>
            <p:cNvSpPr/>
            <p:nvPr/>
          </p:nvSpPr>
          <p:spPr>
            <a:xfrm>
              <a:off x="335914" y="300037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2400" dirty="0">
                <a:solidFill>
                  <a:prstClr val="white">
                    <a:lumMod val="65000"/>
                  </a:prst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CDC837-B6B9-7EC1-AB1F-1D0EBD1BA5B3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2BEFF79-55EA-6018-BE26-7FA54CC8F457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C86D0D3-D907-C521-BF24-8DD2609F62CF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BEB4B0BA-47CA-AD5E-9A5D-400D43829F4B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1C1FBDC-8681-8AE6-0D7D-DEB588284622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D87C677-04F6-2606-8BE1-160AF5B1DB84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5A26D0A-4AD3-9D50-F8A7-56CD3FE5D088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9E102E8-5B34-4AB3-8F0B-16FED6D5CD93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4C93356B-40F4-4FED-F942-B60EC70E1C4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6D3B896B-3BC0-CFBD-7489-494592FF3B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95E944C3-49DB-E980-356D-A7D55A97E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8FABE7C2-7DFF-AE9E-2B64-54F837DC06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3BBED4E9-A21B-6AA0-AAED-DC864BFAF2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id="{C157E63D-5F3B-C31E-3BC4-DC27324C09F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3540C20A-A751-09A3-9DCE-1489E58225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C7581F77-D2D9-44F6-E75A-9E8D0109A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E8AABA69-B71D-96DE-9463-DB4F73613D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4" name="Freeform 30">
                <a:extLst>
                  <a:ext uri="{FF2B5EF4-FFF2-40B4-BE49-F238E27FC236}">
                    <a16:creationId xmlns:a16="http://schemas.microsoft.com/office/drawing/2014/main" id="{4260B1C9-CC4A-3A68-F94C-35792FE87A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Freeform 26">
                <a:extLst>
                  <a:ext uri="{FF2B5EF4-FFF2-40B4-BE49-F238E27FC236}">
                    <a16:creationId xmlns:a16="http://schemas.microsoft.com/office/drawing/2014/main" id="{A3C93F20-28B7-1F99-C3A0-A05C8C4EC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51FB7AD-C5B4-B282-B8CF-A83CB1E935EE}"/>
              </a:ext>
            </a:extLst>
          </p:cNvPr>
          <p:cNvSpPr txBox="1"/>
          <p:nvPr userDrawn="1"/>
        </p:nvSpPr>
        <p:spPr>
          <a:xfrm>
            <a:off x="2295832" y="2391945"/>
            <a:ext cx="7600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0" i="1" dirty="0" err="1">
                <a:solidFill>
                  <a:srgbClr val="66AA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튜링테스트</a:t>
            </a:r>
            <a:endParaRPr lang="ko-KR" altLang="en-US" sz="4800" b="0" i="1" dirty="0">
              <a:solidFill>
                <a:srgbClr val="66AA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F2FD02-6636-60AE-19F8-B6204F019CF1}"/>
              </a:ext>
            </a:extLst>
          </p:cNvPr>
          <p:cNvSpPr txBox="1"/>
          <p:nvPr userDrawn="1"/>
        </p:nvSpPr>
        <p:spPr>
          <a:xfrm>
            <a:off x="3259397" y="3103875"/>
            <a:ext cx="7600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i="1" dirty="0">
                <a:solidFill>
                  <a:schemeClr val="bg2">
                    <a:lumMod val="90000"/>
                  </a:schemeClr>
                </a:solidFill>
                <a:effectLst/>
                <a:latin typeface="Arial Rounded MT Bold" panose="020F0704030504030204" pitchFamily="34" charset="0"/>
                <a:ea typeface="HY헤드라인M" panose="02030600000101010101" pitchFamily="18" charset="-127"/>
              </a:rPr>
              <a:t>Turing Test</a:t>
            </a:r>
            <a:endParaRPr lang="ko-KR" altLang="en-US" sz="1400" b="0" i="1" dirty="0">
              <a:solidFill>
                <a:schemeClr val="bg2">
                  <a:lumMod val="90000"/>
                </a:schemeClr>
              </a:solidFill>
              <a:effectLst/>
              <a:latin typeface="Arial Rounded MT Bold" panose="020F070403050403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4E79F0-5B57-B2A9-B8F8-50C7D6EC675B}"/>
              </a:ext>
            </a:extLst>
          </p:cNvPr>
          <p:cNvSpPr txBox="1"/>
          <p:nvPr userDrawn="1"/>
        </p:nvSpPr>
        <p:spPr>
          <a:xfrm>
            <a:off x="7993625" y="6058312"/>
            <a:ext cx="3805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i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유지아 임영기 </a:t>
            </a:r>
            <a:r>
              <a:rPr lang="ko-KR" altLang="en-US" sz="1600" i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장혜민</a:t>
            </a:r>
            <a:r>
              <a:rPr lang="ko-KR" altLang="en-US" sz="1600" i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최현민 황진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03C5D4D-14B6-B85E-AC44-B3916A175327}"/>
              </a:ext>
            </a:extLst>
          </p:cNvPr>
          <p:cNvCxnSpPr>
            <a:cxnSpLocks/>
          </p:cNvCxnSpPr>
          <p:nvPr userDrawn="1"/>
        </p:nvCxnSpPr>
        <p:spPr>
          <a:xfrm>
            <a:off x="8569960" y="6058312"/>
            <a:ext cx="3164840" cy="0"/>
          </a:xfrm>
          <a:prstGeom prst="line">
            <a:avLst/>
          </a:prstGeom>
          <a:ln w="19050">
            <a:solidFill>
              <a:srgbClr val="66A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4DA6E72-5E4C-248A-3CB7-67FB6C99E569}"/>
              </a:ext>
            </a:extLst>
          </p:cNvPr>
          <p:cNvSpPr txBox="1"/>
          <p:nvPr userDrawn="1"/>
        </p:nvSpPr>
        <p:spPr>
          <a:xfrm>
            <a:off x="7993625" y="5684936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1" hangingPunct="1"/>
            <a:r>
              <a:rPr lang="ko-KR" altLang="en-US" sz="1800" i="0" kern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AACD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인공지능</a:t>
            </a:r>
          </a:p>
        </p:txBody>
      </p:sp>
    </p:spTree>
    <p:extLst>
      <p:ext uri="{BB962C8B-B14F-4D97-AF65-F5344CB8AC3E}">
        <p14:creationId xmlns:p14="http://schemas.microsoft.com/office/powerpoint/2010/main" val="148154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TURING TEST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3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TURING TEST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9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43425" y="6562724"/>
            <a:ext cx="4114800" cy="295276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TURING TEST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425" y="6562724"/>
            <a:ext cx="2743200" cy="295276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92A3BBB8-EBE5-4A2B-AB70-89540E1C96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B6F72C9-E4A2-64E3-AE0E-F3AC04BD1BAE}"/>
              </a:ext>
            </a:extLst>
          </p:cNvPr>
          <p:cNvGrpSpPr/>
          <p:nvPr userDrawn="1"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FD7F859-2678-955F-2770-52F684F9AD9A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600" i="1" kern="0" dirty="0">
                <a:ln w="19050">
                  <a:noFill/>
                </a:ln>
                <a:solidFill>
                  <a:srgbClr val="66AAC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35EA79-FB33-CB73-B756-DF65D6D7A2B1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B5C2931-CFED-3034-7745-1865E227D6F4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84046CEE-6D6D-5F29-C5B6-2811AE44E355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8B884BD1-FDC1-66C0-CABE-2BC0C82FF32B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AFC4161-9A12-0605-B247-ABBAC9F35D83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5CC8C14-02EA-7D6D-B150-F45D5D0CDC8C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F662B32-B2EC-4DDE-A17B-C6375B3C94ED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60431EF-D1C2-9C6E-19F2-5B1A12D627BC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37" name="Group 8">
                <a:extLst>
                  <a:ext uri="{FF2B5EF4-FFF2-40B4-BE49-F238E27FC236}">
                    <a16:creationId xmlns:a16="http://schemas.microsoft.com/office/drawing/2014/main" id="{7C88DCA6-6A2B-29BA-CB7F-C454720B767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44" name="Freeform 9">
                  <a:extLst>
                    <a:ext uri="{FF2B5EF4-FFF2-40B4-BE49-F238E27FC236}">
                      <a16:creationId xmlns:a16="http://schemas.microsoft.com/office/drawing/2014/main" id="{4CB4F4C0-F6A8-915D-102B-FFF530881C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5" name="Freeform 10">
                  <a:extLst>
                    <a:ext uri="{FF2B5EF4-FFF2-40B4-BE49-F238E27FC236}">
                      <a16:creationId xmlns:a16="http://schemas.microsoft.com/office/drawing/2014/main" id="{0722CE4F-563F-8B1B-6751-8607D55A73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6" name="Freeform 11">
                  <a:extLst>
                    <a:ext uri="{FF2B5EF4-FFF2-40B4-BE49-F238E27FC236}">
                      <a16:creationId xmlns:a16="http://schemas.microsoft.com/office/drawing/2014/main" id="{694F880A-DAC0-F7C4-BD4D-CED8CD45F2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7" name="Freeform 12">
                  <a:extLst>
                    <a:ext uri="{FF2B5EF4-FFF2-40B4-BE49-F238E27FC236}">
                      <a16:creationId xmlns:a16="http://schemas.microsoft.com/office/drawing/2014/main" id="{12479F15-E711-4B01-4C07-9385D97D5F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38" name="Group 19">
                <a:extLst>
                  <a:ext uri="{FF2B5EF4-FFF2-40B4-BE49-F238E27FC236}">
                    <a16:creationId xmlns:a16="http://schemas.microsoft.com/office/drawing/2014/main" id="{0CE0FA2F-584F-F082-255F-4945D1BC684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41" name="Freeform 20">
                  <a:extLst>
                    <a:ext uri="{FF2B5EF4-FFF2-40B4-BE49-F238E27FC236}">
                      <a16:creationId xmlns:a16="http://schemas.microsoft.com/office/drawing/2014/main" id="{F053FE49-6E17-F45D-56D4-BE97C7C360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" name="Freeform 21">
                  <a:extLst>
                    <a:ext uri="{FF2B5EF4-FFF2-40B4-BE49-F238E27FC236}">
                      <a16:creationId xmlns:a16="http://schemas.microsoft.com/office/drawing/2014/main" id="{45BAFE29-DA6A-C75B-6B85-E820BBCCE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3" name="Freeform 22">
                  <a:extLst>
                    <a:ext uri="{FF2B5EF4-FFF2-40B4-BE49-F238E27FC236}">
                      <a16:creationId xmlns:a16="http://schemas.microsoft.com/office/drawing/2014/main" id="{FD912C0C-7712-1690-A812-1508651EDF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39" name="Freeform 30">
                <a:extLst>
                  <a:ext uri="{FF2B5EF4-FFF2-40B4-BE49-F238E27FC236}">
                    <a16:creationId xmlns:a16="http://schemas.microsoft.com/office/drawing/2014/main" id="{7ECE3CE1-FBB1-5620-BDA2-DE547324F3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0" name="Freeform 26">
                <a:extLst>
                  <a:ext uri="{FF2B5EF4-FFF2-40B4-BE49-F238E27FC236}">
                    <a16:creationId xmlns:a16="http://schemas.microsoft.com/office/drawing/2014/main" id="{A1C38637-2AF9-5724-68B6-B01DFC640B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06" y="295274"/>
            <a:ext cx="10515600" cy="460373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26" y="888036"/>
            <a:ext cx="11470899" cy="562547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ü"/>
              <a:defRPr b="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buFont typeface="맑은 고딕" panose="020B0503020000020004" pitchFamily="50" charset="-127"/>
              <a:buChar char="－"/>
              <a:defRPr b="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="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b="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="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843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TURING TEST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2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TURING TEST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4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TURING TEST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1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TURING TEST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4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TURING TEST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TURING TEST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3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TURING TEST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TURING TEST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8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simsimi.com/" TargetMode="Externa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41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D8D2170-A951-DA54-D57C-C123DC98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TURING TEST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BBD280-6D6B-A9E7-8BA4-3ABA2EDF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B7555ED-61B1-AB7C-A213-C438740B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사례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3E3FBD-7B21-68C7-7258-8F944DCF24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 b="35276"/>
          <a:stretch/>
        </p:blipFill>
        <p:spPr>
          <a:xfrm>
            <a:off x="595147" y="971968"/>
            <a:ext cx="3661543" cy="4706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46595B-155E-C333-144D-0AC7A1F165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5" b="52949"/>
          <a:stretch/>
        </p:blipFill>
        <p:spPr>
          <a:xfrm>
            <a:off x="1659764" y="3128389"/>
            <a:ext cx="3792327" cy="3314453"/>
          </a:xfrm>
          <a:prstGeom prst="rect">
            <a:avLst/>
          </a:prstGeom>
          <a:ln w="41275">
            <a:solidFill>
              <a:schemeClr val="bg1"/>
            </a:solidFill>
          </a:ln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BF540E2C-4AF1-5DA9-3010-31E1C23E325D}"/>
              </a:ext>
            </a:extLst>
          </p:cNvPr>
          <p:cNvSpPr txBox="1">
            <a:spLocks/>
          </p:cNvSpPr>
          <p:nvPr/>
        </p:nvSpPr>
        <p:spPr>
          <a:xfrm>
            <a:off x="5273416" y="971968"/>
            <a:ext cx="6769618" cy="4992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－"/>
              <a:defRPr sz="24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심심이</a:t>
            </a:r>
            <a:endParaRPr lang="en-US" altLang="ko-KR" dirty="0"/>
          </a:p>
          <a:p>
            <a:pPr lvl="1"/>
            <a:r>
              <a:rPr lang="ko-KR" altLang="en-US" dirty="0"/>
              <a:t>㈜심심이</a:t>
            </a:r>
            <a:r>
              <a:rPr lang="en-US" altLang="ko-KR" dirty="0"/>
              <a:t>, 2002</a:t>
            </a:r>
            <a:r>
              <a:rPr lang="ko-KR" altLang="en-US" dirty="0"/>
              <a:t>년 개발</a:t>
            </a:r>
            <a:endParaRPr lang="en-US" altLang="ko-KR" dirty="0"/>
          </a:p>
          <a:p>
            <a:pPr lvl="1"/>
            <a:r>
              <a:rPr lang="ko-KR" altLang="en-US" dirty="0"/>
              <a:t>텍스트 기반 인공지능 대화 엔진 </a:t>
            </a:r>
            <a:r>
              <a:rPr lang="en-US" altLang="ko-KR" dirty="0"/>
              <a:t>(</a:t>
            </a:r>
            <a:r>
              <a:rPr lang="ko-KR" altLang="en-US" dirty="0"/>
              <a:t>웹</a:t>
            </a:r>
            <a:r>
              <a:rPr lang="en-US" altLang="ko-KR" dirty="0"/>
              <a:t>2.0)</a:t>
            </a:r>
          </a:p>
          <a:p>
            <a:pPr lvl="1"/>
            <a:r>
              <a:rPr lang="en-US" altLang="ko-KR" dirty="0">
                <a:hlinkClick r:id="rId4"/>
              </a:rPr>
              <a:t>https://simsimi.com/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어플로 대화 가능</a:t>
            </a:r>
            <a:endParaRPr lang="en-US" altLang="ko-KR" dirty="0"/>
          </a:p>
          <a:p>
            <a:pPr lvl="1"/>
            <a:r>
              <a:rPr lang="ko-KR" altLang="en-US" dirty="0"/>
              <a:t>말을 걸면 심심이가 대답을 하는 시스템</a:t>
            </a:r>
            <a:endParaRPr lang="en-US" altLang="ko-KR" dirty="0"/>
          </a:p>
          <a:p>
            <a:pPr lvl="1"/>
            <a:r>
              <a:rPr lang="ko-KR" altLang="en-US" dirty="0"/>
              <a:t>사용자들이 구사하는 어휘를 학습하여 대화 정밀도나 적절성을 높이도록 설계됨</a:t>
            </a:r>
            <a:endParaRPr lang="en-US" altLang="ko-KR" dirty="0"/>
          </a:p>
          <a:p>
            <a:pPr lvl="1"/>
            <a:r>
              <a:rPr lang="ko-KR" altLang="en-US" dirty="0"/>
              <a:t>사용자가 직접 질문과 대답을 작성하여 심심이에게 학습시킬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58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FBC354-2F2C-8117-0727-3289DFE0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TURING TEST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29081D-4131-C79F-FC91-184B2009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A145A51-EDD8-7F00-1F70-917D64DA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튜링테스트의</a:t>
            </a:r>
            <a:r>
              <a:rPr lang="ko-KR" altLang="en-US" dirty="0"/>
              <a:t> 의의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C80A1B6-43F2-CD73-BAC3-A0DFD576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27" y="888036"/>
            <a:ext cx="11151130" cy="5625476"/>
          </a:xfrm>
        </p:spPr>
        <p:txBody>
          <a:bodyPr/>
          <a:lstStyle/>
          <a:p>
            <a:r>
              <a:rPr lang="ko-KR" altLang="en-US" dirty="0" err="1"/>
              <a:t>튜링테스트를</a:t>
            </a:r>
            <a:r>
              <a:rPr lang="ko-KR" altLang="en-US" dirty="0"/>
              <a:t> 통과하는 기계가 없다고 해서 테스트 자체가 무의미한</a:t>
            </a:r>
            <a:r>
              <a:rPr lang="en-US" altLang="ko-KR" dirty="0"/>
              <a:t>   </a:t>
            </a:r>
            <a:r>
              <a:rPr lang="ko-KR" altLang="en-US" dirty="0"/>
              <a:t>것은 아님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기계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인간이 자연어로 대화한다는 것 자체로 의미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 err="1">
                <a:sym typeface="Wingdings" panose="05000000000000000000" pitchFamily="2" charset="2"/>
              </a:rPr>
              <a:t>튜링테스트는</a:t>
            </a:r>
            <a:r>
              <a:rPr lang="ko-KR" altLang="en-US" dirty="0">
                <a:sym typeface="Wingdings" panose="05000000000000000000" pitchFamily="2" charset="2"/>
              </a:rPr>
              <a:t> 경연 모델이기 때문에 대중적 차원에서 인공지능을 다룰 수 있음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7248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DD0AB65-E0D9-D9B8-1350-6D8BA165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TURING TEST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1FF0BC-7231-F0E3-3134-765710E3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CA4A58-597D-FB28-192A-EF4A09C5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E5B806-1884-0200-CE14-EB333B8C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400" b="1" dirty="0"/>
              <a:t>논문</a:t>
            </a:r>
            <a:endParaRPr lang="en-US" altLang="ko-KR" sz="2400" b="1" dirty="0"/>
          </a:p>
          <a:p>
            <a:pPr marL="0" indent="0">
              <a:spcAft>
                <a:spcPts val="800"/>
              </a:spcAft>
              <a:buNone/>
            </a:pPr>
            <a:r>
              <a:rPr lang="ko-KR" altLang="ko-KR" sz="1800" dirty="0"/>
              <a:t>김형주 외</a:t>
            </a:r>
            <a:r>
              <a:rPr lang="en-US" altLang="ko-KR" sz="1800" dirty="0"/>
              <a:t> 1</a:t>
            </a:r>
            <a:r>
              <a:rPr lang="ko-KR" altLang="ko-KR" sz="1800" dirty="0"/>
              <a:t>인</a:t>
            </a:r>
            <a:r>
              <a:rPr lang="en-US" altLang="ko-KR" sz="1800" dirty="0"/>
              <a:t>, </a:t>
            </a:r>
            <a:r>
              <a:rPr lang="ko-KR" altLang="ko-KR" sz="1800" dirty="0"/>
              <a:t>“</a:t>
            </a:r>
            <a:r>
              <a:rPr lang="ko-KR" altLang="ko-KR" sz="1800" dirty="0" err="1"/>
              <a:t>모럴튜링테스트</a:t>
            </a:r>
            <a:r>
              <a:rPr lang="en-US" altLang="ko-KR" sz="1800" dirty="0"/>
              <a:t>(Moral Turing Test) </a:t>
            </a:r>
            <a:r>
              <a:rPr lang="ko-KR" altLang="ko-KR" sz="1800" dirty="0"/>
              <a:t>개발의 이론적 토대”</a:t>
            </a:r>
            <a:r>
              <a:rPr lang="en-US" altLang="ko-KR" sz="1800" dirty="0"/>
              <a:t>,</a:t>
            </a:r>
            <a:r>
              <a:rPr lang="ko-KR" altLang="ko-KR" sz="1800" dirty="0"/>
              <a:t>『윤리연구』</a:t>
            </a:r>
            <a:r>
              <a:rPr lang="en-US" altLang="ko-KR" sz="1800" dirty="0"/>
              <a:t>, </a:t>
            </a:r>
            <a:r>
              <a:rPr lang="ko-KR" altLang="ko-KR" sz="1800" dirty="0"/>
              <a:t>제</a:t>
            </a:r>
            <a:r>
              <a:rPr lang="en-US" altLang="ko-KR" sz="1800" dirty="0"/>
              <a:t>1</a:t>
            </a:r>
            <a:r>
              <a:rPr lang="ko-KR" altLang="ko-KR" sz="1800" dirty="0"/>
              <a:t>권 제</a:t>
            </a:r>
            <a:r>
              <a:rPr lang="en-US" altLang="ko-KR" sz="1800" dirty="0"/>
              <a:t>120</a:t>
            </a:r>
            <a:r>
              <a:rPr lang="ko-KR" altLang="ko-KR" sz="1800" dirty="0"/>
              <a:t>호</a:t>
            </a:r>
            <a:r>
              <a:rPr lang="en-US" altLang="ko-KR" sz="1800" dirty="0"/>
              <a:t>, </a:t>
            </a:r>
            <a:r>
              <a:rPr lang="ko-KR" altLang="ko-KR" sz="1800" dirty="0"/>
              <a:t>한국윤리학회</a:t>
            </a:r>
            <a:r>
              <a:rPr lang="en-US" altLang="ko-KR" sz="1800" dirty="0"/>
              <a:t>(2018), p.319~339</a:t>
            </a:r>
            <a:endParaRPr lang="ko-KR" altLang="ko-KR" sz="1800" dirty="0"/>
          </a:p>
          <a:p>
            <a:pPr marL="0" indent="0">
              <a:spcAft>
                <a:spcPts val="800"/>
              </a:spcAft>
              <a:buNone/>
            </a:pPr>
            <a:r>
              <a:rPr lang="ko-KR" altLang="ko-KR" sz="1800" dirty="0"/>
              <a:t>김지연</a:t>
            </a:r>
            <a:r>
              <a:rPr lang="en-US" altLang="ko-KR" sz="1800" dirty="0"/>
              <a:t>, </a:t>
            </a:r>
            <a:r>
              <a:rPr lang="ko-KR" altLang="ko-KR" sz="1800" dirty="0"/>
              <a:t>“튜링 테스트 다시 생각하기</a:t>
            </a:r>
            <a:r>
              <a:rPr lang="en-US" altLang="ko-KR" sz="1800" dirty="0"/>
              <a:t>: </a:t>
            </a:r>
            <a:r>
              <a:rPr lang="ko-KR" altLang="ko-KR" sz="1800" dirty="0"/>
              <a:t>시민과학 접근”</a:t>
            </a:r>
            <a:r>
              <a:rPr lang="en-US" altLang="ko-KR" sz="1800" dirty="0"/>
              <a:t>, </a:t>
            </a:r>
            <a:r>
              <a:rPr lang="ko-KR" altLang="ko-KR" sz="1800" dirty="0"/>
              <a:t>『한국과학기술학회 학술대회』</a:t>
            </a:r>
            <a:r>
              <a:rPr lang="en-US" altLang="ko-KR" sz="1800" dirty="0"/>
              <a:t>, 2020</a:t>
            </a:r>
            <a:r>
              <a:rPr lang="ko-KR" altLang="ko-KR" sz="1800" dirty="0"/>
              <a:t>년 한국과학기술학회 후기 학술대회</a:t>
            </a:r>
            <a:r>
              <a:rPr lang="en-US" altLang="ko-KR" sz="1800" dirty="0"/>
              <a:t>, </a:t>
            </a:r>
            <a:r>
              <a:rPr lang="ko-KR" altLang="ko-KR" sz="1800" dirty="0"/>
              <a:t>한국과학기술학회</a:t>
            </a:r>
            <a:r>
              <a:rPr lang="en-US" altLang="ko-KR" sz="1800" dirty="0"/>
              <a:t>(2020), p.311~329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ko-KR" altLang="en-US" sz="1800" dirty="0"/>
              <a:t>박정일</a:t>
            </a:r>
            <a:r>
              <a:rPr lang="en-US" altLang="ko-KR" sz="1800" dirty="0"/>
              <a:t>, “</a:t>
            </a:r>
            <a:r>
              <a:rPr lang="ko-KR" altLang="en-US" sz="1800" dirty="0"/>
              <a:t>앨런 튜링과 현대 컴퓨터의 기원</a:t>
            </a:r>
            <a:r>
              <a:rPr lang="en-US" altLang="ko-KR" sz="1800" dirty="0"/>
              <a:t>“, </a:t>
            </a:r>
            <a:r>
              <a:rPr lang="ko-KR" altLang="ko-KR" sz="1800" dirty="0"/>
              <a:t>『</a:t>
            </a:r>
            <a:r>
              <a:rPr lang="ko-KR" altLang="en-US" sz="1800" dirty="0"/>
              <a:t>지식의 지평</a:t>
            </a:r>
            <a:r>
              <a:rPr lang="ko-KR" altLang="ko-KR" sz="1800" dirty="0"/>
              <a:t>』</a:t>
            </a:r>
            <a:r>
              <a:rPr lang="en-US" altLang="ko-KR" sz="1800" dirty="0"/>
              <a:t>, </a:t>
            </a:r>
            <a:r>
              <a:rPr lang="ko-KR" altLang="en-US" sz="1800" dirty="0"/>
              <a:t>제</a:t>
            </a:r>
            <a:r>
              <a:rPr lang="en-US" altLang="ko-KR" sz="1800" dirty="0"/>
              <a:t>13</a:t>
            </a:r>
            <a:r>
              <a:rPr lang="ko-KR" altLang="en-US" sz="1800" dirty="0"/>
              <a:t>권 </a:t>
            </a:r>
            <a:r>
              <a:rPr lang="en-US" altLang="ko-KR" sz="1800" dirty="0"/>
              <a:t>0</a:t>
            </a:r>
            <a:r>
              <a:rPr lang="ko-KR" altLang="en-US" sz="1800" dirty="0"/>
              <a:t>호</a:t>
            </a:r>
            <a:r>
              <a:rPr lang="en-US" altLang="ko-KR" sz="1800" dirty="0"/>
              <a:t>, </a:t>
            </a:r>
            <a:r>
              <a:rPr lang="ko-KR" altLang="en-US" sz="1800" dirty="0"/>
              <a:t>대우재단</a:t>
            </a:r>
            <a:r>
              <a:rPr lang="en-US" altLang="ko-KR" sz="1800" dirty="0"/>
              <a:t>(2012), p.226~241</a:t>
            </a:r>
            <a:endParaRPr lang="ko-KR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28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D67A6-B915-8CB0-C0DA-B4E03738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A7E2513-619D-F880-319A-1EE3B5ADB565}"/>
              </a:ext>
            </a:extLst>
          </p:cNvPr>
          <p:cNvGrpSpPr/>
          <p:nvPr/>
        </p:nvGrpSpPr>
        <p:grpSpPr>
          <a:xfrm>
            <a:off x="3074713" y="1335199"/>
            <a:ext cx="6042573" cy="775587"/>
            <a:chOff x="3255118" y="1346426"/>
            <a:chExt cx="6042573" cy="7755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3F40B5D-FACE-9531-559C-1FAB3BAAC43E}"/>
                </a:ext>
              </a:extLst>
            </p:cNvPr>
            <p:cNvSpPr/>
            <p:nvPr/>
          </p:nvSpPr>
          <p:spPr>
            <a:xfrm>
              <a:off x="3785531" y="1346428"/>
              <a:ext cx="5512160" cy="775585"/>
            </a:xfrm>
            <a:prstGeom prst="roundRect">
              <a:avLst/>
            </a:prstGeom>
            <a:solidFill>
              <a:srgbClr val="A5D1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튜링테스트의</a:t>
              </a:r>
              <a:r>
                <a:rPr lang="ko-KR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정의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654E5B3-065C-06F4-D8BF-254EA73B4E2A}"/>
                </a:ext>
              </a:extLst>
            </p:cNvPr>
            <p:cNvGrpSpPr/>
            <p:nvPr/>
          </p:nvGrpSpPr>
          <p:grpSpPr>
            <a:xfrm>
              <a:off x="3255118" y="1346426"/>
              <a:ext cx="774834" cy="775585"/>
              <a:chOff x="3818512" y="1736385"/>
              <a:chExt cx="583200" cy="583765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7A3C1551-69D7-11A7-69A9-BEA6F9394974}"/>
                  </a:ext>
                </a:extLst>
              </p:cNvPr>
              <p:cNvSpPr/>
              <p:nvPr/>
            </p:nvSpPr>
            <p:spPr>
              <a:xfrm>
                <a:off x="3818512" y="1736385"/>
                <a:ext cx="583200" cy="583765"/>
              </a:xfrm>
              <a:prstGeom prst="roundRect">
                <a:avLst/>
              </a:prstGeom>
              <a:solidFill>
                <a:srgbClr val="66AA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6CE1F29B-E283-FD78-8AE4-B8A04EDFE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417" y="1897405"/>
                <a:ext cx="198325" cy="261726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rgbClr val="66AACD"/>
                  </a:solidFill>
                </a:endParaRPr>
              </a:p>
            </p:txBody>
          </p:sp>
        </p:grpSp>
      </p:grpSp>
      <p:sp>
        <p:nvSpPr>
          <p:cNvPr id="30" name="바닥글 개체 틀 29">
            <a:extLst>
              <a:ext uri="{FF2B5EF4-FFF2-40B4-BE49-F238E27FC236}">
                <a16:creationId xmlns:a16="http://schemas.microsoft.com/office/drawing/2014/main" id="{F2D6DB4C-94C3-E5DA-9236-09B3C887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TURING TEST</a:t>
            </a:r>
            <a:endParaRPr lang="ko-KR" altLang="en-US" dirty="0"/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84D0DF87-FC74-73BF-F8D9-BA2D464A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C9E6663-A9F3-D373-822A-458FB76C4484}"/>
              </a:ext>
            </a:extLst>
          </p:cNvPr>
          <p:cNvGrpSpPr/>
          <p:nvPr/>
        </p:nvGrpSpPr>
        <p:grpSpPr>
          <a:xfrm>
            <a:off x="3074713" y="2304969"/>
            <a:ext cx="6042573" cy="775587"/>
            <a:chOff x="3255118" y="1346426"/>
            <a:chExt cx="6042573" cy="775587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3642713-11B4-65E3-92BE-F1FCF85038C9}"/>
                </a:ext>
              </a:extLst>
            </p:cNvPr>
            <p:cNvSpPr/>
            <p:nvPr/>
          </p:nvSpPr>
          <p:spPr>
            <a:xfrm>
              <a:off x="3785531" y="1346428"/>
              <a:ext cx="5512160" cy="775585"/>
            </a:xfrm>
            <a:prstGeom prst="roundRect">
              <a:avLst/>
            </a:prstGeom>
            <a:solidFill>
              <a:srgbClr val="A5D1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튜링테스트</a:t>
              </a:r>
              <a:r>
                <a:rPr lang="ko-KR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수행 방법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F581B4B-B7CD-C351-27A7-704E37B95A1C}"/>
                </a:ext>
              </a:extLst>
            </p:cNvPr>
            <p:cNvGrpSpPr/>
            <p:nvPr/>
          </p:nvGrpSpPr>
          <p:grpSpPr>
            <a:xfrm>
              <a:off x="3255118" y="1346426"/>
              <a:ext cx="774834" cy="775585"/>
              <a:chOff x="3818512" y="1736385"/>
              <a:chExt cx="583200" cy="583765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CB31F60A-022A-16AA-A49A-3851B0AE485F}"/>
                  </a:ext>
                </a:extLst>
              </p:cNvPr>
              <p:cNvSpPr/>
              <p:nvPr/>
            </p:nvSpPr>
            <p:spPr>
              <a:xfrm>
                <a:off x="3818512" y="1736385"/>
                <a:ext cx="583200" cy="583765"/>
              </a:xfrm>
              <a:prstGeom prst="roundRect">
                <a:avLst/>
              </a:prstGeom>
              <a:solidFill>
                <a:srgbClr val="66AA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C019286B-752A-3325-B5C9-C2CF53A8E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417" y="1897405"/>
                <a:ext cx="198325" cy="261726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rgbClr val="66AACD"/>
                  </a:solidFill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F3E050D-032C-BD51-0DB9-C32E9E2C2C05}"/>
              </a:ext>
            </a:extLst>
          </p:cNvPr>
          <p:cNvGrpSpPr/>
          <p:nvPr/>
        </p:nvGrpSpPr>
        <p:grpSpPr>
          <a:xfrm>
            <a:off x="3074713" y="3274739"/>
            <a:ext cx="6042573" cy="775587"/>
            <a:chOff x="3255118" y="1346426"/>
            <a:chExt cx="6042573" cy="775587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391DD66-0673-069C-BE90-318828BC763E}"/>
                </a:ext>
              </a:extLst>
            </p:cNvPr>
            <p:cNvSpPr/>
            <p:nvPr/>
          </p:nvSpPr>
          <p:spPr>
            <a:xfrm>
              <a:off x="3785531" y="1346428"/>
              <a:ext cx="5512160" cy="775585"/>
            </a:xfrm>
            <a:prstGeom prst="roundRect">
              <a:avLst/>
            </a:prstGeom>
            <a:solidFill>
              <a:srgbClr val="A5D1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튜링테스트</a:t>
              </a:r>
              <a:r>
                <a:rPr lang="ko-KR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통과 사례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56D3960-F109-8395-AAF9-F7E3F8A046B3}"/>
                </a:ext>
              </a:extLst>
            </p:cNvPr>
            <p:cNvGrpSpPr/>
            <p:nvPr/>
          </p:nvGrpSpPr>
          <p:grpSpPr>
            <a:xfrm>
              <a:off x="3255118" y="1346426"/>
              <a:ext cx="774834" cy="775585"/>
              <a:chOff x="3818512" y="1736385"/>
              <a:chExt cx="583200" cy="583765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442E1C68-3CC1-9D1F-BFAC-873BCA52C5C8}"/>
                  </a:ext>
                </a:extLst>
              </p:cNvPr>
              <p:cNvSpPr/>
              <p:nvPr/>
            </p:nvSpPr>
            <p:spPr>
              <a:xfrm>
                <a:off x="3818512" y="1736385"/>
                <a:ext cx="583200" cy="583765"/>
              </a:xfrm>
              <a:prstGeom prst="roundRect">
                <a:avLst/>
              </a:prstGeom>
              <a:solidFill>
                <a:srgbClr val="66AA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73388E1F-00D9-52B7-EB72-15547F897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417" y="1897405"/>
                <a:ext cx="198325" cy="261726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rgbClr val="66AACD"/>
                  </a:solidFill>
                </a:endParaRPr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87F2D6A-2DF0-537A-03A8-D03CFFB028C7}"/>
              </a:ext>
            </a:extLst>
          </p:cNvPr>
          <p:cNvGrpSpPr/>
          <p:nvPr/>
        </p:nvGrpSpPr>
        <p:grpSpPr>
          <a:xfrm>
            <a:off x="3074713" y="4244509"/>
            <a:ext cx="6042573" cy="775587"/>
            <a:chOff x="3255118" y="1346426"/>
            <a:chExt cx="6042573" cy="775587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997A80D-C4AE-865F-4901-85B5FA313169}"/>
                </a:ext>
              </a:extLst>
            </p:cNvPr>
            <p:cNvSpPr/>
            <p:nvPr/>
          </p:nvSpPr>
          <p:spPr>
            <a:xfrm>
              <a:off x="3785531" y="1346428"/>
              <a:ext cx="5512160" cy="775585"/>
            </a:xfrm>
            <a:prstGeom prst="roundRect">
              <a:avLst/>
            </a:prstGeom>
            <a:solidFill>
              <a:srgbClr val="A5D1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튜링테스트에</a:t>
              </a:r>
              <a:r>
                <a:rPr lang="ko-KR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대한 비판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3FD675E-8B98-9FF4-6A45-A5CD4C4619BB}"/>
                </a:ext>
              </a:extLst>
            </p:cNvPr>
            <p:cNvGrpSpPr/>
            <p:nvPr/>
          </p:nvGrpSpPr>
          <p:grpSpPr>
            <a:xfrm>
              <a:off x="3255118" y="1346426"/>
              <a:ext cx="774834" cy="775585"/>
              <a:chOff x="3818512" y="1736385"/>
              <a:chExt cx="583200" cy="583765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E99E1FC2-FAEB-4AC7-55F8-5743EC72713D}"/>
                  </a:ext>
                </a:extLst>
              </p:cNvPr>
              <p:cNvSpPr/>
              <p:nvPr/>
            </p:nvSpPr>
            <p:spPr>
              <a:xfrm>
                <a:off x="3818512" y="1736385"/>
                <a:ext cx="583200" cy="583765"/>
              </a:xfrm>
              <a:prstGeom prst="roundRect">
                <a:avLst/>
              </a:prstGeom>
              <a:solidFill>
                <a:srgbClr val="66AA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Freeform 9">
                <a:extLst>
                  <a:ext uri="{FF2B5EF4-FFF2-40B4-BE49-F238E27FC236}">
                    <a16:creationId xmlns:a16="http://schemas.microsoft.com/office/drawing/2014/main" id="{875660B7-4A93-02A5-1225-581443122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417" y="1897405"/>
                <a:ext cx="198325" cy="261726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rgbClr val="66AACD"/>
                  </a:solidFill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98275B-4926-4F8C-B237-1C4165C4F20B}"/>
              </a:ext>
            </a:extLst>
          </p:cNvPr>
          <p:cNvGrpSpPr/>
          <p:nvPr/>
        </p:nvGrpSpPr>
        <p:grpSpPr>
          <a:xfrm>
            <a:off x="3074713" y="5214281"/>
            <a:ext cx="6042573" cy="775587"/>
            <a:chOff x="3255118" y="1346426"/>
            <a:chExt cx="6042573" cy="775587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5C2E28F2-A031-8FFA-C408-FB1CE4DEADD4}"/>
                </a:ext>
              </a:extLst>
            </p:cNvPr>
            <p:cNvSpPr/>
            <p:nvPr/>
          </p:nvSpPr>
          <p:spPr>
            <a:xfrm>
              <a:off x="3785531" y="1346428"/>
              <a:ext cx="5512160" cy="775585"/>
            </a:xfrm>
            <a:prstGeom prst="roundRect">
              <a:avLst/>
            </a:prstGeom>
            <a:solidFill>
              <a:srgbClr val="A5D1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튜링테스트의</a:t>
              </a:r>
              <a:r>
                <a:rPr lang="ko-KR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의의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10FE9CA-A234-61C7-C57D-784F7CA203F3}"/>
                </a:ext>
              </a:extLst>
            </p:cNvPr>
            <p:cNvGrpSpPr/>
            <p:nvPr/>
          </p:nvGrpSpPr>
          <p:grpSpPr>
            <a:xfrm>
              <a:off x="3255118" y="1346426"/>
              <a:ext cx="774834" cy="775585"/>
              <a:chOff x="3818512" y="1736385"/>
              <a:chExt cx="583200" cy="58376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018ECFC4-F4DC-D8B3-593F-0F7C8ED1C723}"/>
                  </a:ext>
                </a:extLst>
              </p:cNvPr>
              <p:cNvSpPr/>
              <p:nvPr/>
            </p:nvSpPr>
            <p:spPr>
              <a:xfrm>
                <a:off x="3818512" y="1736385"/>
                <a:ext cx="583200" cy="583765"/>
              </a:xfrm>
              <a:prstGeom prst="roundRect">
                <a:avLst/>
              </a:prstGeom>
              <a:solidFill>
                <a:srgbClr val="66AA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967FA1E1-D103-3456-3D7C-7BF3C054C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417" y="1897405"/>
                <a:ext cx="198325" cy="261726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rgbClr val="66AACD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445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467837D-94FA-8475-7309-DECC9619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TURING TEST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62338A-C877-FE53-E681-39B1F34A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2688E24-88B1-F8DD-DE36-7DF435EA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튜링테스트의</a:t>
            </a:r>
            <a:r>
              <a:rPr lang="ko-KR" altLang="en-US" dirty="0"/>
              <a:t> 정의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AE7133B-8A1B-3793-6E5D-AC69F707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034" y="3718581"/>
            <a:ext cx="10756106" cy="279886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앨런 튜링 </a:t>
            </a:r>
            <a:r>
              <a:rPr lang="en-US" altLang="ko-KR" sz="1800" dirty="0"/>
              <a:t>Alan Turing, 1912~1954</a:t>
            </a:r>
          </a:p>
          <a:p>
            <a:pPr lvl="1"/>
            <a:r>
              <a:rPr lang="ko-KR" altLang="en-US" dirty="0"/>
              <a:t>영국의 수학자</a:t>
            </a:r>
            <a:r>
              <a:rPr lang="en-US" altLang="ko-KR" dirty="0"/>
              <a:t>, </a:t>
            </a:r>
            <a:r>
              <a:rPr lang="ko-KR" altLang="en-US" dirty="0"/>
              <a:t>암호학자</a:t>
            </a:r>
            <a:r>
              <a:rPr lang="en-US" altLang="ko-KR" dirty="0"/>
              <a:t>, </a:t>
            </a:r>
            <a:r>
              <a:rPr lang="ko-KR" altLang="en-US" dirty="0"/>
              <a:t>컴퓨터과학자</a:t>
            </a:r>
            <a:endParaRPr lang="en-US" altLang="ko-KR" dirty="0"/>
          </a:p>
          <a:p>
            <a:pPr lvl="1"/>
            <a:r>
              <a:rPr lang="ko-KR" altLang="en-US" b="1" dirty="0"/>
              <a:t>현대 컴퓨터의 가장 핵심적인 아이디어</a:t>
            </a:r>
            <a:r>
              <a:rPr lang="ko-KR" altLang="en-US" dirty="0"/>
              <a:t>를 창안함</a:t>
            </a:r>
            <a:endParaRPr lang="en-US" altLang="ko-KR" dirty="0"/>
          </a:p>
          <a:p>
            <a:pPr lvl="1"/>
            <a:r>
              <a:rPr lang="ko-KR" altLang="en-US" dirty="0"/>
              <a:t>인간이 계산하는 과정을 본떠 </a:t>
            </a:r>
            <a:r>
              <a:rPr lang="ko-KR" altLang="en-US" b="1" dirty="0" err="1"/>
              <a:t>튜링머신</a:t>
            </a:r>
            <a:r>
              <a:rPr lang="ko-KR" altLang="en-US" dirty="0" err="1"/>
              <a:t>이라는</a:t>
            </a:r>
            <a:r>
              <a:rPr lang="ko-KR" altLang="en-US" dirty="0"/>
              <a:t> 계산기계를 고안함</a:t>
            </a:r>
            <a:endParaRPr lang="en-US" altLang="ko-KR" dirty="0"/>
          </a:p>
          <a:p>
            <a:pPr lvl="1"/>
            <a:r>
              <a:rPr lang="ko-KR" altLang="en-US" dirty="0"/>
              <a:t>현대 폰 </a:t>
            </a:r>
            <a:r>
              <a:rPr lang="ko-KR" altLang="en-US" dirty="0" err="1"/>
              <a:t>노이만</a:t>
            </a:r>
            <a:r>
              <a:rPr lang="ko-KR" altLang="en-US" dirty="0"/>
              <a:t> 구조로 된 컴퓨터는 보편 튜링 </a:t>
            </a:r>
            <a:r>
              <a:rPr lang="ko-KR" altLang="en-US" dirty="0" err="1"/>
              <a:t>머신에</a:t>
            </a:r>
            <a:r>
              <a:rPr lang="ko-KR" altLang="en-US" dirty="0"/>
              <a:t> 바탕을 두고 있음 </a:t>
            </a:r>
            <a:r>
              <a:rPr lang="en-US" altLang="ko-KR" dirty="0"/>
              <a:t>(</a:t>
            </a:r>
            <a:r>
              <a:rPr lang="ko-KR" altLang="en-US" b="1" dirty="0"/>
              <a:t>프로그램 내장형 컴퓨터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차 세계대전 당시 독일 나치군의 </a:t>
            </a:r>
            <a:r>
              <a:rPr lang="ko-KR" altLang="en-US" dirty="0" err="1"/>
              <a:t>에니그마</a:t>
            </a:r>
            <a:r>
              <a:rPr lang="ko-KR" altLang="en-US" dirty="0"/>
              <a:t> 암호 해독에 기여</a:t>
            </a:r>
            <a:endParaRPr lang="en-US" altLang="ko-K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1FA05FA-24E9-0CB9-39C2-A6AADC883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73" y="923080"/>
            <a:ext cx="2659598" cy="265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AF91D39-8EDC-41AF-B657-BFC639C65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701" y="769400"/>
            <a:ext cx="5031499" cy="314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6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6AD26-2284-27CF-8010-A97B2B8E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튜링테스트의 정의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D8A431-27EF-4A5A-1401-CCD2BF52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TURING TEST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75E360-B6D9-0313-D8AF-28E438BF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8687807-60F9-64EB-0DB9-C909029DF990}"/>
              </a:ext>
            </a:extLst>
          </p:cNvPr>
          <p:cNvSpPr txBox="1">
            <a:spLocks/>
          </p:cNvSpPr>
          <p:nvPr/>
        </p:nvSpPr>
        <p:spPr>
          <a:xfrm>
            <a:off x="459471" y="965481"/>
            <a:ext cx="8313637" cy="871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－"/>
              <a:defRPr sz="24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튜링테스트</a:t>
            </a:r>
            <a:r>
              <a:rPr lang="ko-KR" altLang="en-US" b="1" dirty="0"/>
              <a:t> </a:t>
            </a:r>
            <a:r>
              <a:rPr lang="en-US" altLang="ko-KR" sz="1800" b="1" dirty="0"/>
              <a:t>Turing Test</a:t>
            </a:r>
          </a:p>
          <a:p>
            <a:pPr lvl="1"/>
            <a:r>
              <a:rPr lang="ko-KR" altLang="en-US" b="1" dirty="0"/>
              <a:t>기계가 지능을 갖추었는지 판별하는 실험</a:t>
            </a:r>
            <a:endParaRPr lang="en-US" altLang="ko-KR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1E8B85-8FB5-36F6-70B1-485F4A054367}"/>
              </a:ext>
            </a:extLst>
          </p:cNvPr>
          <p:cNvSpPr/>
          <p:nvPr/>
        </p:nvSpPr>
        <p:spPr>
          <a:xfrm>
            <a:off x="562008" y="2073785"/>
            <a:ext cx="10987261" cy="41779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A31CF-9376-783D-F7B7-43F345C1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947" y="2325958"/>
            <a:ext cx="8264557" cy="37490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/>
              <a:t>앨런 튜링 </a:t>
            </a:r>
            <a:r>
              <a:rPr lang="en-US" altLang="ko-KR" sz="1800" dirty="0"/>
              <a:t>Alan Turing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기계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r>
              <a:rPr lang="ko-KR" altLang="en-US" dirty="0"/>
              <a:t>가 생각을 할 수 있는가</a:t>
            </a:r>
            <a:r>
              <a:rPr lang="en-US" altLang="ko-KR" dirty="0"/>
              <a:t>?”</a:t>
            </a:r>
          </a:p>
          <a:p>
            <a:pPr lvl="1"/>
            <a:r>
              <a:rPr lang="ko-KR" altLang="en-US" dirty="0"/>
              <a:t>논문 </a:t>
            </a:r>
            <a:r>
              <a:rPr lang="en-US" altLang="ko-KR" dirty="0"/>
              <a:t>&lt;Computing Machinery and Intelligence, 1950&gt;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기계가 사람처럼 생각할 수 있다는 의견 제시</a:t>
            </a:r>
            <a:endParaRPr lang="en-US" altLang="ko-KR" dirty="0"/>
          </a:p>
          <a:p>
            <a:pPr lvl="1"/>
            <a:r>
              <a:rPr lang="ko-KR" altLang="en-US" dirty="0"/>
              <a:t>컴퓨터와 사람이 대화를 나눌 때</a:t>
            </a:r>
            <a:r>
              <a:rPr lang="en-US" altLang="ko-KR" dirty="0"/>
              <a:t>, </a:t>
            </a:r>
            <a:r>
              <a:rPr lang="ko-KR" altLang="en-US" dirty="0"/>
              <a:t>누가 컴퓨터이고 누가 사람인지 구별할 수 없다면 해당 컴퓨터는 사고할 수 있다는 것으로 간주해야 한다고 주장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65BB0524-1DA2-026E-0D3E-898072425B95}"/>
              </a:ext>
            </a:extLst>
          </p:cNvPr>
          <p:cNvSpPr/>
          <p:nvPr/>
        </p:nvSpPr>
        <p:spPr>
          <a:xfrm>
            <a:off x="562008" y="2073785"/>
            <a:ext cx="2930715" cy="4177928"/>
          </a:xfrm>
          <a:custGeom>
            <a:avLst/>
            <a:gdLst>
              <a:gd name="connsiteX0" fmla="*/ 0 w 2930715"/>
              <a:gd name="connsiteY0" fmla="*/ 0 h 4177928"/>
              <a:gd name="connsiteX1" fmla="*/ 2492451 w 2930715"/>
              <a:gd name="connsiteY1" fmla="*/ 0 h 4177928"/>
              <a:gd name="connsiteX2" fmla="*/ 2492451 w 2930715"/>
              <a:gd name="connsiteY2" fmla="*/ 3206370 h 4177928"/>
              <a:gd name="connsiteX3" fmla="*/ 2930715 w 2930715"/>
              <a:gd name="connsiteY3" fmla="*/ 3460564 h 4177928"/>
              <a:gd name="connsiteX4" fmla="*/ 2492451 w 2930715"/>
              <a:gd name="connsiteY4" fmla="*/ 3714757 h 4177928"/>
              <a:gd name="connsiteX5" fmla="*/ 2492451 w 2930715"/>
              <a:gd name="connsiteY5" fmla="*/ 4177928 h 4177928"/>
              <a:gd name="connsiteX6" fmla="*/ 0 w 2930715"/>
              <a:gd name="connsiteY6" fmla="*/ 4177928 h 4177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0715" h="4177928">
                <a:moveTo>
                  <a:pt x="0" y="0"/>
                </a:moveTo>
                <a:lnTo>
                  <a:pt x="2492451" y="0"/>
                </a:lnTo>
                <a:lnTo>
                  <a:pt x="2492451" y="3206370"/>
                </a:lnTo>
                <a:lnTo>
                  <a:pt x="2930715" y="3460564"/>
                </a:lnTo>
                <a:lnTo>
                  <a:pt x="2492451" y="3714757"/>
                </a:lnTo>
                <a:lnTo>
                  <a:pt x="2492451" y="4177928"/>
                </a:lnTo>
                <a:lnTo>
                  <a:pt x="0" y="4177928"/>
                </a:lnTo>
                <a:close/>
              </a:path>
            </a:pathLst>
          </a:custGeom>
          <a:solidFill>
            <a:srgbClr val="66A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7FAB42-B976-A0E4-A3D8-439A9B2C0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96" y="2206691"/>
            <a:ext cx="2181474" cy="218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5E856E1-301D-9555-8F5E-F4E19E23FE7B}"/>
              </a:ext>
            </a:extLst>
          </p:cNvPr>
          <p:cNvSpPr txBox="1">
            <a:spLocks/>
          </p:cNvSpPr>
          <p:nvPr/>
        </p:nvSpPr>
        <p:spPr>
          <a:xfrm>
            <a:off x="793881" y="4521071"/>
            <a:ext cx="2028703" cy="88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－"/>
              <a:defRPr sz="24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None/>
            </a:pPr>
            <a:r>
              <a:rPr lang="en-US" altLang="ko-KR" sz="1200" spc="0" dirty="0">
                <a:solidFill>
                  <a:schemeClr val="bg1"/>
                </a:solidFill>
              </a:rPr>
              <a:t>Alan Turing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6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89E882C-7A14-576B-1A3C-4C3AED99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TURING TEST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BB151C-34E5-1967-C706-D99DE362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F7F1AA4-174A-8843-D028-F21DB99F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튜링테스트</a:t>
            </a:r>
            <a:r>
              <a:rPr lang="ko-KR" altLang="en-US" dirty="0"/>
              <a:t> 수행 방법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41239A69-B360-346D-5638-C2118B9DE623}"/>
              </a:ext>
            </a:extLst>
          </p:cNvPr>
          <p:cNvSpPr/>
          <p:nvPr/>
        </p:nvSpPr>
        <p:spPr>
          <a:xfrm rot="5400000">
            <a:off x="1851773" y="29267"/>
            <a:ext cx="517393" cy="257819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A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34CD7-0A0D-0EF6-74B6-2F33CD92A0CB}"/>
              </a:ext>
            </a:extLst>
          </p:cNvPr>
          <p:cNvSpPr txBox="1"/>
          <p:nvPr/>
        </p:nvSpPr>
        <p:spPr>
          <a:xfrm>
            <a:off x="298899" y="971934"/>
            <a:ext cx="876633" cy="6541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4800" b="1" dirty="0">
                <a:ln w="19050">
                  <a:solidFill>
                    <a:schemeClr val="bg1"/>
                  </a:solidFill>
                </a:ln>
                <a:solidFill>
                  <a:srgbClr val="66AAC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4800" b="1" dirty="0">
              <a:ln w="19050">
                <a:solidFill>
                  <a:schemeClr val="bg1"/>
                </a:solidFill>
              </a:ln>
              <a:solidFill>
                <a:srgbClr val="66AAC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E9C05B3-570F-F54E-97C6-95C47808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494" y="1064605"/>
            <a:ext cx="2240784" cy="517393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ko-KR" altLang="en-US" sz="2400" b="1" dirty="0">
                <a:solidFill>
                  <a:schemeClr val="bg1"/>
                </a:solidFill>
              </a:rPr>
              <a:t>이미테이션 게임</a:t>
            </a:r>
          </a:p>
        </p:txBody>
      </p:sp>
      <p:sp>
        <p:nvSpPr>
          <p:cNvPr id="46" name="내용 개체 틀 4">
            <a:extLst>
              <a:ext uri="{FF2B5EF4-FFF2-40B4-BE49-F238E27FC236}">
                <a16:creationId xmlns:a16="http://schemas.microsoft.com/office/drawing/2014/main" id="{10776AB6-CC13-64CA-0A98-778B26D165C9}"/>
              </a:ext>
            </a:extLst>
          </p:cNvPr>
          <p:cNvSpPr txBox="1">
            <a:spLocks/>
          </p:cNvSpPr>
          <p:nvPr/>
        </p:nvSpPr>
        <p:spPr>
          <a:xfrm>
            <a:off x="629321" y="1842353"/>
            <a:ext cx="6421821" cy="4128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－"/>
              <a:defRPr sz="24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/>
              <a:t>튜링테스트</a:t>
            </a:r>
            <a:r>
              <a:rPr lang="ko-KR" altLang="en-US" sz="2400" b="1" dirty="0"/>
              <a:t> 기본 모델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기계가 얼마나 인간처럼 말할 수 있는지 시험</a:t>
            </a:r>
            <a:endParaRPr lang="en-US" altLang="ko-KR" sz="2000" dirty="0"/>
          </a:p>
          <a:p>
            <a:pPr lvl="1"/>
            <a:r>
              <a:rPr lang="en-US" altLang="ko-KR" sz="2000" dirty="0"/>
              <a:t>M,B,C</a:t>
            </a:r>
            <a:r>
              <a:rPr lang="ko-KR" altLang="en-US" sz="2000" dirty="0"/>
              <a:t>가 각각 다른 방에서 컴퓨터를 통해 문자로 대화</a:t>
            </a:r>
            <a:endParaRPr lang="en-US" altLang="ko-KR" sz="2000" dirty="0"/>
          </a:p>
          <a:p>
            <a:pPr lvl="1"/>
            <a:r>
              <a:rPr lang="en-US" altLang="ko-KR" sz="2000" dirty="0"/>
              <a:t>M</a:t>
            </a:r>
            <a:r>
              <a:rPr lang="ko-KR" altLang="en-US" sz="2000" dirty="0"/>
              <a:t>과 </a:t>
            </a:r>
            <a:r>
              <a:rPr lang="en-US" altLang="ko-KR" sz="2000" dirty="0"/>
              <a:t>B</a:t>
            </a:r>
            <a:r>
              <a:rPr lang="ko-KR" altLang="en-US" sz="2000" dirty="0"/>
              <a:t>는 서로 자신이 사람이라고 주장</a:t>
            </a:r>
            <a:endParaRPr lang="en-US" altLang="ko-KR" sz="2000" dirty="0"/>
          </a:p>
          <a:p>
            <a:pPr lvl="1"/>
            <a:r>
              <a:rPr lang="en-US" altLang="ko-KR" sz="2000" dirty="0"/>
              <a:t>C</a:t>
            </a:r>
            <a:r>
              <a:rPr lang="ko-KR" altLang="en-US" sz="2000" dirty="0"/>
              <a:t>는 누가 사람이고 컴퓨터인지 판단</a:t>
            </a:r>
            <a:endParaRPr lang="en-US" altLang="ko-KR" sz="2000" dirty="0"/>
          </a:p>
          <a:p>
            <a:pPr lvl="1"/>
            <a:r>
              <a:rPr lang="ko-KR" altLang="en-US" sz="2000" dirty="0"/>
              <a:t>원래 튜링은 </a:t>
            </a:r>
            <a:r>
              <a:rPr lang="en-US" altLang="ko-KR" sz="2000" dirty="0"/>
              <a:t>C</a:t>
            </a:r>
            <a:r>
              <a:rPr lang="ko-KR" altLang="en-US" sz="2000" dirty="0"/>
              <a:t>만 다른 방에 배치했지만</a:t>
            </a:r>
            <a:r>
              <a:rPr lang="en-US" altLang="ko-KR" sz="2000" dirty="0"/>
              <a:t>, </a:t>
            </a:r>
            <a:r>
              <a:rPr lang="ko-KR" altLang="en-US" sz="2000" dirty="0"/>
              <a:t>현대에는 </a:t>
            </a:r>
            <a:r>
              <a:rPr lang="en-US" altLang="ko-KR" sz="2000" dirty="0"/>
              <a:t>M, B</a:t>
            </a:r>
            <a:r>
              <a:rPr lang="ko-KR" altLang="en-US" sz="2000" dirty="0"/>
              <a:t>도 다른 방에 배치함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CFDE87D-3393-9FF9-9F72-A7F97B86CD17}"/>
              </a:ext>
            </a:extLst>
          </p:cNvPr>
          <p:cNvGrpSpPr/>
          <p:nvPr/>
        </p:nvGrpSpPr>
        <p:grpSpPr>
          <a:xfrm>
            <a:off x="7161266" y="1472274"/>
            <a:ext cx="4273989" cy="4373822"/>
            <a:chOff x="1022333" y="1972408"/>
            <a:chExt cx="2361697" cy="2094094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33F9053B-C46A-E4AC-3BD2-F3582DC283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826"/>
            <a:stretch/>
          </p:blipFill>
          <p:spPr>
            <a:xfrm>
              <a:off x="1022333" y="1972408"/>
              <a:ext cx="1911776" cy="1826074"/>
            </a:xfrm>
            <a:prstGeom prst="rect">
              <a:avLst/>
            </a:prstGeom>
          </p:spPr>
        </p:pic>
        <p:sp>
          <p:nvSpPr>
            <p:cNvPr id="47" name="내용 개체 틀 2">
              <a:extLst>
                <a:ext uri="{FF2B5EF4-FFF2-40B4-BE49-F238E27FC236}">
                  <a16:creationId xmlns:a16="http://schemas.microsoft.com/office/drawing/2014/main" id="{342E14B9-AA0D-3D3B-C056-427FFEEB4615}"/>
                </a:ext>
              </a:extLst>
            </p:cNvPr>
            <p:cNvSpPr txBox="1">
              <a:spLocks/>
            </p:cNvSpPr>
            <p:nvPr/>
          </p:nvSpPr>
          <p:spPr>
            <a:xfrm>
              <a:off x="2840528" y="3269657"/>
              <a:ext cx="543502" cy="7968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Wingdings" panose="05000000000000000000" pitchFamily="2" charset="2"/>
                <a:buChar char="ü"/>
                <a:defRPr sz="2800" b="0" kern="1200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맑은 고딕" panose="020B0503020000020004" pitchFamily="50" charset="-127"/>
                <a:buChar char="－"/>
                <a:defRPr sz="2400" b="0" kern="1200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80000"/>
                </a:lnSpc>
                <a:buNone/>
              </a:pPr>
              <a:r>
                <a:rPr lang="en-US" altLang="ko-KR" sz="1200" dirty="0"/>
                <a:t>M </a:t>
              </a:r>
              <a:r>
                <a:rPr lang="ko-KR" altLang="en-US" sz="1200" dirty="0"/>
                <a:t>컴퓨터</a:t>
              </a:r>
              <a:endParaRPr lang="en-US" altLang="ko-KR" sz="1200" dirty="0"/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altLang="ko-KR" sz="1200" dirty="0"/>
                <a:t>B  </a:t>
              </a:r>
              <a:r>
                <a:rPr lang="ko-KR" altLang="en-US" sz="1200" dirty="0"/>
                <a:t>사람</a:t>
              </a:r>
              <a:endParaRPr lang="en-US" altLang="ko-KR" sz="1200" dirty="0"/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altLang="ko-KR" sz="1200" dirty="0"/>
                <a:t>C  </a:t>
              </a:r>
              <a:r>
                <a:rPr lang="ko-KR" altLang="en-US" sz="1200" dirty="0" err="1"/>
                <a:t>판단자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368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FBF81F-8F2D-72A4-75F2-F180AF7E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TURING TEST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B2F88B-6328-7DF0-C8E8-C00A9869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524335E-5992-AF4A-D712-38FF9E9F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튜링테스트</a:t>
            </a:r>
            <a:r>
              <a:rPr lang="ko-KR" altLang="en-US" dirty="0"/>
              <a:t> 수행방법</a:t>
            </a: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6212F476-6DE2-E7F2-2DAD-93E91CD4C659}"/>
              </a:ext>
            </a:extLst>
          </p:cNvPr>
          <p:cNvSpPr/>
          <p:nvPr/>
        </p:nvSpPr>
        <p:spPr>
          <a:xfrm rot="5400000">
            <a:off x="1871023" y="29269"/>
            <a:ext cx="517393" cy="257819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8B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8B903-FDC5-C25B-CCF9-49C3D73F02BC}"/>
              </a:ext>
            </a:extLst>
          </p:cNvPr>
          <p:cNvSpPr txBox="1"/>
          <p:nvPr/>
        </p:nvSpPr>
        <p:spPr>
          <a:xfrm>
            <a:off x="318149" y="971936"/>
            <a:ext cx="876633" cy="6541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4800" b="1" dirty="0">
                <a:ln w="19050">
                  <a:solidFill>
                    <a:schemeClr val="bg1"/>
                  </a:solidFill>
                </a:ln>
                <a:solidFill>
                  <a:srgbClr val="A8BCC4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4800" b="1" dirty="0">
              <a:ln w="19050">
                <a:solidFill>
                  <a:schemeClr val="bg1"/>
                </a:solidFill>
              </a:ln>
              <a:solidFill>
                <a:srgbClr val="A8BCC4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175E1480-BF16-C26D-C7C2-279D69229547}"/>
              </a:ext>
            </a:extLst>
          </p:cNvPr>
          <p:cNvSpPr txBox="1">
            <a:spLocks/>
          </p:cNvSpPr>
          <p:nvPr/>
        </p:nvSpPr>
        <p:spPr>
          <a:xfrm>
            <a:off x="950744" y="1064607"/>
            <a:ext cx="2240784" cy="51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－"/>
              <a:defRPr sz="24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2400" b="1" dirty="0" err="1">
                <a:solidFill>
                  <a:schemeClr val="bg1"/>
                </a:solidFill>
              </a:rPr>
              <a:t>뢰브너</a:t>
            </a:r>
            <a:r>
              <a:rPr lang="ko-KR" altLang="en-US" sz="2400" b="1" dirty="0">
                <a:solidFill>
                  <a:schemeClr val="bg1"/>
                </a:solidFill>
              </a:rPr>
              <a:t> 대회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0DB33A84-2CD4-423E-B6F1-A9F343EB33F4}"/>
              </a:ext>
            </a:extLst>
          </p:cNvPr>
          <p:cNvSpPr txBox="1">
            <a:spLocks/>
          </p:cNvSpPr>
          <p:nvPr/>
        </p:nvSpPr>
        <p:spPr>
          <a:xfrm>
            <a:off x="561938" y="1841761"/>
            <a:ext cx="5751446" cy="4235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－"/>
              <a:defRPr sz="24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err="1"/>
              <a:t>Loebner’sPrizeContest</a:t>
            </a:r>
            <a:endParaRPr lang="en-US" altLang="ko-KR" sz="2400" b="1" dirty="0"/>
          </a:p>
          <a:p>
            <a:pPr lvl="1"/>
            <a:r>
              <a:rPr lang="ko-KR" altLang="en-US" sz="2000" dirty="0" err="1"/>
              <a:t>튜링테스트</a:t>
            </a:r>
            <a:r>
              <a:rPr lang="ko-KR" altLang="en-US" sz="2000" dirty="0"/>
              <a:t> 경진대회</a:t>
            </a:r>
            <a:endParaRPr lang="en-US" altLang="ko-KR" sz="2000" dirty="0"/>
          </a:p>
          <a:p>
            <a:pPr lvl="1"/>
            <a:r>
              <a:rPr lang="en-US" altLang="ko-KR" sz="2000" dirty="0"/>
              <a:t>A, B, C</a:t>
            </a:r>
            <a:r>
              <a:rPr lang="ko-KR" altLang="en-US" sz="2000" dirty="0"/>
              <a:t>가 각각 </a:t>
            </a:r>
            <a:r>
              <a:rPr lang="en-US" altLang="ko-KR" sz="2000" dirty="0"/>
              <a:t>10</a:t>
            </a:r>
            <a:r>
              <a:rPr lang="ko-KR" altLang="en-US" sz="2000" dirty="0"/>
              <a:t>명씩 참가</a:t>
            </a:r>
            <a:r>
              <a:rPr lang="en-US" altLang="ko-KR" sz="2000" dirty="0"/>
              <a:t>, </a:t>
            </a:r>
            <a:r>
              <a:rPr lang="ko-KR" altLang="en-US" sz="2000" dirty="0"/>
              <a:t>관중 존재</a:t>
            </a:r>
            <a:endParaRPr lang="en-US" altLang="ko-KR" sz="2000" dirty="0"/>
          </a:p>
          <a:p>
            <a:pPr lvl="1"/>
            <a:r>
              <a:rPr lang="ko-KR" altLang="en-US" sz="2000" dirty="0"/>
              <a:t>사람 </a:t>
            </a:r>
            <a:r>
              <a:rPr lang="en-US" altLang="ko-KR" sz="2000" dirty="0"/>
              <a:t>C</a:t>
            </a:r>
            <a:r>
              <a:rPr lang="ko-KR" altLang="en-US" sz="2000" dirty="0"/>
              <a:t>가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에게 질문을 하고 누가 사람이고 컴퓨터인지 판단해야 한다</a:t>
            </a:r>
            <a:endParaRPr lang="en-US" altLang="ko-KR" sz="2000" dirty="0"/>
          </a:p>
          <a:p>
            <a:pPr lvl="1"/>
            <a:r>
              <a:rPr lang="en-US" altLang="ko-KR" sz="2000" dirty="0"/>
              <a:t>30%</a:t>
            </a:r>
            <a:r>
              <a:rPr lang="ko-KR" altLang="en-US" sz="2000" dirty="0"/>
              <a:t>가 넘는 판단자로부터 인간 판정을 받으면 테스트를 통과한 것으로 간주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30C001-395D-E470-ACAC-CA1927EE224C}"/>
              </a:ext>
            </a:extLst>
          </p:cNvPr>
          <p:cNvGrpSpPr/>
          <p:nvPr/>
        </p:nvGrpSpPr>
        <p:grpSpPr>
          <a:xfrm>
            <a:off x="6481476" y="1577065"/>
            <a:ext cx="5037996" cy="4789593"/>
            <a:chOff x="6754150" y="1727574"/>
            <a:chExt cx="2611462" cy="248270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810C0F3-4EEA-49AF-33AE-1186B3100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4150" y="1727574"/>
              <a:ext cx="2611462" cy="2070908"/>
            </a:xfrm>
            <a:prstGeom prst="rect">
              <a:avLst/>
            </a:prstGeom>
          </p:spPr>
        </p:pic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6C28C6F1-5114-DBF4-CF23-B92C5D1AC365}"/>
                </a:ext>
              </a:extLst>
            </p:cNvPr>
            <p:cNvSpPr txBox="1">
              <a:spLocks/>
            </p:cNvSpPr>
            <p:nvPr/>
          </p:nvSpPr>
          <p:spPr>
            <a:xfrm>
              <a:off x="8164219" y="3413430"/>
              <a:ext cx="1201393" cy="7968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Wingdings" panose="05000000000000000000" pitchFamily="2" charset="2"/>
                <a:buChar char="ü"/>
                <a:defRPr sz="2800" b="0" kern="1200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맑은 고딕" panose="020B0503020000020004" pitchFamily="50" charset="-127"/>
                <a:buChar char="－"/>
                <a:defRPr sz="2400" b="0" kern="1200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80000"/>
                </a:lnSpc>
                <a:buNone/>
              </a:pPr>
              <a:r>
                <a:rPr lang="en-US" altLang="ko-KR" sz="1200" dirty="0"/>
                <a:t>A </a:t>
              </a:r>
              <a:r>
                <a:rPr lang="ko-KR" altLang="en-US" sz="1200" dirty="0"/>
                <a:t>컴퓨터</a:t>
              </a:r>
              <a:endParaRPr lang="en-US" altLang="ko-KR" sz="1200" dirty="0"/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altLang="ko-KR" sz="1200" dirty="0"/>
                <a:t>B </a:t>
              </a:r>
              <a:r>
                <a:rPr lang="ko-KR" altLang="en-US" sz="1200" dirty="0"/>
                <a:t>사람</a:t>
              </a:r>
              <a:endParaRPr lang="en-US" altLang="ko-KR" sz="1200" dirty="0"/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altLang="ko-KR" sz="1200" dirty="0"/>
                <a:t>C </a:t>
              </a:r>
              <a:r>
                <a:rPr lang="ko-KR" altLang="en-US" sz="1200" dirty="0" err="1"/>
                <a:t>판단자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537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F2F0E38-49DF-CBE3-06C8-22FDE932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TURING TEST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439729-FA82-FB2C-7976-75F8B563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20CA6C7-9E05-0A40-7AE8-6E12B2FC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튜링테스트</a:t>
            </a:r>
            <a:r>
              <a:rPr lang="ko-KR" altLang="en-US" dirty="0"/>
              <a:t> 통과 사례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EFE862-6402-CEF3-780C-DBB6B2EB8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425" y="1004763"/>
            <a:ext cx="6115551" cy="5508749"/>
          </a:xfrm>
        </p:spPr>
        <p:txBody>
          <a:bodyPr>
            <a:normAutofit/>
          </a:bodyPr>
          <a:lstStyle/>
          <a:p>
            <a:r>
              <a:rPr lang="en-US" altLang="ko-KR" b="1" dirty="0"/>
              <a:t>2014, </a:t>
            </a:r>
            <a:r>
              <a:rPr lang="ko-KR" altLang="en-US" b="1" dirty="0"/>
              <a:t>유진 </a:t>
            </a:r>
            <a:r>
              <a:rPr lang="ko-KR" altLang="en-US" b="1" dirty="0" err="1"/>
              <a:t>구스트만</a:t>
            </a:r>
            <a:r>
              <a:rPr lang="ko-KR" altLang="en-US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러시아</a:t>
            </a:r>
            <a:r>
              <a:rPr lang="en-US" altLang="ko-KR" sz="1800" b="1" dirty="0"/>
              <a:t>)</a:t>
            </a:r>
          </a:p>
          <a:p>
            <a:pPr lvl="1"/>
            <a:r>
              <a:rPr lang="ko-KR" altLang="en-US" b="1" dirty="0"/>
              <a:t>최초로 </a:t>
            </a:r>
            <a:r>
              <a:rPr lang="ko-KR" altLang="en-US" b="1" dirty="0" err="1"/>
              <a:t>튜링테스트를</a:t>
            </a:r>
            <a:r>
              <a:rPr lang="ko-KR" altLang="en-US" b="1" dirty="0"/>
              <a:t> 통과한 인공지능</a:t>
            </a:r>
            <a:r>
              <a:rPr lang="ko-KR" altLang="en-US" dirty="0"/>
              <a:t>으로 알려짐</a:t>
            </a:r>
            <a:endParaRPr lang="en-US" altLang="ko-KR" dirty="0"/>
          </a:p>
          <a:p>
            <a:pPr lvl="1"/>
            <a:r>
              <a:rPr lang="ko-KR" altLang="en-US" dirty="0"/>
              <a:t>유진과 대화를 나눈 심판 </a:t>
            </a:r>
            <a:r>
              <a:rPr lang="en-US" altLang="ko-KR" dirty="0"/>
              <a:t>30</a:t>
            </a:r>
            <a:r>
              <a:rPr lang="ko-KR" altLang="en-US" dirty="0"/>
              <a:t>명 중 유진이 사람이라고 판단한 비율이 </a:t>
            </a:r>
            <a:r>
              <a:rPr lang="en-US" altLang="ko-KR" dirty="0"/>
              <a:t>30%</a:t>
            </a:r>
            <a:r>
              <a:rPr lang="ko-KR" altLang="en-US" dirty="0"/>
              <a:t>가 넘었기 때문에  </a:t>
            </a:r>
            <a:r>
              <a:rPr lang="ko-KR" altLang="en-US" dirty="0" err="1"/>
              <a:t>튜링테스트를</a:t>
            </a:r>
            <a:r>
              <a:rPr lang="ko-KR" altLang="en-US" dirty="0"/>
              <a:t> 통과했다고 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우크라이나어를 모국어로 하는 </a:t>
            </a:r>
            <a:r>
              <a:rPr lang="en-US" altLang="ko-KR" dirty="0"/>
              <a:t>13</a:t>
            </a:r>
            <a:r>
              <a:rPr lang="ko-KR" altLang="en-US" dirty="0"/>
              <a:t>세의 지능을 가진 소년으로 설정</a:t>
            </a:r>
            <a:endParaRPr lang="en-US" altLang="ko-KR" dirty="0"/>
          </a:p>
          <a:p>
            <a:pPr lvl="1"/>
            <a:r>
              <a:rPr lang="ko-KR" altLang="en-US" b="1" dirty="0" err="1"/>
              <a:t>튜링테스트</a:t>
            </a:r>
            <a:r>
              <a:rPr lang="ko-KR" altLang="en-US" b="1" dirty="0"/>
              <a:t> 통과 논란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유진이 가진 설정이 테스트에 유리하게 작용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테스트는 영어로 진행되는데</a:t>
            </a:r>
            <a:r>
              <a:rPr lang="en-US" altLang="ko-KR" dirty="0"/>
              <a:t>, </a:t>
            </a:r>
            <a:r>
              <a:rPr lang="ko-KR" altLang="en-US" dirty="0"/>
              <a:t>심판은 유진이 영어에 미숙할 것이라 감안하고 테스트를 진행했음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927AD69-BF95-8CB3-1100-73358B051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9" y="1004763"/>
            <a:ext cx="5061486" cy="387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94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3001D24-883B-F988-2EE8-EF14AD2B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TURING TEST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2BB4C0-DA3F-7215-9AF1-10481088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0D4E527-A9A8-D4C9-E2AE-27BB5976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튜링테스트에</a:t>
            </a:r>
            <a:r>
              <a:rPr lang="ko-KR" altLang="en-US" dirty="0"/>
              <a:t> 대한 비판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07A7444-CE96-1713-5A6F-7447EDEC3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1903" y="928445"/>
            <a:ext cx="6849546" cy="3895803"/>
          </a:xfrm>
        </p:spPr>
        <p:txBody>
          <a:bodyPr/>
          <a:lstStyle/>
          <a:p>
            <a:r>
              <a:rPr lang="ko-KR" altLang="en-US" b="1" dirty="0"/>
              <a:t>존 설</a:t>
            </a:r>
            <a:r>
              <a:rPr lang="en-US" altLang="ko-KR" b="1" dirty="0"/>
              <a:t>(</a:t>
            </a:r>
            <a:r>
              <a:rPr lang="en-US" altLang="ko-KR" b="1" dirty="0" err="1"/>
              <a:t>J.Searle</a:t>
            </a:r>
            <a:r>
              <a:rPr lang="en-US" altLang="ko-KR" b="1" dirty="0"/>
              <a:t>) </a:t>
            </a:r>
            <a:r>
              <a:rPr lang="ko-KR" altLang="en-US" b="1" dirty="0"/>
              <a:t>중국어방 논증</a:t>
            </a:r>
            <a:endParaRPr lang="en-US" altLang="ko-KR" b="1" dirty="0"/>
          </a:p>
          <a:p>
            <a:pPr lvl="1"/>
            <a:r>
              <a:rPr lang="ko-KR" altLang="en-US" dirty="0"/>
              <a:t>논문 </a:t>
            </a:r>
            <a:r>
              <a:rPr lang="en-US" altLang="ko-KR" dirty="0"/>
              <a:t>“Minds, Brains, and Program”</a:t>
            </a:r>
          </a:p>
          <a:p>
            <a:pPr lvl="1"/>
            <a:r>
              <a:rPr lang="ko-KR" altLang="en-US" dirty="0"/>
              <a:t>중국어를 모르는 사람에게 중국어로 된  질문과 그에 대한 답변이 적혀 있는 책 한 권을 제공</a:t>
            </a:r>
            <a:endParaRPr lang="en-US" altLang="ko-KR" dirty="0"/>
          </a:p>
          <a:p>
            <a:pPr lvl="1"/>
            <a:r>
              <a:rPr lang="ko-KR" altLang="en-US" dirty="0"/>
              <a:t>방 밖에서 중국인이 중국어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  <a:r>
              <a:rPr lang="ko-KR" altLang="en-US" dirty="0"/>
              <a:t>로 질문을 하면</a:t>
            </a:r>
            <a:r>
              <a:rPr lang="en-US" altLang="ko-KR" dirty="0"/>
              <a:t>, </a:t>
            </a:r>
            <a:r>
              <a:rPr lang="ko-KR" altLang="en-US" dirty="0"/>
              <a:t>방 안에 있는 사람은 책을 보고  중국어로 대답</a:t>
            </a:r>
            <a:endParaRPr lang="en-US" altLang="ko-KR" dirty="0"/>
          </a:p>
          <a:p>
            <a:pPr lvl="1"/>
            <a:r>
              <a:rPr lang="ko-KR" altLang="en-US" dirty="0"/>
              <a:t>질문을 한 중국인은 방 안에 있는 사람이 중국인이라 생각할 것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115856-3121-9D25-946A-C431E0784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0" t="22529" r="22586" b="16322"/>
          <a:stretch/>
        </p:blipFill>
        <p:spPr>
          <a:xfrm>
            <a:off x="684642" y="1419075"/>
            <a:ext cx="4297261" cy="2495789"/>
          </a:xfrm>
          <a:prstGeom prst="rect">
            <a:avLst/>
          </a:prstGeom>
        </p:spPr>
      </p:pic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F06DF3D8-66FE-E4C5-53A2-250B91598417}"/>
              </a:ext>
            </a:extLst>
          </p:cNvPr>
          <p:cNvSpPr txBox="1">
            <a:spLocks/>
          </p:cNvSpPr>
          <p:nvPr/>
        </p:nvSpPr>
        <p:spPr>
          <a:xfrm>
            <a:off x="360550" y="4536253"/>
            <a:ext cx="11470899" cy="1984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－"/>
              <a:defRPr sz="24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존 설의 주장</a:t>
            </a:r>
            <a:endParaRPr lang="en-US" altLang="ko-KR" b="1" dirty="0"/>
          </a:p>
          <a:p>
            <a:pPr lvl="1"/>
            <a:r>
              <a:rPr lang="ko-KR" altLang="en-US" dirty="0"/>
              <a:t>인공지능은 </a:t>
            </a:r>
            <a:r>
              <a:rPr lang="ko-KR" altLang="en-US" b="1" dirty="0"/>
              <a:t>입력된 문법에 따라 결과를 제공할 뿐</a:t>
            </a:r>
            <a:r>
              <a:rPr lang="en-US" altLang="ko-KR" b="1" dirty="0"/>
              <a:t>, </a:t>
            </a:r>
            <a:r>
              <a:rPr lang="ko-KR" altLang="en-US" b="1" dirty="0"/>
              <a:t>의미를 파악하고 재구성하는 능력은 없다</a:t>
            </a:r>
            <a:endParaRPr lang="en-US" altLang="ko-KR" b="1" dirty="0"/>
          </a:p>
          <a:p>
            <a:pPr lvl="1"/>
            <a:r>
              <a:rPr lang="ko-KR" altLang="en-US" dirty="0"/>
              <a:t>인공지능이 자신이 하는 말을 이해하지 못해도 대답은 할 수 있기 때문에 </a:t>
            </a:r>
            <a:r>
              <a:rPr lang="ko-KR" altLang="en-US" b="1" dirty="0" err="1"/>
              <a:t>튜링테스트는</a:t>
            </a:r>
            <a:r>
              <a:rPr lang="ko-KR" altLang="en-US" b="1" dirty="0"/>
              <a:t> 기계의 사고능력을 입증하는 기준이 될 수 없다</a:t>
            </a:r>
            <a:r>
              <a:rPr lang="ko-KR" altLang="en-US" dirty="0"/>
              <a:t>고 주장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89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D69BD62-76EF-DF63-F780-F9F94663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TURING TEST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AE1764-9FDC-E417-D808-51A330B0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A456113-9EC0-8B82-5D3A-060E8AD0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튜링테스트에</a:t>
            </a:r>
            <a:r>
              <a:rPr lang="ko-KR" altLang="en-US" dirty="0"/>
              <a:t> 대한 비판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5EDDAA-AEFD-AE85-7FC6-267714EE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265" y="1093485"/>
            <a:ext cx="5991520" cy="5644381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엘리자</a:t>
            </a:r>
            <a:r>
              <a:rPr lang="ko-KR" altLang="en-US" b="1" dirty="0"/>
              <a:t> 프로그램 </a:t>
            </a:r>
            <a:r>
              <a:rPr lang="en-US" altLang="ko-KR" b="1" dirty="0"/>
              <a:t>(1960</a:t>
            </a:r>
            <a:r>
              <a:rPr lang="ko-KR" altLang="en-US" b="1" dirty="0"/>
              <a:t>년대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초기 자연언어 처리 컴퓨터 프로그램</a:t>
            </a:r>
            <a:endParaRPr lang="en-US" altLang="ko-KR" dirty="0"/>
          </a:p>
          <a:p>
            <a:pPr lvl="1"/>
            <a:r>
              <a:rPr lang="ko-KR" altLang="en-US" dirty="0"/>
              <a:t>개발 </a:t>
            </a:r>
            <a:r>
              <a:rPr lang="en-US" altLang="ko-KR" dirty="0"/>
              <a:t>: MIT </a:t>
            </a:r>
            <a:r>
              <a:rPr lang="ko-KR" altLang="en-US" dirty="0"/>
              <a:t>인공지능 연구소 조지프 </a:t>
            </a:r>
            <a:r>
              <a:rPr lang="ko-KR" altLang="en-US" dirty="0" err="1"/>
              <a:t>와이젠바움</a:t>
            </a:r>
            <a:endParaRPr lang="en-US" altLang="ko-KR" dirty="0"/>
          </a:p>
          <a:p>
            <a:pPr lvl="1"/>
            <a:r>
              <a:rPr lang="ko-KR" altLang="en-US" dirty="0"/>
              <a:t>대화형 프로그램</a:t>
            </a:r>
            <a:r>
              <a:rPr lang="en-US" altLang="ko-KR" dirty="0"/>
              <a:t>, </a:t>
            </a:r>
            <a:r>
              <a:rPr lang="ko-KR" altLang="en-US" dirty="0"/>
              <a:t>환자와 상담하는 역할</a:t>
            </a:r>
            <a:endParaRPr lang="en-US" altLang="ko-KR" dirty="0"/>
          </a:p>
          <a:p>
            <a:pPr lvl="1"/>
            <a:r>
              <a:rPr lang="ko-KR" altLang="en-US" dirty="0" err="1"/>
              <a:t>엘리자는</a:t>
            </a:r>
            <a:r>
              <a:rPr lang="ko-KR" altLang="en-US" dirty="0"/>
              <a:t> </a:t>
            </a:r>
            <a:r>
              <a:rPr lang="ko-KR" altLang="en-US" b="1" dirty="0"/>
              <a:t>스스로 생각</a:t>
            </a:r>
            <a:r>
              <a:rPr lang="en-US" altLang="ko-KR" b="1" dirty="0"/>
              <a:t>-</a:t>
            </a:r>
            <a:r>
              <a:rPr lang="ko-KR" altLang="en-US" b="1" dirty="0"/>
              <a:t>대답하는 능력 </a:t>
            </a:r>
            <a:r>
              <a:rPr lang="en-US" altLang="ko-KR" b="1" dirty="0"/>
              <a:t>X</a:t>
            </a:r>
          </a:p>
          <a:p>
            <a:pPr lvl="1"/>
            <a:r>
              <a:rPr lang="ko-KR" altLang="en-US" dirty="0"/>
              <a:t>짜여진 답변을 하거나</a:t>
            </a:r>
            <a:r>
              <a:rPr lang="en-US" altLang="ko-KR" dirty="0"/>
              <a:t> </a:t>
            </a:r>
            <a:r>
              <a:rPr lang="ko-KR" altLang="en-US" dirty="0"/>
              <a:t>사용자의 질문을 조금 변형하여 </a:t>
            </a:r>
            <a:r>
              <a:rPr lang="ko-KR" altLang="en-US" dirty="0" err="1"/>
              <a:t>공감ㆍ대답해주는</a:t>
            </a:r>
            <a:r>
              <a:rPr lang="ko-KR" altLang="en-US" dirty="0"/>
              <a:t> 형태</a:t>
            </a:r>
            <a:endParaRPr lang="en-US" altLang="ko-K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C9852D24-6EA4-8DED-81BE-6A191432F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5" y="1093485"/>
            <a:ext cx="4729614" cy="33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AAE4B-5E93-0A1D-1407-E3CACBA37F08}"/>
              </a:ext>
            </a:extLst>
          </p:cNvPr>
          <p:cNvSpPr txBox="1"/>
          <p:nvPr/>
        </p:nvSpPr>
        <p:spPr>
          <a:xfrm>
            <a:off x="715215" y="4609147"/>
            <a:ext cx="4590558" cy="1767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ko-KR" altLang="en-US" sz="12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엘리자</a:t>
            </a:r>
            <a:r>
              <a:rPr lang="ko-KR" altLang="en-US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조금 더 자세히 얘기해 줄 수 있나요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YOU : </a:t>
            </a:r>
            <a:r>
              <a:rPr lang="ko-KR" altLang="en-US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내 남자친구가 나를 여기에 오게 했어요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ko-KR" altLang="en-US" sz="12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엘리자</a:t>
            </a:r>
            <a:r>
              <a:rPr lang="ko-KR" altLang="en-US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남자친구가 당신을 이곳에 오게 했다는 것이 당신에게 중요한가요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ko-KR" altLang="en-US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당신 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그는 내가 많은 시간 우울하다고 해요</a:t>
            </a:r>
            <a:endParaRPr lang="en-US" altLang="ko-KR" sz="12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ko-KR" altLang="en-US" sz="12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엘리자</a:t>
            </a:r>
            <a:r>
              <a:rPr lang="ko-KR" altLang="en-US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당신이 우울하다니 슬프네요</a:t>
            </a:r>
            <a:endParaRPr lang="en-US" altLang="ko-KR" sz="12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YOU : </a:t>
            </a:r>
            <a:r>
              <a:rPr lang="ko-KR" altLang="en-US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맞아요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저는 불행해요</a:t>
            </a:r>
            <a:endParaRPr lang="en-US" altLang="ko-KR" sz="12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ko-KR" altLang="en-US" sz="12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엘리자</a:t>
            </a:r>
            <a:r>
              <a:rPr lang="ko-KR" altLang="en-US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무엇이 당신을 불행하게 하는지 설명해줄 수 있나요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48599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733</Words>
  <Application>Microsoft Office PowerPoint</Application>
  <PresentationFormat>와이드스크린</PresentationFormat>
  <Paragraphs>117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1_Office 테마</vt:lpstr>
      <vt:lpstr>PowerPoint 프레젠테이션</vt:lpstr>
      <vt:lpstr>목차</vt:lpstr>
      <vt:lpstr>튜링테스트의 정의</vt:lpstr>
      <vt:lpstr>튜링테스트의 정의</vt:lpstr>
      <vt:lpstr>튜링테스트 수행 방법</vt:lpstr>
      <vt:lpstr>튜링테스트 수행방법</vt:lpstr>
      <vt:lpstr>튜링테스트 통과 사례</vt:lpstr>
      <vt:lpstr>튜링테스트에 대한 비판</vt:lpstr>
      <vt:lpstr>튜링테스트에 대한 비판</vt:lpstr>
      <vt:lpstr>국내 사례</vt:lpstr>
      <vt:lpstr>튜링테스트의 의의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알 수 없는 사용자</cp:lastModifiedBy>
  <cp:revision>16</cp:revision>
  <dcterms:created xsi:type="dcterms:W3CDTF">2022-07-06T03:12:44Z</dcterms:created>
  <dcterms:modified xsi:type="dcterms:W3CDTF">2022-08-26T00:04:50Z</dcterms:modified>
</cp:coreProperties>
</file>