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8" r:id="rId6"/>
    <p:sldId id="265" r:id="rId7"/>
    <p:sldId id="269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8EAED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2" autoAdjust="0"/>
    <p:restoredTop sz="95310" autoAdjust="0"/>
  </p:normalViewPr>
  <p:slideViewPr>
    <p:cSldViewPr snapToGrid="0">
      <p:cViewPr varScale="1">
        <p:scale>
          <a:sx n="88" d="100"/>
          <a:sy n="88" d="100"/>
        </p:scale>
        <p:origin x="7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8957-9242-447E-9889-CB9393FE508E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4DE6-3ABA-4E49-8D5B-C4830322D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331" y="1362202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44" y="196486"/>
            <a:ext cx="8470692" cy="639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  <a:lvl2pPr>
              <a:defRPr>
                <a:solidFill>
                  <a:srgbClr val="E8EAED"/>
                </a:solidFill>
              </a:defRPr>
            </a:lvl2pPr>
            <a:lvl3pPr>
              <a:defRPr>
                <a:solidFill>
                  <a:srgbClr val="E8EAED"/>
                </a:solidFill>
              </a:defRPr>
            </a:lvl3pPr>
            <a:lvl4pPr>
              <a:defRPr>
                <a:solidFill>
                  <a:srgbClr val="E8EAED"/>
                </a:solidFill>
              </a:defRPr>
            </a:lvl4pPr>
            <a:lvl5pPr>
              <a:defRPr>
                <a:solidFill>
                  <a:srgbClr val="E8EAED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495FF1-E9D5-8445-9939-007E91EEB143}"/>
              </a:ext>
            </a:extLst>
          </p:cNvPr>
          <p:cNvCxnSpPr>
            <a:cxnSpLocks/>
          </p:cNvCxnSpPr>
          <p:nvPr userDrawn="1"/>
        </p:nvCxnSpPr>
        <p:spPr>
          <a:xfrm>
            <a:off x="-52466" y="869430"/>
            <a:ext cx="12296931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BB9359-1C62-4E36-E633-D6AF9FF31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477190" y="869430"/>
            <a:ext cx="0" cy="6280878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7E568D-3DB0-9DF9-6070-88CACF00AF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" y="125983"/>
            <a:ext cx="640692" cy="698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603FD3-9333-7497-0DAA-508E782A98B5}"/>
              </a:ext>
            </a:extLst>
          </p:cNvPr>
          <p:cNvSpPr txBox="1"/>
          <p:nvPr userDrawn="1"/>
        </p:nvSpPr>
        <p:spPr>
          <a:xfrm>
            <a:off x="654578" y="-68890"/>
            <a:ext cx="49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8EAED"/>
                </a:solidFill>
                <a:latin typeface="Consolas" panose="020B0609020204030204" pitchFamily="49" charset="0"/>
              </a:rPr>
              <a:t>&gt;</a:t>
            </a:r>
            <a:endParaRPr lang="ko-KR" altLang="en-US" sz="5400" dirty="0">
              <a:solidFill>
                <a:srgbClr val="E8EAE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F1DC-A1E5-01DD-60D3-B0FED29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62" y="2449818"/>
            <a:ext cx="9144000" cy="112652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/>
              <a:t>최대공약수 알고리즘</a:t>
            </a:r>
            <a:br>
              <a:rPr lang="en-US" altLang="ko-KR" dirty="0"/>
            </a:b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9F8A4-4BA1-CF5D-8BFB-9745730D26D2}"/>
              </a:ext>
            </a:extLst>
          </p:cNvPr>
          <p:cNvCxnSpPr>
            <a:cxnSpLocks/>
          </p:cNvCxnSpPr>
          <p:nvPr/>
        </p:nvCxnSpPr>
        <p:spPr>
          <a:xfrm>
            <a:off x="909401" y="2618403"/>
            <a:ext cx="7156913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최대공약수란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29755"/>
          </a:xfrm>
        </p:spPr>
        <p:txBody>
          <a:bodyPr/>
          <a:lstStyle/>
          <a:p>
            <a:r>
              <a:rPr lang="ko-KR" altLang="en-US" sz="2400" b="1" dirty="0"/>
              <a:t>최대공약수 </a:t>
            </a:r>
            <a:r>
              <a:rPr lang="en-US" altLang="ko-KR" sz="2400" b="1" dirty="0"/>
              <a:t>: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공약수란 두 수 이상의 여러 수의 공통된 약수를 의미한다</a:t>
            </a:r>
            <a:r>
              <a:rPr lang="en-US" altLang="ko-KR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000" b="1" kern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ko-KR" altLang="en-US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즉</a:t>
            </a:r>
            <a:r>
              <a:rPr lang="en-US" altLang="ko-KR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최대공약수란 두 수 이상의 여러 수의 공약수 중 최대인 수를 말한다</a:t>
            </a:r>
            <a:r>
              <a:rPr lang="en-US" altLang="ko-KR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 ) 72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90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최대 공약수</a:t>
            </a: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72 = 2*2*2*3*3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90 = 2*3*3*5</a:t>
            </a:r>
          </a:p>
          <a:p>
            <a:pPr marL="457200" lvl="1" indent="0">
              <a:buNone/>
            </a:pP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 2*3*3</a:t>
            </a:r>
            <a:endParaRPr lang="ko-KR" alt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유클리드 </a:t>
            </a:r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호제법이란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17"/>
            <a:ext cx="10515600" cy="5299869"/>
          </a:xfrm>
        </p:spPr>
        <p:txBody>
          <a:bodyPr/>
          <a:lstStyle/>
          <a:p>
            <a:r>
              <a:rPr lang="ko-KR" altLang="en-US" sz="2400" b="1" dirty="0"/>
              <a:t>유클리드 </a:t>
            </a:r>
            <a:r>
              <a:rPr lang="ko-KR" altLang="en-US" sz="2400" b="1" dirty="0" err="1"/>
              <a:t>호제법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	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두 수가 서로</a:t>
            </a: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 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상대방 수를 나누어서 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2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개의 자연수의 </a:t>
            </a:r>
            <a:endParaRPr lang="en-US" altLang="ko-KR" sz="2000" b="1" dirty="0">
              <a:solidFill>
                <a:srgbClr val="ECECEC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i="0" dirty="0">
              <a:solidFill>
                <a:srgbClr val="ECECEC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최대공약수를 구하는 알고리즘이다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ECECE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a&gt;b </a:t>
            </a:r>
            <a:r>
              <a:rPr lang="ko-KR" altLang="en-US" sz="2000" b="1" dirty="0" err="1">
                <a:latin typeface="+mn-ea"/>
              </a:rPr>
              <a:t>일때</a:t>
            </a:r>
            <a:r>
              <a:rPr lang="en-US" altLang="ko-KR" sz="2000" b="1" dirty="0">
                <a:latin typeface="+mn-ea"/>
              </a:rPr>
              <a:t> 2</a:t>
            </a:r>
            <a:r>
              <a:rPr lang="ko-KR" altLang="en-US" sz="2000" b="1" dirty="0">
                <a:latin typeface="+mn-ea"/>
              </a:rPr>
              <a:t>개의 자연수 </a:t>
            </a:r>
            <a:r>
              <a:rPr lang="en-US" altLang="ko-KR" sz="2000" b="1" dirty="0">
                <a:latin typeface="+mn-ea"/>
              </a:rPr>
              <a:t>a, b</a:t>
            </a:r>
            <a:r>
              <a:rPr lang="ko-KR" altLang="en-US" sz="2000" b="1" dirty="0">
                <a:latin typeface="+mn-ea"/>
              </a:rPr>
              <a:t>에 대해서 </a:t>
            </a:r>
            <a:r>
              <a:rPr lang="en-US" altLang="ko-KR" sz="2000" b="1" dirty="0">
                <a:latin typeface="+mn-ea"/>
              </a:rPr>
              <a:t>a</a:t>
            </a:r>
            <a:r>
              <a:rPr lang="ko-KR" altLang="en-US" sz="2000" b="1" dirty="0">
                <a:latin typeface="+mn-ea"/>
              </a:rPr>
              <a:t>를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로 나눈 나머지를 </a:t>
            </a:r>
            <a:r>
              <a:rPr lang="en-US" altLang="ko-KR" sz="2000" b="1" dirty="0">
                <a:latin typeface="+mn-ea"/>
              </a:rPr>
              <a:t>r</a:t>
            </a:r>
            <a:r>
              <a:rPr lang="ko-KR" altLang="en-US" sz="2000" b="1" dirty="0">
                <a:latin typeface="+mn-ea"/>
              </a:rPr>
              <a:t>이라 하면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a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의 최대공약수는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r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ko-KR" altLang="en-US" sz="2000" b="1" dirty="0" err="1">
                <a:latin typeface="+mn-ea"/>
              </a:rPr>
              <a:t>최대공약수이다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즉</a:t>
            </a:r>
            <a:r>
              <a:rPr lang="en-US" altLang="ko-KR" sz="2000" b="1" dirty="0">
                <a:latin typeface="+mn-ea"/>
              </a:rPr>
              <a:t>, a &gt; b</a:t>
            </a:r>
            <a:r>
              <a:rPr lang="ko-KR" altLang="en-US" sz="2000" b="1" dirty="0" err="1">
                <a:latin typeface="+mn-ea"/>
              </a:rPr>
              <a:t>일때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a%b</a:t>
            </a:r>
            <a:r>
              <a:rPr lang="en-US" altLang="ko-KR" sz="2000" b="1" dirty="0">
                <a:latin typeface="+mn-ea"/>
              </a:rPr>
              <a:t> = r</a:t>
            </a:r>
            <a:r>
              <a:rPr lang="ko-KR" altLang="en-US" sz="2000" b="1" dirty="0">
                <a:latin typeface="+mn-ea"/>
              </a:rPr>
              <a:t>이며</a:t>
            </a:r>
            <a:r>
              <a:rPr lang="en-US" altLang="ko-KR" sz="2000" b="1" dirty="0">
                <a:latin typeface="+mn-ea"/>
              </a:rPr>
              <a:t>, a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의 최대공약수를 </a:t>
            </a:r>
            <a:r>
              <a:rPr lang="en-US" altLang="ko-KR" sz="2000" b="1" dirty="0" err="1">
                <a:latin typeface="+mn-ea"/>
              </a:rPr>
              <a:t>gcd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en-US" altLang="ko-KR" sz="2000" b="1" dirty="0" err="1">
                <a:latin typeface="+mn-ea"/>
              </a:rPr>
              <a:t>a,b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라고 하면</a:t>
            </a:r>
            <a:r>
              <a:rPr lang="en-US" altLang="ko-KR" sz="2000" b="1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	</a:t>
            </a:r>
            <a:r>
              <a:rPr lang="en-US" altLang="ko-KR" sz="2000" b="1" dirty="0" err="1">
                <a:solidFill>
                  <a:srgbClr val="FFFF00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FFFF00"/>
                </a:solidFill>
                <a:latin typeface="+mn-ea"/>
              </a:rPr>
              <a:t>a,b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) = </a:t>
            </a:r>
            <a:r>
              <a:rPr lang="en-US" altLang="ko-KR" sz="2000" b="1" dirty="0" err="1">
                <a:solidFill>
                  <a:srgbClr val="FFFF00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FFFF00"/>
                </a:solidFill>
                <a:latin typeface="+mn-ea"/>
              </a:rPr>
              <a:t>b,r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9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유클리드 </a:t>
            </a:r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호제법이란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17"/>
            <a:ext cx="10515600" cy="5299869"/>
          </a:xfrm>
        </p:spPr>
        <p:txBody>
          <a:bodyPr/>
          <a:lstStyle/>
          <a:p>
            <a:r>
              <a:rPr lang="ko-KR" altLang="en-US" sz="2400" b="1" dirty="0"/>
              <a:t>유클리드 </a:t>
            </a:r>
            <a:r>
              <a:rPr lang="ko-KR" altLang="en-US" sz="2400" b="1" dirty="0" err="1"/>
              <a:t>호제법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계산 방법 예시 </a:t>
            </a:r>
            <a:r>
              <a:rPr lang="en-US" altLang="ko-KR" sz="2400" b="1" i="0" dirty="0">
                <a:solidFill>
                  <a:srgbClr val="ECECEC"/>
                </a:solidFill>
                <a:effectLst/>
                <a:latin typeface="+mn-ea"/>
              </a:rPr>
              <a:t>1071</a:t>
            </a:r>
            <a:r>
              <a:rPr lang="ko-KR" altLang="en-US" sz="2400" b="1" i="0" dirty="0">
                <a:solidFill>
                  <a:srgbClr val="ECECEC"/>
                </a:solidFill>
                <a:effectLst/>
                <a:latin typeface="+mn-ea"/>
              </a:rPr>
              <a:t>과 </a:t>
            </a:r>
            <a:r>
              <a:rPr lang="en-US" altLang="ko-KR" sz="2400" b="1" i="0" dirty="0">
                <a:solidFill>
                  <a:srgbClr val="ECECEC"/>
                </a:solidFill>
                <a:effectLst/>
                <a:latin typeface="+mn-ea"/>
              </a:rPr>
              <a:t>1029</a:t>
            </a:r>
            <a:r>
              <a:rPr lang="ko-KR" altLang="en-US" sz="2400" b="1" i="0" dirty="0">
                <a:solidFill>
                  <a:srgbClr val="ECECEC"/>
                </a:solidFill>
                <a:effectLst/>
                <a:latin typeface="+mn-ea"/>
              </a:rPr>
              <a:t>의 최대공약수 구하기</a:t>
            </a:r>
            <a:endParaRPr lang="en-US" altLang="ko-KR" sz="2400" b="1" i="0" dirty="0">
              <a:solidFill>
                <a:srgbClr val="ECECEC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2000" b="1" i="0" dirty="0">
              <a:solidFill>
                <a:srgbClr val="ECECEC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1071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은 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1029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로 나누어 떨어지지 않기 때문에</a:t>
            </a:r>
            <a:endParaRPr lang="en-US" altLang="ko-KR" sz="2000" b="1" dirty="0">
              <a:solidFill>
                <a:srgbClr val="ECECE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1071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을 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1029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로 나눈 나머지를 구한다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 ≫ 42</a:t>
            </a:r>
          </a:p>
          <a:p>
            <a:pPr marL="0" indent="0">
              <a:buNone/>
            </a:pP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1029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는 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42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로 나누어 떨어지지 않기 때문에</a:t>
            </a:r>
            <a:endParaRPr lang="en-US" altLang="ko-KR" sz="2000" b="1" dirty="0">
              <a:solidFill>
                <a:srgbClr val="ECECE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1029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를 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42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로 나눈 나머지를 구한다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 ≫ 21</a:t>
            </a:r>
          </a:p>
          <a:p>
            <a:pPr marL="0" indent="0">
              <a:buNone/>
            </a:pP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42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는 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21</a:t>
            </a:r>
            <a:r>
              <a:rPr lang="ko-KR" altLang="en-US" sz="2000" b="1" i="0" dirty="0">
                <a:solidFill>
                  <a:srgbClr val="ECECEC"/>
                </a:solidFill>
                <a:effectLst/>
                <a:latin typeface="+mn-ea"/>
              </a:rPr>
              <a:t>로 나누어 떨어진다</a:t>
            </a: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000" b="1" i="0" dirty="0">
                <a:solidFill>
                  <a:srgbClr val="ECECEC"/>
                </a:solidFill>
                <a:effectLst/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q</a:t>
            </a:r>
            <a:r>
              <a:rPr lang="ko-KR" altLang="en-US" sz="2000" b="1" i="0" dirty="0">
                <a:solidFill>
                  <a:srgbClr val="FFFF00"/>
                </a:solidFill>
                <a:effectLst/>
                <a:latin typeface="+mn-ea"/>
              </a:rPr>
              <a:t>따라서</a:t>
            </a:r>
            <a:r>
              <a:rPr lang="en-US" altLang="ko-KR" sz="2000" b="1" i="0" dirty="0">
                <a:solidFill>
                  <a:srgbClr val="FFFF00"/>
                </a:solidFill>
                <a:effectLst/>
                <a:latin typeface="+mn-ea"/>
              </a:rPr>
              <a:t>, </a:t>
            </a:r>
            <a:r>
              <a:rPr lang="ko-KR" altLang="en-US" sz="2000" b="1" i="0" dirty="0">
                <a:solidFill>
                  <a:srgbClr val="FFFF00"/>
                </a:solidFill>
                <a:effectLst/>
                <a:latin typeface="+mn-ea"/>
              </a:rPr>
              <a:t>최대공약수는 </a:t>
            </a:r>
            <a:r>
              <a:rPr lang="en-US" altLang="ko-KR" sz="2000" b="1" i="0" dirty="0">
                <a:solidFill>
                  <a:srgbClr val="FFFF00"/>
                </a:solidFill>
                <a:effectLst/>
                <a:latin typeface="+mn-ea"/>
              </a:rPr>
              <a:t>21</a:t>
            </a:r>
            <a:r>
              <a:rPr lang="ko-KR" altLang="en-US" sz="2000" b="1" i="0" dirty="0">
                <a:solidFill>
                  <a:srgbClr val="FFFF00"/>
                </a:solidFill>
                <a:effectLst/>
                <a:latin typeface="+mn-ea"/>
              </a:rPr>
              <a:t>이다</a:t>
            </a:r>
            <a:r>
              <a:rPr lang="en-US" altLang="ko-KR" sz="2000" b="1" i="0" dirty="0">
                <a:solidFill>
                  <a:srgbClr val="FFFF00"/>
                </a:solidFill>
                <a:effectLst/>
                <a:latin typeface="+mn-ea"/>
              </a:rPr>
              <a:t>.</a:t>
            </a:r>
            <a:endParaRPr lang="en-US" altLang="ko-KR" sz="20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3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유클리드 </a:t>
            </a:r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호제법이란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5617"/>
            <a:ext cx="10863943" cy="5299869"/>
          </a:xfrm>
        </p:spPr>
        <p:txBody>
          <a:bodyPr/>
          <a:lstStyle/>
          <a:p>
            <a:r>
              <a:rPr lang="ko-KR" altLang="en-US" sz="2400" b="1" dirty="0"/>
              <a:t>유클리드 </a:t>
            </a:r>
            <a:r>
              <a:rPr lang="ko-KR" altLang="en-US" sz="2400" b="1" dirty="0" err="1"/>
              <a:t>호제법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장점과 단점</a:t>
            </a:r>
            <a:r>
              <a:rPr lang="en-US" altLang="ko-KR" sz="2000" b="1" dirty="0">
                <a:solidFill>
                  <a:srgbClr val="ECECEC"/>
                </a:solidFill>
                <a:latin typeface="+mn-ea"/>
              </a:rPr>
              <a:t>	</a:t>
            </a:r>
          </a:p>
          <a:p>
            <a:endParaRPr lang="en-US" altLang="ko-KR" sz="2000" b="1" dirty="0">
              <a:solidFill>
                <a:srgbClr val="ECECE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장점</a:t>
            </a:r>
            <a:r>
              <a:rPr lang="en-US" altLang="ko-KR" sz="2000" b="1" dirty="0">
                <a:latin typeface="+mn-ea"/>
              </a:rPr>
              <a:t> - 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가장 단순한 방법인 모든 정수로 나누어 보는 방법보다 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시간 복잡도를 줄일 수 있어서 좀 더 효율적이고 빠른 알고리즘 작성이 가능하다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단점 </a:t>
            </a:r>
            <a:r>
              <a:rPr lang="en-US" altLang="ko-KR" sz="2000" b="1" dirty="0">
                <a:latin typeface="+mn-ea"/>
              </a:rPr>
              <a:t>-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최대공약수는 빠르게 산출이 가능하지만 </a:t>
            </a:r>
            <a:r>
              <a:rPr lang="ko-KR" altLang="en-US" sz="2000" b="1" dirty="0" err="1">
                <a:latin typeface="+mn-ea"/>
              </a:rPr>
              <a:t>최소공배수를</a:t>
            </a:r>
            <a:r>
              <a:rPr lang="ko-KR" altLang="en-US" sz="2000" b="1" dirty="0">
                <a:latin typeface="+mn-ea"/>
              </a:rPr>
              <a:t> 계산함에 있어서는 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비교 대상의 초기값 </a:t>
            </a:r>
            <a:r>
              <a:rPr lang="en-US" altLang="ko-KR" sz="2000" b="1" dirty="0">
                <a:latin typeface="+mn-ea"/>
              </a:rPr>
              <a:t>a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를 특정 변수에 저장을 시키고 있어야 해서 비효율적이다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4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유클리드 </a:t>
            </a:r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호제법이란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74"/>
            <a:ext cx="10515600" cy="5865926"/>
          </a:xfrm>
        </p:spPr>
        <p:txBody>
          <a:bodyPr/>
          <a:lstStyle/>
          <a:p>
            <a:r>
              <a:rPr lang="ko-KR" altLang="en-US" sz="2400" b="1" dirty="0"/>
              <a:t>유클리드 호제법이 아닌 </a:t>
            </a:r>
            <a:r>
              <a:rPr lang="ko-KR" altLang="en-US" sz="2400" b="1" dirty="0" err="1"/>
              <a:t>브루트</a:t>
            </a:r>
            <a:r>
              <a:rPr lang="ko-KR" altLang="en-US" sz="2400" b="1" dirty="0"/>
              <a:t> 포스 </a:t>
            </a:r>
            <a:r>
              <a:rPr lang="en-US" altLang="ko-KR" sz="2400" b="1" dirty="0"/>
              <a:t>: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600" b="0" i="0" dirty="0">
              <a:solidFill>
                <a:srgbClr val="FFC66D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2000" b="1" i="0" dirty="0">
              <a:solidFill>
                <a:srgbClr val="FFC66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GCD </a:t>
            </a:r>
            <a:r>
              <a:rPr lang="en-US" altLang="ko-KR" sz="2000" b="1" i="0" dirty="0">
                <a:effectLst/>
                <a:latin typeface="+mn-ea"/>
              </a:rPr>
              <a:t>() {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a = 9, b = 15;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en-US" altLang="ko-KR" sz="2000" b="1" i="0" dirty="0" err="1">
                <a:effectLst/>
                <a:latin typeface="+mn-ea"/>
              </a:rPr>
              <a:t>min_num</a:t>
            </a:r>
            <a:r>
              <a:rPr lang="en-US" altLang="ko-KR" sz="2000" b="1" i="0" dirty="0">
                <a:effectLst/>
                <a:latin typeface="+mn-ea"/>
              </a:rPr>
              <a:t> = (a &lt; b ? a : b); </a:t>
            </a:r>
          </a:p>
          <a:p>
            <a:pPr marL="457200" lvl="1" indent="0">
              <a:buNone/>
            </a:pPr>
            <a:endParaRPr lang="en-US" altLang="ko-KR" sz="2000" b="1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for</a:t>
            </a:r>
            <a:r>
              <a:rPr lang="en-US" altLang="ko-KR" sz="2000" b="1" i="0" dirty="0">
                <a:effectLst/>
                <a:latin typeface="+mn-ea"/>
              </a:rPr>
              <a:t> (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en-US" altLang="ko-KR" sz="2000" b="1" i="0" dirty="0" err="1">
                <a:effectLst/>
                <a:latin typeface="+mn-ea"/>
              </a:rPr>
              <a:t>i</a:t>
            </a:r>
            <a:r>
              <a:rPr lang="en-US" altLang="ko-KR" sz="2000" b="1" i="0" dirty="0">
                <a:effectLst/>
                <a:latin typeface="+mn-ea"/>
              </a:rPr>
              <a:t>=</a:t>
            </a:r>
            <a:r>
              <a:rPr lang="en-US" altLang="ko-KR" sz="2000" b="1" i="0" dirty="0" err="1">
                <a:effectLst/>
                <a:latin typeface="+mn-ea"/>
              </a:rPr>
              <a:t>min_num</a:t>
            </a:r>
            <a:r>
              <a:rPr lang="en-US" altLang="ko-KR" sz="2000" b="1" i="0" dirty="0">
                <a:effectLst/>
                <a:latin typeface="+mn-ea"/>
              </a:rPr>
              <a:t>; </a:t>
            </a:r>
            <a:r>
              <a:rPr lang="en-US" altLang="ko-KR" sz="2000" b="1" i="0" dirty="0" err="1">
                <a:effectLst/>
                <a:latin typeface="+mn-ea"/>
              </a:rPr>
              <a:t>i</a:t>
            </a:r>
            <a:r>
              <a:rPr lang="en-US" altLang="ko-KR" sz="2000" b="1" i="0" dirty="0">
                <a:effectLst/>
                <a:latin typeface="+mn-ea"/>
              </a:rPr>
              <a:t>&gt;0; </a:t>
            </a:r>
            <a:r>
              <a:rPr lang="en-US" altLang="ko-KR" sz="2000" b="1" i="0" dirty="0" err="1">
                <a:effectLst/>
                <a:latin typeface="+mn-ea"/>
              </a:rPr>
              <a:t>i</a:t>
            </a:r>
            <a:r>
              <a:rPr lang="en-US" altLang="ko-KR" sz="2000" b="1" i="0" dirty="0">
                <a:effectLst/>
                <a:latin typeface="+mn-ea"/>
              </a:rPr>
              <a:t>--) {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 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if</a:t>
            </a:r>
            <a:r>
              <a:rPr lang="en-US" altLang="ko-KR" sz="2000" b="1" i="0" dirty="0">
                <a:effectLst/>
                <a:latin typeface="+mn-ea"/>
              </a:rPr>
              <a:t> (a % </a:t>
            </a:r>
            <a:r>
              <a:rPr lang="en-US" altLang="ko-KR" sz="2000" b="1" i="0" dirty="0" err="1">
                <a:effectLst/>
                <a:latin typeface="+mn-ea"/>
              </a:rPr>
              <a:t>i</a:t>
            </a:r>
            <a:r>
              <a:rPr lang="en-US" altLang="ko-KR" sz="2000" b="1" i="0" dirty="0">
                <a:effectLst/>
                <a:latin typeface="+mn-ea"/>
              </a:rPr>
              <a:t> == 0 &amp;&amp; b % </a:t>
            </a:r>
            <a:r>
              <a:rPr lang="en-US" altLang="ko-KR" sz="2000" b="1" i="0" dirty="0" err="1">
                <a:effectLst/>
                <a:latin typeface="+mn-ea"/>
              </a:rPr>
              <a:t>i</a:t>
            </a:r>
            <a:r>
              <a:rPr lang="en-US" altLang="ko-KR" sz="2000" b="1" i="0" dirty="0">
                <a:effectLst/>
                <a:latin typeface="+mn-ea"/>
              </a:rPr>
              <a:t> == 0) { 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   </a:t>
            </a:r>
            <a:r>
              <a:rPr lang="en-US" altLang="ko-KR" sz="2000" b="1" i="0" dirty="0" err="1">
                <a:effectLst/>
                <a:latin typeface="+mn-ea"/>
              </a:rPr>
              <a:t>cout</a:t>
            </a:r>
            <a:r>
              <a:rPr lang="en-US" altLang="ko-KR" sz="2000" b="1" i="0" dirty="0">
                <a:effectLst/>
                <a:latin typeface="+mn-ea"/>
              </a:rPr>
              <a:t> &lt;&lt; </a:t>
            </a:r>
            <a:r>
              <a:rPr lang="en-US" altLang="ko-KR" sz="2000" b="1" i="0" dirty="0" err="1">
                <a:effectLst/>
                <a:latin typeface="+mn-ea"/>
              </a:rPr>
              <a:t>i</a:t>
            </a:r>
            <a:r>
              <a:rPr lang="en-US" altLang="ko-KR" sz="2000" b="1" i="0" dirty="0">
                <a:effectLst/>
                <a:latin typeface="+mn-ea"/>
              </a:rPr>
              <a:t>; 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  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break</a:t>
            </a:r>
            <a:r>
              <a:rPr lang="en-US" altLang="ko-KR" sz="2000" b="1" i="0" dirty="0">
                <a:effectLst/>
                <a:latin typeface="+mn-ea"/>
              </a:rPr>
              <a:t>;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  }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 }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}</a:t>
            </a:r>
            <a:endParaRPr lang="en-US" altLang="ko-KR" sz="2000" b="1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67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유클리드 </a:t>
            </a:r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호제법이란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74"/>
            <a:ext cx="10515600" cy="5865926"/>
          </a:xfrm>
        </p:spPr>
        <p:txBody>
          <a:bodyPr/>
          <a:lstStyle/>
          <a:p>
            <a:r>
              <a:rPr lang="ko-KR" altLang="en-US" sz="2400" b="1" dirty="0"/>
              <a:t>유클리드 </a:t>
            </a:r>
            <a:r>
              <a:rPr lang="ko-KR" altLang="en-US" sz="2400" b="1" dirty="0" err="1"/>
              <a:t>호제법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재귀 함수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600" b="0" i="0" dirty="0">
              <a:solidFill>
                <a:srgbClr val="FFC66D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2000" b="1" i="0" dirty="0">
              <a:solidFill>
                <a:srgbClr val="FFC66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rgbClr val="FFC66D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ko-KR" sz="2000" b="1" i="0" dirty="0">
              <a:solidFill>
                <a:srgbClr val="FFC66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GCD(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a,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b) {</a:t>
            </a:r>
          </a:p>
          <a:p>
            <a:pPr marL="457200" lvl="1" indent="0">
              <a:buNone/>
            </a:pP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 if</a:t>
            </a:r>
            <a:r>
              <a:rPr lang="en-US" altLang="ko-KR" sz="2000" b="1" i="0" dirty="0">
                <a:effectLst/>
                <a:latin typeface="+mn-ea"/>
              </a:rPr>
              <a:t>(b==0)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return</a:t>
            </a:r>
            <a:r>
              <a:rPr lang="en-US" altLang="ko-KR" sz="2000" b="1" i="0" dirty="0">
                <a:effectLst/>
                <a:latin typeface="+mn-ea"/>
              </a:rPr>
              <a:t> a; 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else return </a:t>
            </a:r>
            <a:r>
              <a:rPr lang="en-US" altLang="ko-KR" sz="2000" b="1" i="0" dirty="0">
                <a:effectLst/>
                <a:latin typeface="+mn-ea"/>
              </a:rPr>
              <a:t>GCD(</a:t>
            </a:r>
            <a:r>
              <a:rPr lang="en-US" altLang="ko-KR" sz="2000" b="1" i="0" dirty="0" err="1">
                <a:effectLst/>
                <a:latin typeface="+mn-ea"/>
              </a:rPr>
              <a:t>b,a%b</a:t>
            </a:r>
            <a:r>
              <a:rPr lang="en-US" altLang="ko-KR" sz="2000" b="1" i="0" dirty="0">
                <a:effectLst/>
                <a:latin typeface="+mn-ea"/>
              </a:rPr>
              <a:t>);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}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90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유클리드 </a:t>
            </a:r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호제법이란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74"/>
            <a:ext cx="10515600" cy="5865926"/>
          </a:xfrm>
        </p:spPr>
        <p:txBody>
          <a:bodyPr/>
          <a:lstStyle/>
          <a:p>
            <a:r>
              <a:rPr lang="ko-KR" altLang="en-US" sz="2400" b="1" dirty="0"/>
              <a:t>유클리드 </a:t>
            </a:r>
            <a:r>
              <a:rPr lang="ko-KR" altLang="en-US" sz="2400" b="1" dirty="0" err="1"/>
              <a:t>호제법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반복문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 a &gt; b </a:t>
            </a:r>
            <a:r>
              <a:rPr lang="ko-KR" altLang="en-US" sz="2400" b="1" dirty="0" err="1"/>
              <a:t>일때</a:t>
            </a:r>
            <a:endParaRPr lang="en-US" altLang="ko-KR" sz="1600" b="0" i="0" dirty="0">
              <a:solidFill>
                <a:srgbClr val="FFC66D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2000" b="1" i="0" dirty="0">
              <a:solidFill>
                <a:srgbClr val="FFC66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rgbClr val="FFC66D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ko-KR" sz="2000" b="1" i="0" dirty="0">
              <a:solidFill>
                <a:srgbClr val="FFC66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GCD (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a,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int</a:t>
            </a:r>
            <a:r>
              <a:rPr lang="en-US" altLang="ko-KR" sz="2000" b="1" i="0" dirty="0">
                <a:effectLst/>
                <a:latin typeface="+mn-ea"/>
              </a:rPr>
              <a:t> b) {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while</a:t>
            </a:r>
            <a:r>
              <a:rPr lang="en-US" altLang="ko-KR" sz="2000" b="1" i="0" dirty="0">
                <a:effectLst/>
                <a:latin typeface="+mn-ea"/>
              </a:rPr>
              <a:t>(1){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  int </a:t>
            </a:r>
            <a:r>
              <a:rPr lang="en-US" altLang="ko-KR" sz="2000" b="1" i="0" dirty="0">
                <a:effectLst/>
                <a:latin typeface="+mn-ea"/>
              </a:rPr>
              <a:t>r = </a:t>
            </a:r>
            <a:r>
              <a:rPr lang="en-US" altLang="ko-KR" sz="2000" b="1" i="0" dirty="0" err="1">
                <a:effectLst/>
                <a:latin typeface="+mn-ea"/>
              </a:rPr>
              <a:t>a%b</a:t>
            </a:r>
            <a:r>
              <a:rPr lang="en-US" altLang="ko-KR" sz="2000" b="1" i="0" dirty="0">
                <a:effectLst/>
                <a:latin typeface="+mn-ea"/>
              </a:rPr>
              <a:t>;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 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if</a:t>
            </a:r>
            <a:r>
              <a:rPr lang="en-US" altLang="ko-KR" sz="2000" b="1" i="0" dirty="0">
                <a:effectLst/>
                <a:latin typeface="+mn-ea"/>
              </a:rPr>
              <a:t>(r==0) </a:t>
            </a:r>
            <a:r>
              <a:rPr lang="en-US" altLang="ko-KR" sz="2000" b="1" i="0" dirty="0">
                <a:solidFill>
                  <a:srgbClr val="CC66FF"/>
                </a:solidFill>
                <a:effectLst/>
                <a:latin typeface="+mn-ea"/>
              </a:rPr>
              <a:t>return</a:t>
            </a:r>
            <a:r>
              <a:rPr lang="en-US" altLang="ko-KR" sz="2000" b="1" i="0" dirty="0">
                <a:effectLst/>
                <a:latin typeface="+mn-ea"/>
              </a:rPr>
              <a:t> b; 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  </a:t>
            </a:r>
            <a:r>
              <a:rPr lang="en-US" altLang="ko-KR" sz="2000" b="1" i="0" dirty="0">
                <a:effectLst/>
                <a:latin typeface="+mn-ea"/>
              </a:rPr>
              <a:t>a = b; b = r; 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i="0" dirty="0">
                <a:effectLst/>
                <a:latin typeface="+mn-ea"/>
              </a:rPr>
              <a:t>} </a:t>
            </a:r>
          </a:p>
          <a:p>
            <a:pPr marL="457200" lvl="1" indent="0">
              <a:buNone/>
            </a:pPr>
            <a:r>
              <a:rPr lang="en-US" altLang="ko-KR" sz="2000" b="1" i="0" dirty="0">
                <a:effectLst/>
                <a:latin typeface="+mn-ea"/>
              </a:rPr>
              <a:t>}</a:t>
            </a:r>
            <a:endParaRPr lang="en-US" altLang="ko-KR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3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A4A3-326A-211B-3EDC-623412D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12" y="2322912"/>
            <a:ext cx="5835940" cy="4232453"/>
          </a:xfrm>
        </p:spPr>
        <p:txBody>
          <a:bodyPr/>
          <a:lstStyle/>
          <a:p>
            <a:r>
              <a:rPr lang="ko-KR" altLang="en-US" sz="19900" dirty="0"/>
              <a:t>끝</a:t>
            </a:r>
            <a:r>
              <a:rPr lang="en-US" altLang="ko-KR" sz="19900" dirty="0"/>
              <a:t>!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6906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22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AE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467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 Semilight</vt:lpstr>
      <vt:lpstr>Arial</vt:lpstr>
      <vt:lpstr>Calibri</vt:lpstr>
      <vt:lpstr>Calibri Light</vt:lpstr>
      <vt:lpstr>Consolas</vt:lpstr>
      <vt:lpstr>Office 테마</vt:lpstr>
      <vt:lpstr>최대공약수 알고리즘 유클리드 호제법</vt:lpstr>
      <vt:lpstr>최대공약수란?</vt:lpstr>
      <vt:lpstr>유클리드 호제법이란?</vt:lpstr>
      <vt:lpstr>유클리드 호제법이란?</vt:lpstr>
      <vt:lpstr>유클리드 호제법이란?</vt:lpstr>
      <vt:lpstr>유클리드 호제법이란?</vt:lpstr>
      <vt:lpstr>유클리드 호제법이란?</vt:lpstr>
      <vt:lpstr>유클리드 호제법이란?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Memoization</dc:title>
  <dc:creator>하승완</dc:creator>
  <cp:lastModifiedBy>하승완</cp:lastModifiedBy>
  <cp:revision>5</cp:revision>
  <dcterms:created xsi:type="dcterms:W3CDTF">2022-07-13T08:05:39Z</dcterms:created>
  <dcterms:modified xsi:type="dcterms:W3CDTF">2022-08-13T21:54:46Z</dcterms:modified>
</cp:coreProperties>
</file>