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62" r:id="rId4"/>
    <p:sldId id="259" r:id="rId5"/>
    <p:sldId id="261" r:id="rId6"/>
    <p:sldId id="263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E8EAED"/>
    <a:srgbClr val="2021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52" autoAdjust="0"/>
    <p:restoredTop sz="95310" autoAdjust="0"/>
  </p:normalViewPr>
  <p:slideViewPr>
    <p:cSldViewPr snapToGrid="0">
      <p:cViewPr varScale="1">
        <p:scale>
          <a:sx n="103" d="100"/>
          <a:sy n="103" d="100"/>
        </p:scale>
        <p:origin x="144" y="4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48957-9242-447E-9889-CB9393FE508E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74DE6-3ABA-4E49-8D5B-C4830322D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395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74DE6-3ABA-4E49-8D5B-C4830322D79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06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4331" y="1362202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E8EAED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47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044" y="196486"/>
            <a:ext cx="8470692" cy="63921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8EAED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8EAED"/>
                </a:solidFill>
              </a:defRPr>
            </a:lvl1pPr>
            <a:lvl2pPr>
              <a:defRPr>
                <a:solidFill>
                  <a:srgbClr val="E8EAED"/>
                </a:solidFill>
              </a:defRPr>
            </a:lvl2pPr>
            <a:lvl3pPr>
              <a:defRPr>
                <a:solidFill>
                  <a:srgbClr val="E8EAED"/>
                </a:solidFill>
              </a:defRPr>
            </a:lvl3pPr>
            <a:lvl4pPr>
              <a:defRPr>
                <a:solidFill>
                  <a:srgbClr val="E8EAED"/>
                </a:solidFill>
              </a:defRPr>
            </a:lvl4pPr>
            <a:lvl5pPr>
              <a:defRPr>
                <a:solidFill>
                  <a:srgbClr val="E8EAED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93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1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5495FF1-E9D5-8445-9939-007E91EEB143}"/>
              </a:ext>
            </a:extLst>
          </p:cNvPr>
          <p:cNvCxnSpPr>
            <a:cxnSpLocks/>
          </p:cNvCxnSpPr>
          <p:nvPr userDrawn="1"/>
        </p:nvCxnSpPr>
        <p:spPr>
          <a:xfrm>
            <a:off x="-52466" y="869430"/>
            <a:ext cx="12296931" cy="0"/>
          </a:xfrm>
          <a:prstGeom prst="line">
            <a:avLst/>
          </a:prstGeom>
          <a:ln w="12700">
            <a:solidFill>
              <a:srgbClr val="E8EA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3BB9359-1C62-4E36-E633-D6AF9FF3130A}"/>
              </a:ext>
            </a:extLst>
          </p:cNvPr>
          <p:cNvCxnSpPr>
            <a:cxnSpLocks/>
          </p:cNvCxnSpPr>
          <p:nvPr userDrawn="1"/>
        </p:nvCxnSpPr>
        <p:spPr>
          <a:xfrm flipV="1">
            <a:off x="477190" y="869430"/>
            <a:ext cx="0" cy="6280878"/>
          </a:xfrm>
          <a:prstGeom prst="line">
            <a:avLst/>
          </a:prstGeom>
          <a:ln w="12700">
            <a:solidFill>
              <a:srgbClr val="E8EA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B97E568D-3DB0-9DF9-6070-88CACF00AF4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44" y="125983"/>
            <a:ext cx="640692" cy="69847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4603FD3-9333-7497-0DAA-508E782A98B5}"/>
              </a:ext>
            </a:extLst>
          </p:cNvPr>
          <p:cNvSpPr txBox="1"/>
          <p:nvPr userDrawn="1"/>
        </p:nvSpPr>
        <p:spPr>
          <a:xfrm>
            <a:off x="654578" y="-68890"/>
            <a:ext cx="494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E8EAED"/>
                </a:solidFill>
                <a:latin typeface="Consolas" panose="020B0609020204030204" pitchFamily="49" charset="0"/>
              </a:rPr>
              <a:t>&gt;</a:t>
            </a:r>
            <a:endParaRPr lang="ko-KR" altLang="en-US" sz="5400" dirty="0">
              <a:solidFill>
                <a:srgbClr val="E8EAE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82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1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3F1DC-A1E5-01DD-60D3-B0FED2928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462" y="1334123"/>
            <a:ext cx="9144000" cy="112652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b="0" i="0" dirty="0" err="1">
                <a:effectLst/>
                <a:latin typeface="Arial" panose="020B0604020202020204" pitchFamily="34" charset="0"/>
              </a:rPr>
              <a:t>Memoization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E3D524-BCF7-08EB-5264-1DB5C5A19735}"/>
              </a:ext>
            </a:extLst>
          </p:cNvPr>
          <p:cNvSpPr txBox="1"/>
          <p:nvPr/>
        </p:nvSpPr>
        <p:spPr>
          <a:xfrm>
            <a:off x="819462" y="2430670"/>
            <a:ext cx="2163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rgbClr val="E8EAED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메모이제이션</a:t>
            </a:r>
            <a:endParaRPr lang="ko-KR" altLang="en-US" sz="2400" b="1" dirty="0">
              <a:solidFill>
                <a:srgbClr val="E8EAED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DC9F8A4-4BA1-CF5D-8BFB-9745730D26D2}"/>
              </a:ext>
            </a:extLst>
          </p:cNvPr>
          <p:cNvCxnSpPr>
            <a:cxnSpLocks/>
          </p:cNvCxnSpPr>
          <p:nvPr/>
        </p:nvCxnSpPr>
        <p:spPr>
          <a:xfrm>
            <a:off x="909401" y="2400688"/>
            <a:ext cx="3272854" cy="0"/>
          </a:xfrm>
          <a:prstGeom prst="line">
            <a:avLst/>
          </a:prstGeom>
          <a:ln w="12700">
            <a:solidFill>
              <a:srgbClr val="E8EA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54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5F03B-29AB-D4F9-5287-6517F002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b="1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메모이제이션이란</a:t>
            </a:r>
            <a:r>
              <a:rPr lang="en-US" altLang="ko-KR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?</a:t>
            </a:r>
            <a:endParaRPr lang="ko-KR" altLang="en-US" sz="40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36EB2-1434-82CB-4962-21A3F9198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 err="1"/>
              <a:t>메모이제이션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:</a:t>
            </a:r>
          </a:p>
          <a:p>
            <a:pPr lvl="1"/>
            <a:endParaRPr lang="en-US" altLang="ko-KR" sz="2000" b="1" dirty="0"/>
          </a:p>
          <a:p>
            <a:pPr lvl="1"/>
            <a:endParaRPr lang="en-US" altLang="ko-KR" sz="2000" b="1" dirty="0"/>
          </a:p>
          <a:p>
            <a:pPr lvl="1"/>
            <a:endParaRPr lang="en-US" altLang="ko-KR" sz="2000" b="1" dirty="0"/>
          </a:p>
          <a:p>
            <a:pPr marL="457200" lvl="1" indent="0">
              <a:buNone/>
            </a:pPr>
            <a:r>
              <a:rPr lang="ko-KR" altLang="ko-KR" sz="2000" b="1" kern="100" dirty="0"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중복되는 문제가 있을 때 즉</a:t>
            </a:r>
            <a:r>
              <a:rPr lang="en-US" altLang="ko-KR" sz="2000" b="1" kern="100" dirty="0"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ko-KR" sz="2000" b="1" kern="100" dirty="0"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동일한 계산을 반복해야 할 경우 </a:t>
            </a:r>
            <a:endParaRPr lang="en-US" altLang="ko-KR" sz="2000" b="1" kern="100" dirty="0">
              <a:effectLst/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457200" lvl="1" indent="0">
              <a:buNone/>
            </a:pPr>
            <a:endParaRPr lang="en-US" altLang="ko-KR" sz="2000" b="1" kern="100" dirty="0">
              <a:effectLst/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457200" lvl="1" indent="0">
              <a:buNone/>
            </a:pPr>
            <a:r>
              <a:rPr lang="ko-KR" altLang="ko-KR" sz="2000" b="1" kern="100" dirty="0"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이전에 계산한 값을 메모리에 저장해 놓고 꺼내 씀으로써 </a:t>
            </a:r>
            <a:endParaRPr lang="en-US" altLang="ko-KR" sz="2000" b="1" kern="100" dirty="0">
              <a:effectLst/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457200" lvl="1" indent="0">
              <a:buNone/>
            </a:pPr>
            <a:endParaRPr lang="en-US" altLang="ko-KR" sz="2000" b="1" kern="1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457200" lvl="1" indent="0">
              <a:buNone/>
            </a:pPr>
            <a:r>
              <a:rPr lang="ko-KR" altLang="ko-KR" sz="2000" b="1" kern="100" dirty="0"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메모리라는 공간 비용을 투입해서 계산에 소요되는 시간 비용을 줄이는 방법이다</a:t>
            </a:r>
            <a:r>
              <a:rPr lang="en-US" altLang="ko-KR" sz="2000" b="1" kern="100" dirty="0"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ko-KR" sz="2000" b="1" kern="100" dirty="0">
              <a:effectLst/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lvl="1"/>
            <a:endParaRPr lang="ko-KR" altLang="en-US" sz="20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164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5F03B-29AB-D4F9-5287-6517F002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b="1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메모이제이션이란</a:t>
            </a:r>
            <a:r>
              <a:rPr lang="en-US" altLang="ko-KR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?</a:t>
            </a:r>
            <a:endParaRPr lang="ko-KR" altLang="en-US" sz="40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36EB2-1434-82CB-4962-21A3F9198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 err="1"/>
              <a:t>메모이제이션</a:t>
            </a:r>
            <a:r>
              <a:rPr lang="ko-KR" altLang="en-US" sz="2400" b="1" dirty="0"/>
              <a:t> 예제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피보나치 수열</a:t>
            </a:r>
            <a:r>
              <a:rPr lang="en-US" altLang="ko-KR" sz="2400" b="1" dirty="0"/>
              <a:t> </a:t>
            </a:r>
          </a:p>
          <a:p>
            <a:pPr marL="457200" lvl="1" indent="0">
              <a:buNone/>
            </a:pPr>
            <a:r>
              <a:rPr lang="en-US" altLang="ko-KR" sz="2000" b="1" dirty="0" err="1"/>
              <a:t>Fn</a:t>
            </a:r>
            <a:r>
              <a:rPr lang="en-US" altLang="ko-KR" sz="2000" b="1" dirty="0"/>
              <a:t> = Fn-1 + Fn-2, for n &gt; 2 &lt; </a:t>
            </a:r>
            <a:r>
              <a:rPr lang="ko-KR" altLang="en-US" sz="1600" b="1" dirty="0" err="1"/>
              <a:t>피보나치수열</a:t>
            </a:r>
            <a:endParaRPr lang="en-US" altLang="ko-KR" sz="2000" b="1" dirty="0"/>
          </a:p>
          <a:p>
            <a:pPr lvl="1"/>
            <a:r>
              <a:rPr lang="ko-KR" altLang="en-US" sz="2000" b="1" dirty="0"/>
              <a:t>파이썬</a:t>
            </a:r>
            <a:endParaRPr lang="en-US" altLang="ko-KR" sz="2000" b="1" dirty="0"/>
          </a:p>
          <a:p>
            <a:pPr marL="457200" lvl="1" indent="0">
              <a:buNone/>
            </a:pPr>
            <a:r>
              <a:rPr lang="en-US" altLang="ko-KR" sz="2000" b="1" dirty="0">
                <a:solidFill>
                  <a:srgbClr val="CC66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def</a:t>
            </a:r>
            <a:r>
              <a:rPr lang="en-US" altLang="ko-KR" sz="2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2000" b="1" dirty="0">
                <a:solidFill>
                  <a:srgbClr val="00B0F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fib</a:t>
            </a:r>
            <a:r>
              <a:rPr lang="en-US" altLang="ko-KR" sz="2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en-US" altLang="ko-KR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n</a:t>
            </a:r>
            <a:r>
              <a:rPr lang="en-US" altLang="ko-KR" sz="2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 :</a:t>
            </a:r>
          </a:p>
          <a:p>
            <a:pPr marL="457200" lvl="1" indent="0">
              <a:buNone/>
            </a:pPr>
            <a:r>
              <a:rPr lang="en-US" altLang="ko-KR" sz="2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</a:t>
            </a:r>
            <a:r>
              <a:rPr lang="en-US" altLang="ko-KR" sz="2000" b="1" dirty="0">
                <a:solidFill>
                  <a:srgbClr val="CC66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if</a:t>
            </a:r>
            <a:r>
              <a:rPr lang="en-US" altLang="ko-KR" sz="2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n </a:t>
            </a:r>
            <a:r>
              <a:rPr lang="en-US" altLang="ko-KR" sz="2000" b="1" dirty="0">
                <a:solidFill>
                  <a:srgbClr val="CC66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&lt;=</a:t>
            </a:r>
            <a:r>
              <a:rPr lang="en-US" altLang="ko-KR" sz="2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1:</a:t>
            </a:r>
          </a:p>
          <a:p>
            <a:pPr marL="457200" lvl="1" indent="0">
              <a:buNone/>
            </a:pPr>
            <a:r>
              <a:rPr lang="en-US" altLang="ko-KR" sz="2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  </a:t>
            </a:r>
            <a:r>
              <a:rPr lang="en-US" altLang="ko-KR" sz="2000" b="1" dirty="0">
                <a:solidFill>
                  <a:srgbClr val="CC66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return</a:t>
            </a:r>
            <a:r>
              <a:rPr lang="en-US" altLang="ko-KR" sz="2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n</a:t>
            </a:r>
          </a:p>
          <a:p>
            <a:pPr marL="457200" lvl="1" indent="0">
              <a:buNone/>
            </a:pPr>
            <a:r>
              <a:rPr lang="en-US" altLang="ko-KR" sz="2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</a:t>
            </a:r>
            <a:r>
              <a:rPr lang="en-US" altLang="ko-KR" sz="2000" b="1" dirty="0">
                <a:solidFill>
                  <a:srgbClr val="CC66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else</a:t>
            </a:r>
            <a:r>
              <a:rPr lang="en-US" altLang="ko-KR" sz="2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</a:t>
            </a:r>
          </a:p>
          <a:p>
            <a:pPr marL="457200" lvl="1" indent="0">
              <a:buNone/>
            </a:pPr>
            <a:r>
              <a:rPr lang="en-US" altLang="ko-KR" sz="2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  </a:t>
            </a:r>
            <a:r>
              <a:rPr lang="en-US" altLang="ko-KR" sz="2000" b="1" dirty="0">
                <a:solidFill>
                  <a:srgbClr val="CC66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return</a:t>
            </a:r>
            <a:r>
              <a:rPr lang="en-US" altLang="ko-KR" sz="2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2000" b="1" dirty="0">
                <a:solidFill>
                  <a:srgbClr val="00B0F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fib</a:t>
            </a:r>
            <a:r>
              <a:rPr lang="en-US" altLang="ko-KR" sz="2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 n - 1 ) </a:t>
            </a:r>
            <a:r>
              <a:rPr lang="en-US" altLang="ko-KR" sz="2000" b="1" dirty="0">
                <a:solidFill>
                  <a:srgbClr val="CC66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+</a:t>
            </a:r>
            <a:r>
              <a:rPr lang="en-US" altLang="ko-KR" sz="2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2000" b="1" dirty="0">
                <a:solidFill>
                  <a:srgbClr val="00B0F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fib</a:t>
            </a:r>
            <a:r>
              <a:rPr lang="en-US" altLang="ko-KR" sz="2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 n - 2 )</a:t>
            </a:r>
          </a:p>
          <a:p>
            <a:pPr marL="457200" lvl="1" indent="0">
              <a:buNone/>
            </a:pPr>
            <a:endParaRPr lang="en-US" altLang="ko-KR" sz="20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457200" lvl="1" indent="0">
              <a:buNone/>
            </a:pPr>
            <a:r>
              <a:rPr lang="en-US" altLang="ko-KR" sz="2000" b="1" dirty="0">
                <a:solidFill>
                  <a:srgbClr val="CC66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for </a:t>
            </a:r>
            <a:r>
              <a:rPr lang="en-US" altLang="ko-KR" sz="2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n </a:t>
            </a:r>
            <a:r>
              <a:rPr lang="en-US" altLang="ko-KR" sz="2000" b="1" dirty="0">
                <a:solidFill>
                  <a:srgbClr val="CC66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</a:t>
            </a:r>
            <a:r>
              <a:rPr lang="en-US" altLang="ko-KR" sz="2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2000" b="1" dirty="0">
                <a:solidFill>
                  <a:srgbClr val="00B0F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range</a:t>
            </a:r>
            <a:r>
              <a:rPr lang="en-US" altLang="ko-KR" sz="2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(5):</a:t>
            </a:r>
          </a:p>
          <a:p>
            <a:pPr marL="457200" lvl="1" indent="0">
              <a:buNone/>
            </a:pPr>
            <a:r>
              <a:rPr lang="en-US" altLang="ko-KR" sz="2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</a:t>
            </a:r>
            <a:r>
              <a:rPr lang="en-US" altLang="ko-KR" sz="2000" b="1" dirty="0">
                <a:solidFill>
                  <a:srgbClr val="CC66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print</a:t>
            </a:r>
            <a:r>
              <a:rPr lang="en-US" altLang="ko-KR" sz="2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(n, </a:t>
            </a:r>
            <a:r>
              <a:rPr lang="en-US" altLang="ko-KR" sz="2000" b="1" dirty="0">
                <a:solidFill>
                  <a:srgbClr val="00B0F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fib</a:t>
            </a:r>
            <a:r>
              <a:rPr lang="en-US" altLang="ko-KR" sz="2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(n))</a:t>
            </a:r>
          </a:p>
        </p:txBody>
      </p:sp>
    </p:spTree>
    <p:extLst>
      <p:ext uri="{BB962C8B-B14F-4D97-AF65-F5344CB8AC3E}">
        <p14:creationId xmlns:p14="http://schemas.microsoft.com/office/powerpoint/2010/main" val="621658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5F03B-29AB-D4F9-5287-6517F002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b="1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메모이제이션이란</a:t>
            </a:r>
            <a:r>
              <a:rPr lang="en-US" altLang="ko-KR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?</a:t>
            </a:r>
            <a:endParaRPr lang="ko-KR" altLang="en-US" sz="40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36EB2-1434-82CB-4962-21A3F9198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395587"/>
          </a:xfrm>
        </p:spPr>
        <p:txBody>
          <a:bodyPr/>
          <a:lstStyle/>
          <a:p>
            <a:r>
              <a:rPr lang="ko-KR" altLang="en-US" sz="2400" b="1" dirty="0" err="1"/>
              <a:t>메모이제이션</a:t>
            </a:r>
            <a:r>
              <a:rPr lang="ko-KR" altLang="en-US" sz="2400" b="1" dirty="0"/>
              <a:t> 예제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피보나치 수열</a:t>
            </a:r>
            <a:endParaRPr lang="en-US" altLang="ko-KR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08ED1A0-C4DB-21F4-2A73-82EDCF9A5A64}"/>
              </a:ext>
            </a:extLst>
          </p:cNvPr>
          <p:cNvSpPr/>
          <p:nvPr/>
        </p:nvSpPr>
        <p:spPr>
          <a:xfrm>
            <a:off x="6042911" y="1809451"/>
            <a:ext cx="1079292" cy="734518"/>
          </a:xfrm>
          <a:prstGeom prst="ellipse">
            <a:avLst/>
          </a:prstGeom>
          <a:solidFill>
            <a:srgbClr val="E8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202124"/>
                </a:solidFill>
              </a:rPr>
              <a:t>F(5)</a:t>
            </a:r>
            <a:endParaRPr lang="ko-KR" altLang="en-US" sz="2800" dirty="0">
              <a:solidFill>
                <a:srgbClr val="202124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D005058-8D00-0F1D-C5AA-5D4E2B817087}"/>
              </a:ext>
            </a:extLst>
          </p:cNvPr>
          <p:cNvSpPr/>
          <p:nvPr/>
        </p:nvSpPr>
        <p:spPr>
          <a:xfrm>
            <a:off x="3943040" y="2416942"/>
            <a:ext cx="1079292" cy="734518"/>
          </a:xfrm>
          <a:prstGeom prst="ellipse">
            <a:avLst/>
          </a:prstGeom>
          <a:solidFill>
            <a:srgbClr val="E8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202124"/>
                </a:solidFill>
              </a:rPr>
              <a:t>F(4)</a:t>
            </a:r>
            <a:endParaRPr lang="ko-KR" altLang="en-US" sz="2800" dirty="0">
              <a:solidFill>
                <a:srgbClr val="202124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0ABC0C7-3E4A-E98C-E6B7-05C518C81DB0}"/>
              </a:ext>
            </a:extLst>
          </p:cNvPr>
          <p:cNvSpPr/>
          <p:nvPr/>
        </p:nvSpPr>
        <p:spPr>
          <a:xfrm>
            <a:off x="8542971" y="2309374"/>
            <a:ext cx="1079292" cy="734518"/>
          </a:xfrm>
          <a:prstGeom prst="ellipse">
            <a:avLst/>
          </a:prstGeom>
          <a:solidFill>
            <a:srgbClr val="E8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202124"/>
                </a:solidFill>
              </a:rPr>
              <a:t>F(3)</a:t>
            </a:r>
            <a:endParaRPr lang="ko-KR" altLang="en-US" sz="2800" dirty="0">
              <a:solidFill>
                <a:srgbClr val="202124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A394C70-388F-2722-B95A-AB1CA027C8A3}"/>
              </a:ext>
            </a:extLst>
          </p:cNvPr>
          <p:cNvSpPr/>
          <p:nvPr/>
        </p:nvSpPr>
        <p:spPr>
          <a:xfrm>
            <a:off x="5122437" y="3297698"/>
            <a:ext cx="1079292" cy="734518"/>
          </a:xfrm>
          <a:prstGeom prst="ellipse">
            <a:avLst/>
          </a:prstGeom>
          <a:solidFill>
            <a:srgbClr val="E8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202124"/>
                </a:solidFill>
              </a:rPr>
              <a:t>F(2)</a:t>
            </a:r>
            <a:endParaRPr lang="ko-KR" altLang="en-US" sz="2800" dirty="0">
              <a:solidFill>
                <a:srgbClr val="202124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E338386-50DC-094F-30B7-AC1408B647CF}"/>
              </a:ext>
            </a:extLst>
          </p:cNvPr>
          <p:cNvSpPr/>
          <p:nvPr/>
        </p:nvSpPr>
        <p:spPr>
          <a:xfrm>
            <a:off x="2414949" y="3301861"/>
            <a:ext cx="1079292" cy="734518"/>
          </a:xfrm>
          <a:prstGeom prst="ellipse">
            <a:avLst/>
          </a:prstGeom>
          <a:solidFill>
            <a:srgbClr val="E8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202124"/>
                </a:solidFill>
              </a:rPr>
              <a:t>F(3)</a:t>
            </a:r>
            <a:endParaRPr lang="ko-KR" altLang="en-US" sz="2800" dirty="0">
              <a:solidFill>
                <a:srgbClr val="202124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54EDDF7-26B6-5AB6-E234-782D2003C45D}"/>
              </a:ext>
            </a:extLst>
          </p:cNvPr>
          <p:cNvSpPr/>
          <p:nvPr/>
        </p:nvSpPr>
        <p:spPr>
          <a:xfrm>
            <a:off x="7702169" y="3302972"/>
            <a:ext cx="1079292" cy="734518"/>
          </a:xfrm>
          <a:prstGeom prst="ellipse">
            <a:avLst/>
          </a:prstGeom>
          <a:solidFill>
            <a:srgbClr val="E8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202124"/>
                </a:solidFill>
              </a:rPr>
              <a:t>F(2)</a:t>
            </a:r>
            <a:endParaRPr lang="ko-KR" altLang="en-US" sz="2800" dirty="0">
              <a:solidFill>
                <a:srgbClr val="202124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4A8259E-B578-3D3E-8281-A4E9D6387F00}"/>
              </a:ext>
            </a:extLst>
          </p:cNvPr>
          <p:cNvSpPr/>
          <p:nvPr/>
        </p:nvSpPr>
        <p:spPr>
          <a:xfrm>
            <a:off x="10055515" y="3302972"/>
            <a:ext cx="1079292" cy="734518"/>
          </a:xfrm>
          <a:prstGeom prst="ellipse">
            <a:avLst/>
          </a:prstGeom>
          <a:solidFill>
            <a:srgbClr val="E8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202124"/>
                </a:solidFill>
              </a:rPr>
              <a:t>F(1)</a:t>
            </a:r>
            <a:endParaRPr lang="ko-KR" altLang="en-US" sz="2800" dirty="0">
              <a:solidFill>
                <a:srgbClr val="202124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294A02F-E86B-033E-4C14-7DB437FF2E13}"/>
              </a:ext>
            </a:extLst>
          </p:cNvPr>
          <p:cNvSpPr/>
          <p:nvPr/>
        </p:nvSpPr>
        <p:spPr>
          <a:xfrm>
            <a:off x="1637313" y="4556261"/>
            <a:ext cx="1079292" cy="734518"/>
          </a:xfrm>
          <a:prstGeom prst="ellipse">
            <a:avLst/>
          </a:prstGeom>
          <a:solidFill>
            <a:srgbClr val="E8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202124"/>
                </a:solidFill>
              </a:rPr>
              <a:t>F(2)</a:t>
            </a:r>
            <a:endParaRPr lang="ko-KR" altLang="en-US" sz="2800" dirty="0">
              <a:solidFill>
                <a:srgbClr val="202124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AC7E4A9-487F-FD2B-F214-7526FFF78E61}"/>
              </a:ext>
            </a:extLst>
          </p:cNvPr>
          <p:cNvSpPr/>
          <p:nvPr/>
        </p:nvSpPr>
        <p:spPr>
          <a:xfrm>
            <a:off x="3082352" y="4528140"/>
            <a:ext cx="1079292" cy="734518"/>
          </a:xfrm>
          <a:prstGeom prst="ellipse">
            <a:avLst/>
          </a:prstGeom>
          <a:solidFill>
            <a:srgbClr val="E8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202124"/>
                </a:solidFill>
              </a:rPr>
              <a:t>F(1)</a:t>
            </a:r>
            <a:endParaRPr lang="ko-KR" altLang="en-US" sz="2800" dirty="0">
              <a:solidFill>
                <a:srgbClr val="202124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6C944AC-3900-6EF1-16B4-8C162CC14F9A}"/>
              </a:ext>
            </a:extLst>
          </p:cNvPr>
          <p:cNvSpPr/>
          <p:nvPr/>
        </p:nvSpPr>
        <p:spPr>
          <a:xfrm>
            <a:off x="4416066" y="4556261"/>
            <a:ext cx="1079292" cy="734518"/>
          </a:xfrm>
          <a:prstGeom prst="ellipse">
            <a:avLst/>
          </a:prstGeom>
          <a:solidFill>
            <a:srgbClr val="E8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202124"/>
                </a:solidFill>
              </a:rPr>
              <a:t>F(1)</a:t>
            </a:r>
            <a:endParaRPr lang="ko-KR" altLang="en-US" sz="2800" dirty="0">
              <a:solidFill>
                <a:srgbClr val="202124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6CB88DB-9335-D371-1F3A-D67E1682AE04}"/>
              </a:ext>
            </a:extLst>
          </p:cNvPr>
          <p:cNvSpPr/>
          <p:nvPr/>
        </p:nvSpPr>
        <p:spPr>
          <a:xfrm>
            <a:off x="5861105" y="4530028"/>
            <a:ext cx="1079292" cy="734518"/>
          </a:xfrm>
          <a:prstGeom prst="ellipse">
            <a:avLst/>
          </a:prstGeom>
          <a:solidFill>
            <a:srgbClr val="E8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202124"/>
                </a:solidFill>
              </a:rPr>
              <a:t>F(0)</a:t>
            </a:r>
            <a:endParaRPr lang="ko-KR" altLang="en-US" sz="2800" dirty="0">
              <a:solidFill>
                <a:srgbClr val="202124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60581D3-960F-39DA-83AE-81EE44D95739}"/>
              </a:ext>
            </a:extLst>
          </p:cNvPr>
          <p:cNvSpPr/>
          <p:nvPr/>
        </p:nvSpPr>
        <p:spPr>
          <a:xfrm>
            <a:off x="7083494" y="4556261"/>
            <a:ext cx="1079292" cy="734518"/>
          </a:xfrm>
          <a:prstGeom prst="ellipse">
            <a:avLst/>
          </a:prstGeom>
          <a:solidFill>
            <a:srgbClr val="E8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202124"/>
                </a:solidFill>
              </a:rPr>
              <a:t>F(1)</a:t>
            </a:r>
            <a:endParaRPr lang="ko-KR" altLang="en-US" sz="2800" dirty="0">
              <a:solidFill>
                <a:srgbClr val="202124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44D1E23-882F-7FCA-B58C-A159573E081C}"/>
              </a:ext>
            </a:extLst>
          </p:cNvPr>
          <p:cNvSpPr/>
          <p:nvPr/>
        </p:nvSpPr>
        <p:spPr>
          <a:xfrm>
            <a:off x="8542971" y="4528140"/>
            <a:ext cx="1079292" cy="734518"/>
          </a:xfrm>
          <a:prstGeom prst="ellipse">
            <a:avLst/>
          </a:prstGeom>
          <a:solidFill>
            <a:srgbClr val="E8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202124"/>
                </a:solidFill>
              </a:rPr>
              <a:t>F(0)</a:t>
            </a:r>
            <a:endParaRPr lang="ko-KR" altLang="en-US" sz="2800" dirty="0">
              <a:solidFill>
                <a:srgbClr val="202124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DBA125D-E571-2D69-4B20-2EAF9F7796FE}"/>
              </a:ext>
            </a:extLst>
          </p:cNvPr>
          <p:cNvSpPr/>
          <p:nvPr/>
        </p:nvSpPr>
        <p:spPr>
          <a:xfrm>
            <a:off x="919414" y="5685020"/>
            <a:ext cx="1079292" cy="734518"/>
          </a:xfrm>
          <a:prstGeom prst="ellipse">
            <a:avLst/>
          </a:prstGeom>
          <a:solidFill>
            <a:srgbClr val="E8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202124"/>
                </a:solidFill>
              </a:rPr>
              <a:t>F(1)</a:t>
            </a:r>
            <a:endParaRPr lang="ko-KR" altLang="en-US" sz="2800" dirty="0">
              <a:solidFill>
                <a:srgbClr val="202124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14BE4AE-D1B7-1C7F-BDD5-B2CFC92A1051}"/>
              </a:ext>
            </a:extLst>
          </p:cNvPr>
          <p:cNvSpPr/>
          <p:nvPr/>
        </p:nvSpPr>
        <p:spPr>
          <a:xfrm>
            <a:off x="2256890" y="5685020"/>
            <a:ext cx="1079292" cy="734518"/>
          </a:xfrm>
          <a:prstGeom prst="ellipse">
            <a:avLst/>
          </a:prstGeom>
          <a:solidFill>
            <a:srgbClr val="E8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202124"/>
                </a:solidFill>
              </a:rPr>
              <a:t>F(0)</a:t>
            </a:r>
            <a:endParaRPr lang="ko-KR" altLang="en-US" sz="2800" dirty="0">
              <a:solidFill>
                <a:srgbClr val="202124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9EC169F-1968-81DD-2DAC-10444C49FF1E}"/>
              </a:ext>
            </a:extLst>
          </p:cNvPr>
          <p:cNvCxnSpPr>
            <a:cxnSpLocks/>
            <a:stCxn id="10" idx="7"/>
            <a:endCxn id="7" idx="3"/>
          </p:cNvCxnSpPr>
          <p:nvPr/>
        </p:nvCxnSpPr>
        <p:spPr>
          <a:xfrm flipV="1">
            <a:off x="3336182" y="3043892"/>
            <a:ext cx="764917" cy="365537"/>
          </a:xfrm>
          <a:prstGeom prst="line">
            <a:avLst/>
          </a:prstGeom>
          <a:ln w="25400">
            <a:solidFill>
              <a:srgbClr val="E8EA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E408DA1-D5EC-8691-863F-BA81BD556EE8}"/>
              </a:ext>
            </a:extLst>
          </p:cNvPr>
          <p:cNvCxnSpPr>
            <a:cxnSpLocks/>
            <a:stCxn id="7" idx="7"/>
            <a:endCxn id="6" idx="2"/>
          </p:cNvCxnSpPr>
          <p:nvPr/>
        </p:nvCxnSpPr>
        <p:spPr>
          <a:xfrm flipV="1">
            <a:off x="4864273" y="2176710"/>
            <a:ext cx="1178638" cy="347800"/>
          </a:xfrm>
          <a:prstGeom prst="line">
            <a:avLst/>
          </a:prstGeom>
          <a:ln w="25400">
            <a:solidFill>
              <a:srgbClr val="E8EA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1DDE0A9-D477-5C94-7058-41A2B5AFF734}"/>
              </a:ext>
            </a:extLst>
          </p:cNvPr>
          <p:cNvCxnSpPr>
            <a:cxnSpLocks/>
            <a:stCxn id="8" idx="1"/>
            <a:endCxn id="6" idx="6"/>
          </p:cNvCxnSpPr>
          <p:nvPr/>
        </p:nvCxnSpPr>
        <p:spPr>
          <a:xfrm flipH="1" flipV="1">
            <a:off x="7122203" y="2176710"/>
            <a:ext cx="1578827" cy="240232"/>
          </a:xfrm>
          <a:prstGeom prst="line">
            <a:avLst/>
          </a:prstGeom>
          <a:ln w="25400">
            <a:solidFill>
              <a:srgbClr val="E8EA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93719D9-2703-F54C-2EEC-44DB7A2FD052}"/>
              </a:ext>
            </a:extLst>
          </p:cNvPr>
          <p:cNvCxnSpPr>
            <a:cxnSpLocks/>
            <a:stCxn id="12" idx="1"/>
            <a:endCxn id="8" idx="5"/>
          </p:cNvCxnSpPr>
          <p:nvPr/>
        </p:nvCxnSpPr>
        <p:spPr>
          <a:xfrm flipH="1" flipV="1">
            <a:off x="9464204" y="2936324"/>
            <a:ext cx="749370" cy="474216"/>
          </a:xfrm>
          <a:prstGeom prst="line">
            <a:avLst/>
          </a:prstGeom>
          <a:ln w="25400">
            <a:solidFill>
              <a:srgbClr val="E8EA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E890DD0-050A-386A-0AE3-8505717A5DDE}"/>
              </a:ext>
            </a:extLst>
          </p:cNvPr>
          <p:cNvCxnSpPr>
            <a:cxnSpLocks/>
            <a:stCxn id="11" idx="0"/>
            <a:endCxn id="8" idx="3"/>
          </p:cNvCxnSpPr>
          <p:nvPr/>
        </p:nvCxnSpPr>
        <p:spPr>
          <a:xfrm flipV="1">
            <a:off x="8241815" y="2936324"/>
            <a:ext cx="459215" cy="366648"/>
          </a:xfrm>
          <a:prstGeom prst="line">
            <a:avLst/>
          </a:prstGeom>
          <a:ln w="25400">
            <a:solidFill>
              <a:srgbClr val="E8EA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28B93D6-CC2F-A470-37B0-BFDDF93204F7}"/>
              </a:ext>
            </a:extLst>
          </p:cNvPr>
          <p:cNvCxnSpPr>
            <a:cxnSpLocks/>
            <a:stCxn id="18" idx="0"/>
            <a:endCxn id="11" idx="5"/>
          </p:cNvCxnSpPr>
          <p:nvPr/>
        </p:nvCxnSpPr>
        <p:spPr>
          <a:xfrm flipH="1" flipV="1">
            <a:off x="8623402" y="3929922"/>
            <a:ext cx="459215" cy="598218"/>
          </a:xfrm>
          <a:prstGeom prst="line">
            <a:avLst/>
          </a:prstGeom>
          <a:ln w="25400">
            <a:solidFill>
              <a:srgbClr val="E8EA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6ACC026-9D46-9935-127A-EC537CA4FC2E}"/>
              </a:ext>
            </a:extLst>
          </p:cNvPr>
          <p:cNvCxnSpPr>
            <a:cxnSpLocks/>
            <a:stCxn id="17" idx="0"/>
            <a:endCxn id="11" idx="3"/>
          </p:cNvCxnSpPr>
          <p:nvPr/>
        </p:nvCxnSpPr>
        <p:spPr>
          <a:xfrm flipV="1">
            <a:off x="7623140" y="3929922"/>
            <a:ext cx="237088" cy="626339"/>
          </a:xfrm>
          <a:prstGeom prst="line">
            <a:avLst/>
          </a:prstGeom>
          <a:ln w="25400">
            <a:solidFill>
              <a:srgbClr val="E8EA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55D687A-4DDC-BE57-6F51-1C4DBDBE6F33}"/>
              </a:ext>
            </a:extLst>
          </p:cNvPr>
          <p:cNvCxnSpPr>
            <a:cxnSpLocks/>
            <a:stCxn id="16" idx="0"/>
            <a:endCxn id="9" idx="5"/>
          </p:cNvCxnSpPr>
          <p:nvPr/>
        </p:nvCxnSpPr>
        <p:spPr>
          <a:xfrm flipH="1" flipV="1">
            <a:off x="6043670" y="3924648"/>
            <a:ext cx="357081" cy="605380"/>
          </a:xfrm>
          <a:prstGeom prst="line">
            <a:avLst/>
          </a:prstGeom>
          <a:ln w="25400">
            <a:solidFill>
              <a:srgbClr val="E8EA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03698EC-F73C-A48B-E59F-DFA7F9F4217F}"/>
              </a:ext>
            </a:extLst>
          </p:cNvPr>
          <p:cNvCxnSpPr>
            <a:cxnSpLocks/>
            <a:stCxn id="15" idx="0"/>
            <a:endCxn id="9" idx="3"/>
          </p:cNvCxnSpPr>
          <p:nvPr/>
        </p:nvCxnSpPr>
        <p:spPr>
          <a:xfrm flipV="1">
            <a:off x="4955712" y="3924648"/>
            <a:ext cx="324784" cy="631613"/>
          </a:xfrm>
          <a:prstGeom prst="line">
            <a:avLst/>
          </a:prstGeom>
          <a:ln w="25400">
            <a:solidFill>
              <a:srgbClr val="E8EA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E53B4DC-7AE2-4B32-59D8-FA89F23E76AA}"/>
              </a:ext>
            </a:extLst>
          </p:cNvPr>
          <p:cNvCxnSpPr>
            <a:cxnSpLocks/>
            <a:stCxn id="14" idx="0"/>
            <a:endCxn id="10" idx="5"/>
          </p:cNvCxnSpPr>
          <p:nvPr/>
        </p:nvCxnSpPr>
        <p:spPr>
          <a:xfrm flipH="1" flipV="1">
            <a:off x="3336182" y="3928811"/>
            <a:ext cx="285816" cy="599329"/>
          </a:xfrm>
          <a:prstGeom prst="line">
            <a:avLst/>
          </a:prstGeom>
          <a:ln w="25400">
            <a:solidFill>
              <a:srgbClr val="E8EA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013D885-45C9-09AC-F0E8-A63BA347A976}"/>
              </a:ext>
            </a:extLst>
          </p:cNvPr>
          <p:cNvCxnSpPr>
            <a:cxnSpLocks/>
            <a:stCxn id="13" idx="0"/>
            <a:endCxn id="10" idx="3"/>
          </p:cNvCxnSpPr>
          <p:nvPr/>
        </p:nvCxnSpPr>
        <p:spPr>
          <a:xfrm flipV="1">
            <a:off x="2176959" y="3928811"/>
            <a:ext cx="396049" cy="627450"/>
          </a:xfrm>
          <a:prstGeom prst="line">
            <a:avLst/>
          </a:prstGeom>
          <a:ln w="25400">
            <a:solidFill>
              <a:srgbClr val="E8EA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76F875F-722F-7B80-C8BF-7877FD1C5B5D}"/>
              </a:ext>
            </a:extLst>
          </p:cNvPr>
          <p:cNvCxnSpPr>
            <a:cxnSpLocks/>
            <a:stCxn id="19" idx="0"/>
            <a:endCxn id="13" idx="3"/>
          </p:cNvCxnSpPr>
          <p:nvPr/>
        </p:nvCxnSpPr>
        <p:spPr>
          <a:xfrm flipV="1">
            <a:off x="1459060" y="5183211"/>
            <a:ext cx="336312" cy="501809"/>
          </a:xfrm>
          <a:prstGeom prst="line">
            <a:avLst/>
          </a:prstGeom>
          <a:ln w="25400">
            <a:solidFill>
              <a:srgbClr val="E8EA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E2C0B4C-8975-F7DA-913F-D4931AE6C13C}"/>
              </a:ext>
            </a:extLst>
          </p:cNvPr>
          <p:cNvCxnSpPr>
            <a:cxnSpLocks/>
            <a:stCxn id="20" idx="0"/>
            <a:endCxn id="13" idx="5"/>
          </p:cNvCxnSpPr>
          <p:nvPr/>
        </p:nvCxnSpPr>
        <p:spPr>
          <a:xfrm flipH="1" flipV="1">
            <a:off x="2558546" y="5183211"/>
            <a:ext cx="237990" cy="501809"/>
          </a:xfrm>
          <a:prstGeom prst="line">
            <a:avLst/>
          </a:prstGeom>
          <a:ln w="25400">
            <a:solidFill>
              <a:srgbClr val="E8EA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27BE2B49-BEA4-4E97-9DD4-A25D6CFDB4CC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>
          <a:xfrm flipH="1" flipV="1">
            <a:off x="4864273" y="3043892"/>
            <a:ext cx="797810" cy="253806"/>
          </a:xfrm>
          <a:prstGeom prst="line">
            <a:avLst/>
          </a:prstGeom>
          <a:ln w="25400">
            <a:solidFill>
              <a:srgbClr val="E8EA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936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5F03B-29AB-D4F9-5287-6517F002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b="1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메모이제이션이란</a:t>
            </a:r>
            <a:r>
              <a:rPr lang="en-US" altLang="ko-KR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?</a:t>
            </a:r>
            <a:endParaRPr lang="ko-KR" altLang="en-US" sz="40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36EB2-1434-82CB-4962-21A3F9198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395587"/>
          </a:xfrm>
        </p:spPr>
        <p:txBody>
          <a:bodyPr/>
          <a:lstStyle/>
          <a:p>
            <a:r>
              <a:rPr lang="ko-KR" altLang="en-US" sz="2400" b="1" dirty="0" err="1"/>
              <a:t>메모이제이션</a:t>
            </a:r>
            <a:r>
              <a:rPr lang="ko-KR" altLang="en-US" sz="2400" b="1" dirty="0"/>
              <a:t> 예제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피보나치 수열</a:t>
            </a:r>
            <a:endParaRPr lang="en-US" altLang="ko-KR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08ED1A0-C4DB-21F4-2A73-82EDCF9A5A64}"/>
              </a:ext>
            </a:extLst>
          </p:cNvPr>
          <p:cNvSpPr/>
          <p:nvPr/>
        </p:nvSpPr>
        <p:spPr>
          <a:xfrm>
            <a:off x="6042911" y="1809451"/>
            <a:ext cx="1079292" cy="734518"/>
          </a:xfrm>
          <a:prstGeom prst="ellipse">
            <a:avLst/>
          </a:prstGeom>
          <a:solidFill>
            <a:srgbClr val="E8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202124"/>
                </a:solidFill>
              </a:rPr>
              <a:t>F(5)</a:t>
            </a:r>
            <a:endParaRPr lang="ko-KR" altLang="en-US" sz="2800" dirty="0">
              <a:solidFill>
                <a:srgbClr val="202124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D005058-8D00-0F1D-C5AA-5D4E2B817087}"/>
              </a:ext>
            </a:extLst>
          </p:cNvPr>
          <p:cNvSpPr/>
          <p:nvPr/>
        </p:nvSpPr>
        <p:spPr>
          <a:xfrm>
            <a:off x="3943040" y="2416942"/>
            <a:ext cx="1079292" cy="734518"/>
          </a:xfrm>
          <a:prstGeom prst="ellipse">
            <a:avLst/>
          </a:prstGeom>
          <a:solidFill>
            <a:srgbClr val="E8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202124"/>
                </a:solidFill>
              </a:rPr>
              <a:t>F(4)</a:t>
            </a:r>
            <a:endParaRPr lang="ko-KR" altLang="en-US" sz="2800" dirty="0">
              <a:solidFill>
                <a:srgbClr val="202124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0ABC0C7-3E4A-E98C-E6B7-05C518C81DB0}"/>
              </a:ext>
            </a:extLst>
          </p:cNvPr>
          <p:cNvSpPr/>
          <p:nvPr/>
        </p:nvSpPr>
        <p:spPr>
          <a:xfrm>
            <a:off x="8542971" y="2309374"/>
            <a:ext cx="1079292" cy="734518"/>
          </a:xfrm>
          <a:prstGeom prst="ellipse">
            <a:avLst/>
          </a:prstGeom>
          <a:solidFill>
            <a:srgbClr val="E8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</a:rPr>
              <a:t>F(3)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A394C70-388F-2722-B95A-AB1CA027C8A3}"/>
              </a:ext>
            </a:extLst>
          </p:cNvPr>
          <p:cNvSpPr/>
          <p:nvPr/>
        </p:nvSpPr>
        <p:spPr>
          <a:xfrm>
            <a:off x="5122437" y="3297698"/>
            <a:ext cx="1079292" cy="734518"/>
          </a:xfrm>
          <a:prstGeom prst="ellipse">
            <a:avLst/>
          </a:prstGeom>
          <a:solidFill>
            <a:srgbClr val="E8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</a:rPr>
              <a:t>F(2)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E338386-50DC-094F-30B7-AC1408B647CF}"/>
              </a:ext>
            </a:extLst>
          </p:cNvPr>
          <p:cNvSpPr/>
          <p:nvPr/>
        </p:nvSpPr>
        <p:spPr>
          <a:xfrm>
            <a:off x="2414949" y="3301861"/>
            <a:ext cx="1079292" cy="734518"/>
          </a:xfrm>
          <a:prstGeom prst="ellipse">
            <a:avLst/>
          </a:prstGeom>
          <a:solidFill>
            <a:srgbClr val="E8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202124"/>
                </a:solidFill>
              </a:rPr>
              <a:t>F(3)</a:t>
            </a:r>
            <a:endParaRPr lang="ko-KR" altLang="en-US" sz="2800" dirty="0">
              <a:solidFill>
                <a:srgbClr val="202124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54EDDF7-26B6-5AB6-E234-782D2003C45D}"/>
              </a:ext>
            </a:extLst>
          </p:cNvPr>
          <p:cNvSpPr/>
          <p:nvPr/>
        </p:nvSpPr>
        <p:spPr>
          <a:xfrm>
            <a:off x="7702169" y="3302972"/>
            <a:ext cx="1079292" cy="734518"/>
          </a:xfrm>
          <a:prstGeom prst="ellipse">
            <a:avLst/>
          </a:prstGeom>
          <a:solidFill>
            <a:srgbClr val="E8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</a:rPr>
              <a:t>F(2)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4A8259E-B578-3D3E-8281-A4E9D6387F00}"/>
              </a:ext>
            </a:extLst>
          </p:cNvPr>
          <p:cNvSpPr/>
          <p:nvPr/>
        </p:nvSpPr>
        <p:spPr>
          <a:xfrm>
            <a:off x="10055515" y="3302972"/>
            <a:ext cx="1079292" cy="734518"/>
          </a:xfrm>
          <a:prstGeom prst="ellipse">
            <a:avLst/>
          </a:prstGeom>
          <a:solidFill>
            <a:srgbClr val="E8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</a:rPr>
              <a:t>F(1)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294A02F-E86B-033E-4C14-7DB437FF2E13}"/>
              </a:ext>
            </a:extLst>
          </p:cNvPr>
          <p:cNvSpPr/>
          <p:nvPr/>
        </p:nvSpPr>
        <p:spPr>
          <a:xfrm>
            <a:off x="1637313" y="4556261"/>
            <a:ext cx="1079292" cy="734518"/>
          </a:xfrm>
          <a:prstGeom prst="ellipse">
            <a:avLst/>
          </a:prstGeom>
          <a:solidFill>
            <a:srgbClr val="E8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202124"/>
                </a:solidFill>
              </a:rPr>
              <a:t>F(2)</a:t>
            </a:r>
            <a:endParaRPr lang="ko-KR" altLang="en-US" sz="2800" dirty="0">
              <a:solidFill>
                <a:srgbClr val="202124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AC7E4A9-487F-FD2B-F214-7526FFF78E61}"/>
              </a:ext>
            </a:extLst>
          </p:cNvPr>
          <p:cNvSpPr/>
          <p:nvPr/>
        </p:nvSpPr>
        <p:spPr>
          <a:xfrm>
            <a:off x="3082352" y="4528140"/>
            <a:ext cx="1079292" cy="734518"/>
          </a:xfrm>
          <a:prstGeom prst="ellipse">
            <a:avLst/>
          </a:prstGeom>
          <a:solidFill>
            <a:srgbClr val="E8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</a:rPr>
              <a:t>F(1)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6C944AC-3900-6EF1-16B4-8C162CC14F9A}"/>
              </a:ext>
            </a:extLst>
          </p:cNvPr>
          <p:cNvSpPr/>
          <p:nvPr/>
        </p:nvSpPr>
        <p:spPr>
          <a:xfrm>
            <a:off x="4416066" y="4556261"/>
            <a:ext cx="1079292" cy="734518"/>
          </a:xfrm>
          <a:prstGeom prst="ellipse">
            <a:avLst/>
          </a:prstGeom>
          <a:solidFill>
            <a:srgbClr val="E8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</a:rPr>
              <a:t>F(1)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6CB88DB-9335-D371-1F3A-D67E1682AE04}"/>
              </a:ext>
            </a:extLst>
          </p:cNvPr>
          <p:cNvSpPr/>
          <p:nvPr/>
        </p:nvSpPr>
        <p:spPr>
          <a:xfrm>
            <a:off x="5861105" y="4530028"/>
            <a:ext cx="1079292" cy="734518"/>
          </a:xfrm>
          <a:prstGeom prst="ellipse">
            <a:avLst/>
          </a:prstGeom>
          <a:solidFill>
            <a:srgbClr val="E8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</a:rPr>
              <a:t>F(0)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60581D3-960F-39DA-83AE-81EE44D95739}"/>
              </a:ext>
            </a:extLst>
          </p:cNvPr>
          <p:cNvSpPr/>
          <p:nvPr/>
        </p:nvSpPr>
        <p:spPr>
          <a:xfrm>
            <a:off x="7083494" y="4556261"/>
            <a:ext cx="1079292" cy="734518"/>
          </a:xfrm>
          <a:prstGeom prst="ellipse">
            <a:avLst/>
          </a:prstGeom>
          <a:solidFill>
            <a:srgbClr val="E8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</a:rPr>
              <a:t>F(1)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44D1E23-882F-7FCA-B58C-A159573E081C}"/>
              </a:ext>
            </a:extLst>
          </p:cNvPr>
          <p:cNvSpPr/>
          <p:nvPr/>
        </p:nvSpPr>
        <p:spPr>
          <a:xfrm>
            <a:off x="8542971" y="4528140"/>
            <a:ext cx="1079292" cy="734518"/>
          </a:xfrm>
          <a:prstGeom prst="ellipse">
            <a:avLst/>
          </a:prstGeom>
          <a:solidFill>
            <a:srgbClr val="E8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</a:rPr>
              <a:t>F(0)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DBA125D-E571-2D69-4B20-2EAF9F7796FE}"/>
              </a:ext>
            </a:extLst>
          </p:cNvPr>
          <p:cNvSpPr/>
          <p:nvPr/>
        </p:nvSpPr>
        <p:spPr>
          <a:xfrm>
            <a:off x="919414" y="5685020"/>
            <a:ext cx="1079292" cy="734518"/>
          </a:xfrm>
          <a:prstGeom prst="ellipse">
            <a:avLst/>
          </a:prstGeom>
          <a:solidFill>
            <a:srgbClr val="E8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202124"/>
                </a:solidFill>
              </a:rPr>
              <a:t>F(1)</a:t>
            </a:r>
            <a:endParaRPr lang="ko-KR" altLang="en-US" sz="2800" dirty="0">
              <a:solidFill>
                <a:srgbClr val="202124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14BE4AE-D1B7-1C7F-BDD5-B2CFC92A1051}"/>
              </a:ext>
            </a:extLst>
          </p:cNvPr>
          <p:cNvSpPr/>
          <p:nvPr/>
        </p:nvSpPr>
        <p:spPr>
          <a:xfrm>
            <a:off x="2256890" y="5685020"/>
            <a:ext cx="1079292" cy="734518"/>
          </a:xfrm>
          <a:prstGeom prst="ellipse">
            <a:avLst/>
          </a:prstGeom>
          <a:solidFill>
            <a:srgbClr val="E8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202124"/>
                </a:solidFill>
              </a:rPr>
              <a:t>F(0)</a:t>
            </a:r>
            <a:endParaRPr lang="ko-KR" altLang="en-US" sz="2800" dirty="0">
              <a:solidFill>
                <a:srgbClr val="202124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9EC169F-1968-81DD-2DAC-10444C49FF1E}"/>
              </a:ext>
            </a:extLst>
          </p:cNvPr>
          <p:cNvCxnSpPr>
            <a:cxnSpLocks/>
            <a:stCxn id="10" idx="7"/>
            <a:endCxn id="7" idx="3"/>
          </p:cNvCxnSpPr>
          <p:nvPr/>
        </p:nvCxnSpPr>
        <p:spPr>
          <a:xfrm flipV="1">
            <a:off x="3336182" y="3043892"/>
            <a:ext cx="764917" cy="365537"/>
          </a:xfrm>
          <a:prstGeom prst="line">
            <a:avLst/>
          </a:prstGeom>
          <a:ln w="25400">
            <a:solidFill>
              <a:srgbClr val="E8EA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E408DA1-D5EC-8691-863F-BA81BD556EE8}"/>
              </a:ext>
            </a:extLst>
          </p:cNvPr>
          <p:cNvCxnSpPr>
            <a:cxnSpLocks/>
            <a:stCxn id="7" idx="7"/>
            <a:endCxn id="6" idx="2"/>
          </p:cNvCxnSpPr>
          <p:nvPr/>
        </p:nvCxnSpPr>
        <p:spPr>
          <a:xfrm flipV="1">
            <a:off x="4864273" y="2176710"/>
            <a:ext cx="1178638" cy="347800"/>
          </a:xfrm>
          <a:prstGeom prst="line">
            <a:avLst/>
          </a:prstGeom>
          <a:ln w="25400">
            <a:solidFill>
              <a:srgbClr val="E8EA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1DDE0A9-D477-5C94-7058-41A2B5AFF734}"/>
              </a:ext>
            </a:extLst>
          </p:cNvPr>
          <p:cNvCxnSpPr>
            <a:cxnSpLocks/>
            <a:stCxn id="8" idx="1"/>
            <a:endCxn id="6" idx="6"/>
          </p:cNvCxnSpPr>
          <p:nvPr/>
        </p:nvCxnSpPr>
        <p:spPr>
          <a:xfrm flipH="1" flipV="1">
            <a:off x="7122203" y="2176710"/>
            <a:ext cx="1578827" cy="240232"/>
          </a:xfrm>
          <a:prstGeom prst="line">
            <a:avLst/>
          </a:prstGeom>
          <a:ln w="25400">
            <a:solidFill>
              <a:srgbClr val="E8EA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93719D9-2703-F54C-2EEC-44DB7A2FD052}"/>
              </a:ext>
            </a:extLst>
          </p:cNvPr>
          <p:cNvCxnSpPr>
            <a:cxnSpLocks/>
            <a:stCxn id="12" idx="1"/>
            <a:endCxn id="8" idx="5"/>
          </p:cNvCxnSpPr>
          <p:nvPr/>
        </p:nvCxnSpPr>
        <p:spPr>
          <a:xfrm flipH="1" flipV="1">
            <a:off x="9464204" y="2936324"/>
            <a:ext cx="749370" cy="474216"/>
          </a:xfrm>
          <a:prstGeom prst="line">
            <a:avLst/>
          </a:prstGeom>
          <a:ln w="25400">
            <a:solidFill>
              <a:srgbClr val="E8EA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E890DD0-050A-386A-0AE3-8505717A5DDE}"/>
              </a:ext>
            </a:extLst>
          </p:cNvPr>
          <p:cNvCxnSpPr>
            <a:cxnSpLocks/>
            <a:stCxn id="11" idx="0"/>
            <a:endCxn id="8" idx="3"/>
          </p:cNvCxnSpPr>
          <p:nvPr/>
        </p:nvCxnSpPr>
        <p:spPr>
          <a:xfrm flipV="1">
            <a:off x="8241815" y="2936324"/>
            <a:ext cx="459215" cy="366648"/>
          </a:xfrm>
          <a:prstGeom prst="line">
            <a:avLst/>
          </a:prstGeom>
          <a:ln w="25400">
            <a:solidFill>
              <a:srgbClr val="E8EA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28B93D6-CC2F-A470-37B0-BFDDF93204F7}"/>
              </a:ext>
            </a:extLst>
          </p:cNvPr>
          <p:cNvCxnSpPr>
            <a:cxnSpLocks/>
            <a:stCxn id="18" idx="0"/>
            <a:endCxn id="11" idx="5"/>
          </p:cNvCxnSpPr>
          <p:nvPr/>
        </p:nvCxnSpPr>
        <p:spPr>
          <a:xfrm flipH="1" flipV="1">
            <a:off x="8623402" y="3929922"/>
            <a:ext cx="459215" cy="598218"/>
          </a:xfrm>
          <a:prstGeom prst="line">
            <a:avLst/>
          </a:prstGeom>
          <a:ln w="25400">
            <a:solidFill>
              <a:srgbClr val="E8EA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6ACC026-9D46-9935-127A-EC537CA4FC2E}"/>
              </a:ext>
            </a:extLst>
          </p:cNvPr>
          <p:cNvCxnSpPr>
            <a:cxnSpLocks/>
            <a:stCxn id="17" idx="0"/>
            <a:endCxn id="11" idx="3"/>
          </p:cNvCxnSpPr>
          <p:nvPr/>
        </p:nvCxnSpPr>
        <p:spPr>
          <a:xfrm flipV="1">
            <a:off x="7623140" y="3929922"/>
            <a:ext cx="237088" cy="626339"/>
          </a:xfrm>
          <a:prstGeom prst="line">
            <a:avLst/>
          </a:prstGeom>
          <a:ln w="25400">
            <a:solidFill>
              <a:srgbClr val="E8EA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55D687A-4DDC-BE57-6F51-1C4DBDBE6F33}"/>
              </a:ext>
            </a:extLst>
          </p:cNvPr>
          <p:cNvCxnSpPr>
            <a:cxnSpLocks/>
            <a:stCxn id="16" idx="0"/>
            <a:endCxn id="9" idx="5"/>
          </p:cNvCxnSpPr>
          <p:nvPr/>
        </p:nvCxnSpPr>
        <p:spPr>
          <a:xfrm flipH="1" flipV="1">
            <a:off x="6043670" y="3924648"/>
            <a:ext cx="357081" cy="605380"/>
          </a:xfrm>
          <a:prstGeom prst="line">
            <a:avLst/>
          </a:prstGeom>
          <a:ln w="25400">
            <a:solidFill>
              <a:srgbClr val="E8EA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03698EC-F73C-A48B-E59F-DFA7F9F4217F}"/>
              </a:ext>
            </a:extLst>
          </p:cNvPr>
          <p:cNvCxnSpPr>
            <a:cxnSpLocks/>
            <a:stCxn id="15" idx="0"/>
            <a:endCxn id="9" idx="3"/>
          </p:cNvCxnSpPr>
          <p:nvPr/>
        </p:nvCxnSpPr>
        <p:spPr>
          <a:xfrm flipV="1">
            <a:off x="4955712" y="3924648"/>
            <a:ext cx="324784" cy="631613"/>
          </a:xfrm>
          <a:prstGeom prst="line">
            <a:avLst/>
          </a:prstGeom>
          <a:ln w="25400">
            <a:solidFill>
              <a:srgbClr val="E8EA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E53B4DC-7AE2-4B32-59D8-FA89F23E76AA}"/>
              </a:ext>
            </a:extLst>
          </p:cNvPr>
          <p:cNvCxnSpPr>
            <a:cxnSpLocks/>
            <a:stCxn id="14" idx="0"/>
            <a:endCxn id="10" idx="5"/>
          </p:cNvCxnSpPr>
          <p:nvPr/>
        </p:nvCxnSpPr>
        <p:spPr>
          <a:xfrm flipH="1" flipV="1">
            <a:off x="3336182" y="3928811"/>
            <a:ext cx="285816" cy="599329"/>
          </a:xfrm>
          <a:prstGeom prst="line">
            <a:avLst/>
          </a:prstGeom>
          <a:ln w="25400">
            <a:solidFill>
              <a:srgbClr val="E8EA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013D885-45C9-09AC-F0E8-A63BA347A976}"/>
              </a:ext>
            </a:extLst>
          </p:cNvPr>
          <p:cNvCxnSpPr>
            <a:cxnSpLocks/>
            <a:stCxn id="13" idx="0"/>
            <a:endCxn id="10" idx="3"/>
          </p:cNvCxnSpPr>
          <p:nvPr/>
        </p:nvCxnSpPr>
        <p:spPr>
          <a:xfrm flipV="1">
            <a:off x="2176959" y="3928811"/>
            <a:ext cx="396049" cy="627450"/>
          </a:xfrm>
          <a:prstGeom prst="line">
            <a:avLst/>
          </a:prstGeom>
          <a:ln w="25400">
            <a:solidFill>
              <a:srgbClr val="E8EA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76F875F-722F-7B80-C8BF-7877FD1C5B5D}"/>
              </a:ext>
            </a:extLst>
          </p:cNvPr>
          <p:cNvCxnSpPr>
            <a:cxnSpLocks/>
            <a:stCxn id="19" idx="0"/>
            <a:endCxn id="13" idx="3"/>
          </p:cNvCxnSpPr>
          <p:nvPr/>
        </p:nvCxnSpPr>
        <p:spPr>
          <a:xfrm flipV="1">
            <a:off x="1459060" y="5183211"/>
            <a:ext cx="336312" cy="501809"/>
          </a:xfrm>
          <a:prstGeom prst="line">
            <a:avLst/>
          </a:prstGeom>
          <a:ln w="25400">
            <a:solidFill>
              <a:srgbClr val="E8EA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E2C0B4C-8975-F7DA-913F-D4931AE6C13C}"/>
              </a:ext>
            </a:extLst>
          </p:cNvPr>
          <p:cNvCxnSpPr>
            <a:cxnSpLocks/>
            <a:stCxn id="20" idx="0"/>
            <a:endCxn id="13" idx="5"/>
          </p:cNvCxnSpPr>
          <p:nvPr/>
        </p:nvCxnSpPr>
        <p:spPr>
          <a:xfrm flipH="1" flipV="1">
            <a:off x="2558546" y="5183211"/>
            <a:ext cx="237990" cy="501809"/>
          </a:xfrm>
          <a:prstGeom prst="line">
            <a:avLst/>
          </a:prstGeom>
          <a:ln w="25400">
            <a:solidFill>
              <a:srgbClr val="E8EA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27BE2B49-BEA4-4E97-9DD4-A25D6CFDB4CC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>
          <a:xfrm flipH="1" flipV="1">
            <a:off x="4864273" y="3043892"/>
            <a:ext cx="797810" cy="253806"/>
          </a:xfrm>
          <a:prstGeom prst="line">
            <a:avLst/>
          </a:prstGeom>
          <a:ln w="25400">
            <a:solidFill>
              <a:srgbClr val="E8EA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122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5F03B-29AB-D4F9-5287-6517F002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b="1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메모이제이션이란</a:t>
            </a:r>
            <a:r>
              <a:rPr lang="en-US" altLang="ko-KR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?</a:t>
            </a:r>
            <a:endParaRPr lang="ko-KR" altLang="en-US" sz="40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36EB2-1434-82CB-4962-21A3F9198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220" y="1118421"/>
            <a:ext cx="10515600" cy="5604669"/>
          </a:xfrm>
        </p:spPr>
        <p:txBody>
          <a:bodyPr/>
          <a:lstStyle/>
          <a:p>
            <a:r>
              <a:rPr lang="ko-KR" altLang="en-US" sz="2400" b="1" dirty="0" err="1"/>
              <a:t>메모이제이션</a:t>
            </a:r>
            <a:r>
              <a:rPr lang="ko-KR" altLang="en-US" sz="2400" b="1" dirty="0"/>
              <a:t> 예제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피보나치 수열</a:t>
            </a:r>
            <a:r>
              <a:rPr lang="en-US" altLang="ko-KR" sz="2400" b="1" dirty="0"/>
              <a:t> </a:t>
            </a:r>
          </a:p>
          <a:p>
            <a:pPr lvl="1"/>
            <a:endParaRPr lang="en-US" altLang="ko-KR" sz="2000" b="1" dirty="0"/>
          </a:p>
          <a:p>
            <a:pPr lvl="1"/>
            <a:r>
              <a:rPr lang="ko-KR" altLang="en-US" sz="2000" b="1" dirty="0"/>
              <a:t>파이썬 </a:t>
            </a:r>
            <a:r>
              <a:rPr lang="en-US" altLang="ko-KR" sz="2000" b="1" dirty="0"/>
              <a:t>&lt; </a:t>
            </a:r>
            <a:r>
              <a:rPr lang="ko-KR" altLang="en-US" sz="2000" b="1" dirty="0" err="1"/>
              <a:t>메모이제이션</a:t>
            </a:r>
            <a:r>
              <a:rPr lang="ko-KR" altLang="en-US" sz="2000" b="1" dirty="0"/>
              <a:t> 사용</a:t>
            </a:r>
            <a:endParaRPr lang="en-US" altLang="ko-KR" sz="2000" b="1" dirty="0"/>
          </a:p>
          <a:p>
            <a:pPr marL="457200" lvl="1" indent="0">
              <a:buNone/>
            </a:pPr>
            <a:r>
              <a:rPr lang="en-US" altLang="ko-KR" sz="2000" b="1" dirty="0"/>
              <a:t>F = []</a:t>
            </a:r>
          </a:p>
          <a:p>
            <a:pPr marL="457200" lvl="1" indent="0">
              <a:buNone/>
            </a:pPr>
            <a:r>
              <a:rPr lang="en-US" altLang="ko-KR" sz="2000" b="1" dirty="0">
                <a:solidFill>
                  <a:srgbClr val="CC66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def</a:t>
            </a:r>
            <a:r>
              <a:rPr lang="en-US" altLang="ko-KR" sz="2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2000" b="1" dirty="0">
                <a:solidFill>
                  <a:srgbClr val="00B0F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fib</a:t>
            </a:r>
            <a:r>
              <a:rPr lang="en-US" altLang="ko-KR" sz="2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en-US" altLang="ko-KR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n</a:t>
            </a:r>
            <a:r>
              <a:rPr lang="en-US" altLang="ko-KR" sz="2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 :</a:t>
            </a:r>
          </a:p>
          <a:p>
            <a:pPr marL="457200" lvl="1" indent="0">
              <a:buNone/>
            </a:pPr>
            <a:r>
              <a:rPr lang="en-US" altLang="ko-KR" sz="2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</a:t>
            </a:r>
            <a:r>
              <a:rPr lang="en-US" altLang="ko-KR" sz="2000" b="1" dirty="0">
                <a:solidFill>
                  <a:srgbClr val="CC66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if</a:t>
            </a:r>
            <a:r>
              <a:rPr lang="en-US" altLang="ko-KR" sz="2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n </a:t>
            </a:r>
            <a:r>
              <a:rPr lang="en-US" altLang="ko-KR" sz="2000" b="1" dirty="0">
                <a:solidFill>
                  <a:srgbClr val="CC66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&lt;=</a:t>
            </a:r>
            <a:r>
              <a:rPr lang="en-US" altLang="ko-KR" sz="2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1:</a:t>
            </a:r>
          </a:p>
          <a:p>
            <a:pPr marL="457200" lvl="1" indent="0">
              <a:buNone/>
            </a:pPr>
            <a:r>
              <a:rPr lang="en-US" altLang="ko-KR" sz="2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  </a:t>
            </a:r>
            <a:r>
              <a:rPr lang="en-US" altLang="ko-KR" sz="2000" b="1" dirty="0">
                <a:solidFill>
                  <a:srgbClr val="CC66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return</a:t>
            </a:r>
            <a:r>
              <a:rPr lang="en-US" altLang="ko-KR" sz="2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n</a:t>
            </a:r>
          </a:p>
          <a:p>
            <a:pPr marL="457200" lvl="1" indent="0">
              <a:buNone/>
            </a:pPr>
            <a:r>
              <a:rPr lang="en-US" altLang="ko-KR" sz="2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</a:t>
            </a:r>
            <a:r>
              <a:rPr lang="en-US" altLang="ko-KR" sz="2000" b="1" dirty="0">
                <a:solidFill>
                  <a:srgbClr val="CC66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else</a:t>
            </a:r>
            <a:r>
              <a:rPr lang="en-US" altLang="ko-KR" sz="2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</a:t>
            </a:r>
          </a:p>
          <a:p>
            <a:pPr marL="457200" lvl="1" indent="0">
              <a:buNone/>
            </a:pPr>
            <a:r>
              <a:rPr lang="en-US" altLang="ko-KR" sz="2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  </a:t>
            </a:r>
            <a:r>
              <a:rPr lang="en-US" altLang="ko-KR" sz="2000" b="1" dirty="0">
                <a:solidFill>
                  <a:srgbClr val="CC66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if</a:t>
            </a:r>
            <a:r>
              <a:rPr lang="en-US" altLang="ko-KR" sz="2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F[n] </a:t>
            </a:r>
            <a:r>
              <a:rPr lang="en-US" altLang="ko-KR" sz="2000" b="1" dirty="0">
                <a:solidFill>
                  <a:srgbClr val="CC66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==</a:t>
            </a:r>
            <a:r>
              <a:rPr lang="en-US" altLang="ko-KR" sz="2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-1:</a:t>
            </a:r>
          </a:p>
          <a:p>
            <a:pPr marL="457200" lvl="1" indent="0">
              <a:buNone/>
            </a:pPr>
            <a:r>
              <a:rPr lang="en-US" altLang="ko-KR" sz="2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      F[n] </a:t>
            </a:r>
            <a:r>
              <a:rPr lang="en-US" altLang="ko-KR" sz="2000" b="1" dirty="0">
                <a:solidFill>
                  <a:srgbClr val="CC66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=</a:t>
            </a:r>
            <a:r>
              <a:rPr lang="en-US" altLang="ko-KR" sz="2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2000" b="1" dirty="0">
                <a:solidFill>
                  <a:srgbClr val="00B0F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fib</a:t>
            </a:r>
            <a:r>
              <a:rPr lang="en-US" altLang="ko-KR" sz="2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 n - 1 ) </a:t>
            </a:r>
            <a:r>
              <a:rPr lang="en-US" altLang="ko-KR" sz="2000" b="1" dirty="0">
                <a:solidFill>
                  <a:srgbClr val="CC66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+</a:t>
            </a:r>
            <a:r>
              <a:rPr lang="en-US" altLang="ko-KR" sz="2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2000" b="1" dirty="0">
                <a:solidFill>
                  <a:srgbClr val="00B0F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fib</a:t>
            </a:r>
            <a:r>
              <a:rPr lang="en-US" altLang="ko-KR" sz="2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 n - 2 )</a:t>
            </a:r>
          </a:p>
          <a:p>
            <a:pPr marL="457200" lvl="1" indent="0">
              <a:buNone/>
            </a:pPr>
            <a:r>
              <a:rPr lang="en-US" altLang="ko-KR" sz="2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  </a:t>
            </a:r>
            <a:r>
              <a:rPr lang="en-US" altLang="ko-KR" sz="2000" b="1" dirty="0">
                <a:solidFill>
                  <a:srgbClr val="CC66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return </a:t>
            </a:r>
            <a:r>
              <a:rPr lang="en-US" altLang="ko-KR" sz="2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F[n]</a:t>
            </a:r>
          </a:p>
          <a:p>
            <a:pPr marL="457200" lvl="1" indent="0">
              <a:buNone/>
            </a:pPr>
            <a:endParaRPr lang="en-US" altLang="ko-KR" sz="20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457200" lvl="1" indent="0">
              <a:buNone/>
            </a:pPr>
            <a:r>
              <a:rPr lang="en-US" altLang="ko-KR" sz="2000" b="1" dirty="0">
                <a:solidFill>
                  <a:srgbClr val="CC66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for </a:t>
            </a:r>
            <a:r>
              <a:rPr lang="en-US" altLang="ko-KR" sz="2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n </a:t>
            </a:r>
            <a:r>
              <a:rPr lang="en-US" altLang="ko-KR" sz="2000" b="1" dirty="0">
                <a:solidFill>
                  <a:srgbClr val="CC66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</a:t>
            </a:r>
            <a:r>
              <a:rPr lang="en-US" altLang="ko-KR" sz="2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2000" b="1" dirty="0">
                <a:solidFill>
                  <a:srgbClr val="00B0F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range</a:t>
            </a:r>
            <a:r>
              <a:rPr lang="en-US" altLang="ko-KR" sz="2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(5):</a:t>
            </a:r>
          </a:p>
          <a:p>
            <a:pPr marL="457200" lvl="1" indent="0">
              <a:buNone/>
            </a:pPr>
            <a:r>
              <a:rPr lang="en-US" altLang="ko-KR" sz="2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if n </a:t>
            </a:r>
            <a:r>
              <a:rPr lang="en-US" altLang="ko-KR" sz="2000" b="1" dirty="0">
                <a:solidFill>
                  <a:srgbClr val="CC66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&gt;=</a:t>
            </a:r>
            <a:r>
              <a:rPr lang="en-US" altLang="ko-KR" sz="2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2:</a:t>
            </a:r>
          </a:p>
          <a:p>
            <a:pPr marL="457200" lvl="1" indent="0">
              <a:buNone/>
            </a:pPr>
            <a:r>
              <a:rPr lang="en-US" altLang="ko-KR" sz="2000" b="1" dirty="0">
                <a:solidFill>
                  <a:srgbClr val="CC66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  </a:t>
            </a:r>
            <a:r>
              <a:rPr lang="en-US" altLang="ko-KR" sz="2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 </a:t>
            </a:r>
            <a:r>
              <a:rPr lang="en-US" altLang="ko-KR" sz="2000" b="1" dirty="0">
                <a:solidFill>
                  <a:srgbClr val="CC66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=</a:t>
            </a:r>
            <a:r>
              <a:rPr lang="en-US" altLang="ko-KR" sz="2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[0, 1] </a:t>
            </a:r>
            <a:r>
              <a:rPr lang="en-US" altLang="ko-KR" sz="2000" b="1" dirty="0">
                <a:solidFill>
                  <a:srgbClr val="CC66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+</a:t>
            </a:r>
            <a:r>
              <a:rPr lang="en-US" altLang="ko-KR" sz="2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[-1] </a:t>
            </a:r>
            <a:r>
              <a:rPr lang="en-US" altLang="ko-KR" sz="2000" b="1" dirty="0">
                <a:solidFill>
                  <a:srgbClr val="CC66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*</a:t>
            </a:r>
            <a:r>
              <a:rPr lang="en-US" altLang="ko-KR" sz="2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( n - 1 )</a:t>
            </a:r>
          </a:p>
          <a:p>
            <a:pPr marL="457200" lvl="1" indent="0">
              <a:buNone/>
            </a:pPr>
            <a:r>
              <a:rPr lang="en-US" altLang="ko-KR" sz="2000" b="1" dirty="0">
                <a:solidFill>
                  <a:srgbClr val="CC66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print</a:t>
            </a:r>
            <a:r>
              <a:rPr lang="en-US" altLang="ko-KR" sz="2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(n, </a:t>
            </a:r>
            <a:r>
              <a:rPr lang="en-US" altLang="ko-KR" sz="2000" b="1" dirty="0">
                <a:solidFill>
                  <a:srgbClr val="00B0F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fib</a:t>
            </a:r>
            <a:r>
              <a:rPr lang="en-US" altLang="ko-KR" sz="2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(n))</a:t>
            </a:r>
          </a:p>
        </p:txBody>
      </p:sp>
    </p:spTree>
    <p:extLst>
      <p:ext uri="{BB962C8B-B14F-4D97-AF65-F5344CB8AC3E}">
        <p14:creationId xmlns:p14="http://schemas.microsoft.com/office/powerpoint/2010/main" val="81719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5F03B-29AB-D4F9-5287-6517F002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b="1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메모이제이션이란</a:t>
            </a:r>
            <a:r>
              <a:rPr lang="en-US" altLang="ko-KR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?</a:t>
            </a:r>
            <a:endParaRPr lang="ko-KR" altLang="en-US" sz="40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36EB2-1434-82CB-4962-21A3F9198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395587"/>
          </a:xfrm>
        </p:spPr>
        <p:txBody>
          <a:bodyPr/>
          <a:lstStyle/>
          <a:p>
            <a:r>
              <a:rPr lang="ko-KR" altLang="en-US" sz="2400" b="1" dirty="0" err="1"/>
              <a:t>메모이제이션</a:t>
            </a:r>
            <a:r>
              <a:rPr lang="ko-KR" altLang="en-US" sz="2400" b="1" dirty="0"/>
              <a:t> 예제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피보나치 수열</a:t>
            </a:r>
            <a:endParaRPr lang="en-US" altLang="ko-KR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08ED1A0-C4DB-21F4-2A73-82EDCF9A5A64}"/>
              </a:ext>
            </a:extLst>
          </p:cNvPr>
          <p:cNvSpPr/>
          <p:nvPr/>
        </p:nvSpPr>
        <p:spPr>
          <a:xfrm>
            <a:off x="6042911" y="1809451"/>
            <a:ext cx="1079292" cy="734518"/>
          </a:xfrm>
          <a:prstGeom prst="ellipse">
            <a:avLst/>
          </a:prstGeom>
          <a:solidFill>
            <a:srgbClr val="E8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202124"/>
                </a:solidFill>
              </a:rPr>
              <a:t>F(5)</a:t>
            </a:r>
            <a:endParaRPr lang="ko-KR" altLang="en-US" sz="2800" dirty="0">
              <a:solidFill>
                <a:srgbClr val="202124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D005058-8D00-0F1D-C5AA-5D4E2B817087}"/>
              </a:ext>
            </a:extLst>
          </p:cNvPr>
          <p:cNvSpPr/>
          <p:nvPr/>
        </p:nvSpPr>
        <p:spPr>
          <a:xfrm>
            <a:off x="3943040" y="2416942"/>
            <a:ext cx="1079292" cy="734518"/>
          </a:xfrm>
          <a:prstGeom prst="ellipse">
            <a:avLst/>
          </a:prstGeom>
          <a:solidFill>
            <a:srgbClr val="E8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202124"/>
                </a:solidFill>
              </a:rPr>
              <a:t>F(4)</a:t>
            </a:r>
            <a:endParaRPr lang="ko-KR" altLang="en-US" sz="2800" dirty="0">
              <a:solidFill>
                <a:srgbClr val="202124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0ABC0C7-3E4A-E98C-E6B7-05C518C81DB0}"/>
              </a:ext>
            </a:extLst>
          </p:cNvPr>
          <p:cNvSpPr/>
          <p:nvPr/>
        </p:nvSpPr>
        <p:spPr>
          <a:xfrm>
            <a:off x="8542971" y="2309374"/>
            <a:ext cx="1079292" cy="734518"/>
          </a:xfrm>
          <a:prstGeom prst="ellipse">
            <a:avLst/>
          </a:prstGeom>
          <a:solidFill>
            <a:srgbClr val="E8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00B0F0"/>
                </a:solidFill>
              </a:rPr>
              <a:t>F(3)</a:t>
            </a:r>
            <a:endParaRPr lang="ko-KR" altLang="en-US" sz="2800" dirty="0">
              <a:solidFill>
                <a:srgbClr val="00B0F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A394C70-388F-2722-B95A-AB1CA027C8A3}"/>
              </a:ext>
            </a:extLst>
          </p:cNvPr>
          <p:cNvSpPr/>
          <p:nvPr/>
        </p:nvSpPr>
        <p:spPr>
          <a:xfrm>
            <a:off x="5122437" y="3297698"/>
            <a:ext cx="1079292" cy="734518"/>
          </a:xfrm>
          <a:prstGeom prst="ellipse">
            <a:avLst/>
          </a:prstGeom>
          <a:solidFill>
            <a:srgbClr val="E8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00B0F0"/>
                </a:solidFill>
              </a:rPr>
              <a:t>F(2)</a:t>
            </a:r>
            <a:endParaRPr lang="ko-KR" altLang="en-US" sz="2800" dirty="0">
              <a:solidFill>
                <a:srgbClr val="00B0F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E338386-50DC-094F-30B7-AC1408B647CF}"/>
              </a:ext>
            </a:extLst>
          </p:cNvPr>
          <p:cNvSpPr/>
          <p:nvPr/>
        </p:nvSpPr>
        <p:spPr>
          <a:xfrm>
            <a:off x="2414949" y="3301861"/>
            <a:ext cx="1079292" cy="734518"/>
          </a:xfrm>
          <a:prstGeom prst="ellipse">
            <a:avLst/>
          </a:prstGeom>
          <a:solidFill>
            <a:srgbClr val="E8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202124"/>
                </a:solidFill>
              </a:rPr>
              <a:t>F(3)</a:t>
            </a:r>
            <a:endParaRPr lang="ko-KR" altLang="en-US" sz="2800" dirty="0">
              <a:solidFill>
                <a:srgbClr val="202124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294A02F-E86B-033E-4C14-7DB437FF2E13}"/>
              </a:ext>
            </a:extLst>
          </p:cNvPr>
          <p:cNvSpPr/>
          <p:nvPr/>
        </p:nvSpPr>
        <p:spPr>
          <a:xfrm>
            <a:off x="1637313" y="4556261"/>
            <a:ext cx="1079292" cy="734518"/>
          </a:xfrm>
          <a:prstGeom prst="ellipse">
            <a:avLst/>
          </a:prstGeom>
          <a:solidFill>
            <a:srgbClr val="E8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202124"/>
                </a:solidFill>
              </a:rPr>
              <a:t>F(2)</a:t>
            </a:r>
            <a:endParaRPr lang="ko-KR" altLang="en-US" sz="2800" dirty="0">
              <a:solidFill>
                <a:srgbClr val="202124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AC7E4A9-487F-FD2B-F214-7526FFF78E61}"/>
              </a:ext>
            </a:extLst>
          </p:cNvPr>
          <p:cNvSpPr/>
          <p:nvPr/>
        </p:nvSpPr>
        <p:spPr>
          <a:xfrm>
            <a:off x="3082352" y="4528140"/>
            <a:ext cx="1079292" cy="734518"/>
          </a:xfrm>
          <a:prstGeom prst="ellipse">
            <a:avLst/>
          </a:prstGeom>
          <a:solidFill>
            <a:srgbClr val="E8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00B0F0"/>
                </a:solidFill>
              </a:rPr>
              <a:t>F(1)</a:t>
            </a:r>
            <a:endParaRPr lang="ko-KR" altLang="en-US" sz="2800" dirty="0">
              <a:solidFill>
                <a:srgbClr val="00B0F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DBA125D-E571-2D69-4B20-2EAF9F7796FE}"/>
              </a:ext>
            </a:extLst>
          </p:cNvPr>
          <p:cNvSpPr/>
          <p:nvPr/>
        </p:nvSpPr>
        <p:spPr>
          <a:xfrm>
            <a:off x="919414" y="5685020"/>
            <a:ext cx="1079292" cy="734518"/>
          </a:xfrm>
          <a:prstGeom prst="ellipse">
            <a:avLst/>
          </a:prstGeom>
          <a:solidFill>
            <a:srgbClr val="E8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202124"/>
                </a:solidFill>
              </a:rPr>
              <a:t>F(1)</a:t>
            </a:r>
            <a:endParaRPr lang="ko-KR" altLang="en-US" sz="2800" dirty="0">
              <a:solidFill>
                <a:srgbClr val="202124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14BE4AE-D1B7-1C7F-BDD5-B2CFC92A1051}"/>
              </a:ext>
            </a:extLst>
          </p:cNvPr>
          <p:cNvSpPr/>
          <p:nvPr/>
        </p:nvSpPr>
        <p:spPr>
          <a:xfrm>
            <a:off x="2256890" y="5685020"/>
            <a:ext cx="1079292" cy="734518"/>
          </a:xfrm>
          <a:prstGeom prst="ellipse">
            <a:avLst/>
          </a:prstGeom>
          <a:solidFill>
            <a:srgbClr val="E8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202124"/>
                </a:solidFill>
              </a:rPr>
              <a:t>F(0)</a:t>
            </a:r>
            <a:endParaRPr lang="ko-KR" altLang="en-US" sz="2800" dirty="0">
              <a:solidFill>
                <a:srgbClr val="202124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9EC169F-1968-81DD-2DAC-10444C49FF1E}"/>
              </a:ext>
            </a:extLst>
          </p:cNvPr>
          <p:cNvCxnSpPr>
            <a:cxnSpLocks/>
            <a:stCxn id="10" idx="7"/>
            <a:endCxn id="7" idx="3"/>
          </p:cNvCxnSpPr>
          <p:nvPr/>
        </p:nvCxnSpPr>
        <p:spPr>
          <a:xfrm flipV="1">
            <a:off x="3336182" y="3043892"/>
            <a:ext cx="764917" cy="365537"/>
          </a:xfrm>
          <a:prstGeom prst="line">
            <a:avLst/>
          </a:prstGeom>
          <a:ln w="25400">
            <a:solidFill>
              <a:srgbClr val="E8EA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E408DA1-D5EC-8691-863F-BA81BD556EE8}"/>
              </a:ext>
            </a:extLst>
          </p:cNvPr>
          <p:cNvCxnSpPr>
            <a:cxnSpLocks/>
            <a:stCxn id="7" idx="7"/>
            <a:endCxn id="6" idx="2"/>
          </p:cNvCxnSpPr>
          <p:nvPr/>
        </p:nvCxnSpPr>
        <p:spPr>
          <a:xfrm flipV="1">
            <a:off x="4864273" y="2176710"/>
            <a:ext cx="1178638" cy="347800"/>
          </a:xfrm>
          <a:prstGeom prst="line">
            <a:avLst/>
          </a:prstGeom>
          <a:ln w="25400">
            <a:solidFill>
              <a:srgbClr val="E8EA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1DDE0A9-D477-5C94-7058-41A2B5AFF734}"/>
              </a:ext>
            </a:extLst>
          </p:cNvPr>
          <p:cNvCxnSpPr>
            <a:cxnSpLocks/>
            <a:stCxn id="8" idx="1"/>
            <a:endCxn id="6" idx="6"/>
          </p:cNvCxnSpPr>
          <p:nvPr/>
        </p:nvCxnSpPr>
        <p:spPr>
          <a:xfrm flipH="1" flipV="1">
            <a:off x="7122203" y="2176710"/>
            <a:ext cx="1578827" cy="240232"/>
          </a:xfrm>
          <a:prstGeom prst="line">
            <a:avLst/>
          </a:prstGeom>
          <a:ln w="25400">
            <a:solidFill>
              <a:srgbClr val="E8EA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E53B4DC-7AE2-4B32-59D8-FA89F23E76AA}"/>
              </a:ext>
            </a:extLst>
          </p:cNvPr>
          <p:cNvCxnSpPr>
            <a:cxnSpLocks/>
            <a:stCxn id="14" idx="0"/>
            <a:endCxn id="10" idx="5"/>
          </p:cNvCxnSpPr>
          <p:nvPr/>
        </p:nvCxnSpPr>
        <p:spPr>
          <a:xfrm flipH="1" flipV="1">
            <a:off x="3336182" y="3928811"/>
            <a:ext cx="285816" cy="599329"/>
          </a:xfrm>
          <a:prstGeom prst="line">
            <a:avLst/>
          </a:prstGeom>
          <a:ln w="25400">
            <a:solidFill>
              <a:srgbClr val="E8EA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013D885-45C9-09AC-F0E8-A63BA347A976}"/>
              </a:ext>
            </a:extLst>
          </p:cNvPr>
          <p:cNvCxnSpPr>
            <a:cxnSpLocks/>
            <a:stCxn id="13" idx="0"/>
            <a:endCxn id="10" idx="3"/>
          </p:cNvCxnSpPr>
          <p:nvPr/>
        </p:nvCxnSpPr>
        <p:spPr>
          <a:xfrm flipV="1">
            <a:off x="2176959" y="3928811"/>
            <a:ext cx="396049" cy="627450"/>
          </a:xfrm>
          <a:prstGeom prst="line">
            <a:avLst/>
          </a:prstGeom>
          <a:ln w="25400">
            <a:solidFill>
              <a:srgbClr val="E8EA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76F875F-722F-7B80-C8BF-7877FD1C5B5D}"/>
              </a:ext>
            </a:extLst>
          </p:cNvPr>
          <p:cNvCxnSpPr>
            <a:cxnSpLocks/>
            <a:stCxn id="19" idx="0"/>
            <a:endCxn id="13" idx="3"/>
          </p:cNvCxnSpPr>
          <p:nvPr/>
        </p:nvCxnSpPr>
        <p:spPr>
          <a:xfrm flipV="1">
            <a:off x="1459060" y="5183211"/>
            <a:ext cx="336312" cy="501809"/>
          </a:xfrm>
          <a:prstGeom prst="line">
            <a:avLst/>
          </a:prstGeom>
          <a:ln w="25400">
            <a:solidFill>
              <a:srgbClr val="E8EA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E2C0B4C-8975-F7DA-913F-D4931AE6C13C}"/>
              </a:ext>
            </a:extLst>
          </p:cNvPr>
          <p:cNvCxnSpPr>
            <a:cxnSpLocks/>
            <a:stCxn id="20" idx="0"/>
            <a:endCxn id="13" idx="5"/>
          </p:cNvCxnSpPr>
          <p:nvPr/>
        </p:nvCxnSpPr>
        <p:spPr>
          <a:xfrm flipH="1" flipV="1">
            <a:off x="2558546" y="5183211"/>
            <a:ext cx="237990" cy="501809"/>
          </a:xfrm>
          <a:prstGeom prst="line">
            <a:avLst/>
          </a:prstGeom>
          <a:ln w="25400">
            <a:solidFill>
              <a:srgbClr val="E8EA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27BE2B49-BEA4-4E97-9DD4-A25D6CFDB4CC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>
          <a:xfrm flipH="1" flipV="1">
            <a:off x="4864273" y="3043892"/>
            <a:ext cx="797810" cy="253806"/>
          </a:xfrm>
          <a:prstGeom prst="line">
            <a:avLst/>
          </a:prstGeom>
          <a:ln w="25400">
            <a:solidFill>
              <a:srgbClr val="E8EA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799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DA4A3-326A-211B-3EDC-623412DF2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6312" y="2322912"/>
            <a:ext cx="5835940" cy="4232453"/>
          </a:xfrm>
        </p:spPr>
        <p:txBody>
          <a:bodyPr/>
          <a:lstStyle/>
          <a:p>
            <a:r>
              <a:rPr lang="ko-KR" altLang="en-US" sz="19900" dirty="0"/>
              <a:t>끝</a:t>
            </a:r>
            <a:r>
              <a:rPr lang="en-US" altLang="ko-KR" sz="19900" dirty="0"/>
              <a:t>!</a:t>
            </a:r>
            <a:endParaRPr lang="ko-KR" altLang="en-US" sz="19900" dirty="0"/>
          </a:p>
        </p:txBody>
      </p:sp>
    </p:spTree>
    <p:extLst>
      <p:ext uri="{BB962C8B-B14F-4D97-AF65-F5344CB8AC3E}">
        <p14:creationId xmlns:p14="http://schemas.microsoft.com/office/powerpoint/2010/main" val="1690637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rgbClr val="222222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8EAED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</TotalTime>
  <Words>399</Words>
  <Application>Microsoft Office PowerPoint</Application>
  <PresentationFormat>와이드스크린</PresentationFormat>
  <Paragraphs>88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맑은 고딕</vt:lpstr>
      <vt:lpstr>맑은 고딕 Semilight</vt:lpstr>
      <vt:lpstr>Arial</vt:lpstr>
      <vt:lpstr>Calibri</vt:lpstr>
      <vt:lpstr>Calibri Light</vt:lpstr>
      <vt:lpstr>Consolas</vt:lpstr>
      <vt:lpstr>Office 테마</vt:lpstr>
      <vt:lpstr>Memoization</vt:lpstr>
      <vt:lpstr>메모이제이션이란?</vt:lpstr>
      <vt:lpstr>메모이제이션이란?</vt:lpstr>
      <vt:lpstr>메모이제이션이란?</vt:lpstr>
      <vt:lpstr>메모이제이션이란?</vt:lpstr>
      <vt:lpstr>메모이제이션이란?</vt:lpstr>
      <vt:lpstr>메모이제이션이란?</vt:lpstr>
      <vt:lpstr>끝!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Memoization</dc:title>
  <dc:creator>하승완</dc:creator>
  <cp:lastModifiedBy>하승완</cp:lastModifiedBy>
  <cp:revision>3</cp:revision>
  <dcterms:created xsi:type="dcterms:W3CDTF">2022-07-13T08:05:39Z</dcterms:created>
  <dcterms:modified xsi:type="dcterms:W3CDTF">2022-07-13T13:47:27Z</dcterms:modified>
</cp:coreProperties>
</file>