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43F8-93BF-4F76-B778-32E70B3CC8D4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9043D-8A6C-440D-B9B8-A0C3F9914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4D22-CE89-85E9-3D9F-C29014EB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47F5E-CBED-474A-6327-AFBA73D1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3D1E6-7F02-10A4-CA8A-83BA60D0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2612-B662-47E1-B071-0B9B34B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C79CA-58AC-1567-3EE8-3ED6E89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D887-F292-C552-A17C-B70EC5D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455C7-D80A-9A0D-FEE9-BCB2F761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0124D-7A5E-8345-8680-EF34DFB0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0D6CC-ED75-0E10-6450-871CDD07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ED26D-E57A-76B6-189C-EA7E1F88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4837B-06E1-F0FC-DEAE-A99B9F6E7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99C61-DE0A-2170-0BEF-6D66E804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C22C0-CC31-FE52-652D-D5605806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B0461-2D5F-FAD8-430D-5A03C37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FF4EE-61DD-DC55-A0EE-BF6076F0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EC22-D0FC-8BB3-766A-1B299D1C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E367-B9C0-67BB-7B2A-F5BCC53C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8264A-8AF4-53D9-248B-D2106A6D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C5492-43D1-975B-F652-3C140047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3BB41-6831-48D6-C098-9538B052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9EFFFF-3CF0-AA7E-1E31-C4140C806F22}"/>
              </a:ext>
            </a:extLst>
          </p:cNvPr>
          <p:cNvCxnSpPr/>
          <p:nvPr userDrawn="1"/>
        </p:nvCxnSpPr>
        <p:spPr>
          <a:xfrm>
            <a:off x="0" y="1711602"/>
            <a:ext cx="12192000" cy="0"/>
          </a:xfrm>
          <a:prstGeom prst="line">
            <a:avLst/>
          </a:prstGeom>
          <a:ln w="127000" cap="flat" cmpd="thickThin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A8092D51-06DF-F18A-3F5A-4777D92AFC5B}"/>
              </a:ext>
            </a:extLst>
          </p:cNvPr>
          <p:cNvSpPr/>
          <p:nvPr userDrawn="1"/>
        </p:nvSpPr>
        <p:spPr>
          <a:xfrm rot="10800000">
            <a:off x="10780644" y="5585791"/>
            <a:ext cx="1411356" cy="1272209"/>
          </a:xfrm>
          <a:prstGeom prst="diagStripe">
            <a:avLst>
              <a:gd name="adj" fmla="val 71875"/>
            </a:avLst>
          </a:prstGeom>
          <a:solidFill>
            <a:schemeClr val="accent1">
              <a:lumMod val="50000"/>
            </a:schemeClr>
          </a:solidFill>
          <a:ln w="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9DBA-3394-CCC5-8722-4990D718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1B2F8-4AD0-FD66-EDBF-116C91E6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AAAA0-4447-47C4-41AC-E86372A5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80D37-DB67-D9D4-D7C2-4EE9CABA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64B0-BE88-6BCE-AFC6-F7A7C912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112A0-8F6C-EF62-DA2B-D99836CF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4607-FABB-2062-1C8B-F523BAF4A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011B53-8704-5CFF-B5E5-51890A82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268EC-AFAA-333E-03C3-33419BCD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2D3A4-47ED-6C64-58F7-D3B97F54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BF60-314A-94DC-F6F1-73C03C0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3BD0-DA42-7C60-3C56-02B807CB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8EA6-C851-C0DC-826C-A3BDE493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2FBF0-2C84-A896-5B74-B044138F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AF1785-BAD9-CC0C-F39E-FBA4907E6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903A1-2DD7-B907-9480-FCF9636B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DE7E41-4AC1-6B5C-C0E6-C1A3E59B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9D62D-C5C9-203D-EC94-B80BAD86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37A247-1078-EBD2-FF59-71C81799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B1ECC-BB1E-B400-E237-316022A3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33669-4E1F-F2C4-3019-53E7E27E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6B2B7-12A7-731A-A5A2-71D90030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E0CDD-F630-A9D7-9954-D38C5C92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C6F5DF-EDFB-BB69-8445-1AFD434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33D23-C6B8-8928-5AD1-1254D521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E30EE-3201-C449-9DEC-AB0196A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F482-8878-76DD-A51E-460256DC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299B-0CF6-F91C-DD17-99D1D1D1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CDBA3-C775-3499-517D-19B133561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D62DB-DCC6-192E-EFE0-4B2D6A40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B73B4-1BB0-C6ED-568C-03FA3A41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3CC6E-0D22-4852-B816-BD88D6CA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296F6-70FC-C4A4-44E4-9A8DEBC9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D5622-1231-5E3C-74F2-44912121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E9F4C-3B0F-7294-6601-38687639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FEFAB-C368-107C-CA1E-278236F7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FDC6C-BD51-695B-4CF6-275B144F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CD692-EE1F-C8CD-8D00-6751262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0D8AA-4C00-FB1B-CCBF-1D5338D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2C7F4-26E9-353E-6F84-6487601D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CB3F0-2D0E-6B4D-3F1D-2899B9B3B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3D74-F955-4B78-A7A8-3F02B965B68C}" type="datetimeFigureOut">
              <a:rPr lang="ko-KR" altLang="en-US" smtClean="0"/>
              <a:t>2022-07-26-Tuesday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24DA1-1BBF-D906-FED8-B1152D4A2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3AA67-3E37-7EF7-8848-09E647CB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2F48-8A74-44D0-AE65-1F2F3B72F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26F2-B5E5-8EB9-9D66-6BFC7C8BA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numCol="1" anchor="ctr"/>
          <a:lstStyle/>
          <a:p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그리디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(Greedy)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EB612A-A70A-2B05-72A8-A17C87B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644" y="4757909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en-US" altLang="ko-KR" sz="1600" b="1" dirty="0"/>
              <a:t>201907010 </a:t>
            </a:r>
            <a:r>
              <a:rPr lang="ko-KR" altLang="en-US" sz="1600" b="1" dirty="0"/>
              <a:t>김민철</a:t>
            </a:r>
          </a:p>
        </p:txBody>
      </p:sp>
      <p:sp>
        <p:nvSpPr>
          <p:cNvPr id="5" name="대각선 줄무늬 4">
            <a:extLst>
              <a:ext uri="{FF2B5EF4-FFF2-40B4-BE49-F238E27FC236}">
                <a16:creationId xmlns:a16="http://schemas.microsoft.com/office/drawing/2014/main" id="{A8D9F781-D80F-6916-9D10-9FF0453F5285}"/>
              </a:ext>
            </a:extLst>
          </p:cNvPr>
          <p:cNvSpPr/>
          <p:nvPr/>
        </p:nvSpPr>
        <p:spPr>
          <a:xfrm>
            <a:off x="0" y="0"/>
            <a:ext cx="1411356" cy="1272209"/>
          </a:xfrm>
          <a:prstGeom prst="diagStripe">
            <a:avLst>
              <a:gd name="adj" fmla="val 71875"/>
            </a:avLst>
          </a:prstGeom>
          <a:solidFill>
            <a:schemeClr val="accent1">
              <a:lumMod val="50000"/>
            </a:schemeClr>
          </a:solidFill>
          <a:ln w="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C9EFB6E0-7274-3F06-DFF5-0F2A65CC29F3}"/>
              </a:ext>
            </a:extLst>
          </p:cNvPr>
          <p:cNvSpPr/>
          <p:nvPr/>
        </p:nvSpPr>
        <p:spPr>
          <a:xfrm rot="10800000">
            <a:off x="10780644" y="5585791"/>
            <a:ext cx="1411356" cy="1272209"/>
          </a:xfrm>
          <a:prstGeom prst="diagStripe">
            <a:avLst>
              <a:gd name="adj" fmla="val 71875"/>
            </a:avLst>
          </a:prstGeom>
          <a:solidFill>
            <a:schemeClr val="accent1">
              <a:lumMod val="50000"/>
            </a:schemeClr>
          </a:solidFill>
          <a:ln w="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42491-438B-C95B-1BF2-37EC357E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목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C4ECB-263E-96C7-ED7E-2898FA18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b="1" dirty="0" err="1"/>
              <a:t>그리디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탐욕적인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알고리즘이란</a:t>
            </a:r>
            <a:r>
              <a:rPr lang="en-US" altLang="ko-KR" sz="3200" b="1" dirty="0"/>
              <a:t>?</a:t>
            </a:r>
          </a:p>
          <a:p>
            <a:pPr marL="514350" indent="-514350" algn="ctr">
              <a:buAutoNum type="arabicPeriod"/>
            </a:pPr>
            <a:endParaRPr lang="en-US" altLang="ko-KR" sz="3200" b="1" dirty="0"/>
          </a:p>
          <a:p>
            <a:pPr marL="514350" indent="-514350" algn="ctr">
              <a:buAutoNum type="arabicPeriod"/>
            </a:pPr>
            <a:r>
              <a:rPr lang="ko-KR" altLang="en-US" sz="3200" b="1" dirty="0" err="1"/>
              <a:t>그리디</a:t>
            </a:r>
            <a:r>
              <a:rPr lang="ko-KR" altLang="en-US" sz="3200" b="1" dirty="0"/>
              <a:t> 알고리즘 사용 조건</a:t>
            </a:r>
            <a:endParaRPr lang="en-US" altLang="ko-KR" sz="3200" b="1" dirty="0"/>
          </a:p>
          <a:p>
            <a:pPr marL="514350" indent="-514350" algn="ctr">
              <a:buAutoNum type="arabicPeriod"/>
            </a:pPr>
            <a:endParaRPr lang="en-US" altLang="ko-KR" sz="3200" b="1" dirty="0"/>
          </a:p>
          <a:p>
            <a:pPr marL="514350" indent="-514350" algn="ctr">
              <a:buAutoNum type="arabicPeriod"/>
            </a:pPr>
            <a:r>
              <a:rPr lang="ko-KR" altLang="en-US" sz="3200" b="1" dirty="0" err="1"/>
              <a:t>그리디</a:t>
            </a:r>
            <a:r>
              <a:rPr lang="ko-KR" altLang="en-US" sz="3200" b="1" dirty="0"/>
              <a:t> 알고리즘 사용법</a:t>
            </a:r>
            <a:endParaRPr lang="en-US" altLang="ko-KR" sz="3200" b="1" dirty="0"/>
          </a:p>
          <a:p>
            <a:pPr marL="514350" indent="-514350" algn="ctr">
              <a:buAutoNum type="arabicPeriod"/>
            </a:pPr>
            <a:endParaRPr lang="en-US" altLang="ko-KR" sz="3200" b="1" dirty="0"/>
          </a:p>
          <a:p>
            <a:pPr marL="514350" indent="-514350" algn="ctr">
              <a:buAutoNum type="arabicPeriod"/>
            </a:pPr>
            <a:r>
              <a:rPr lang="ko-KR" altLang="en-US" sz="3200" b="1" dirty="0"/>
              <a:t>실제 사용 예시</a:t>
            </a:r>
          </a:p>
        </p:txBody>
      </p:sp>
    </p:spTree>
    <p:extLst>
      <p:ext uri="{BB962C8B-B14F-4D97-AF65-F5344CB8AC3E}">
        <p14:creationId xmlns:p14="http://schemas.microsoft.com/office/powerpoint/2010/main" val="319033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6BA8C-181F-0C7D-350B-05D199B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&gt; </a:t>
            </a:r>
            <a:r>
              <a:rPr lang="ko-KR" altLang="en-US" sz="4800" b="1" dirty="0" err="1"/>
              <a:t>그리디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탐욕적인</a:t>
            </a:r>
            <a:r>
              <a:rPr lang="en-US" altLang="ko-KR" sz="4800" b="1" dirty="0"/>
              <a:t>) </a:t>
            </a:r>
            <a:r>
              <a:rPr lang="ko-KR" altLang="en-US" sz="4800" b="1" dirty="0"/>
              <a:t>알고리즘이란</a:t>
            </a:r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DFBD4-01A1-675A-4283-58D804AF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80" y="1825625"/>
            <a:ext cx="10843592" cy="4490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b="1" dirty="0"/>
              <a:t>#</a:t>
            </a:r>
            <a:r>
              <a:rPr lang="ko-KR" altLang="en-US" sz="2400" b="1" dirty="0"/>
              <a:t>현재 상황에서 가능한 최선의 선택</a:t>
            </a:r>
            <a:r>
              <a:rPr lang="ko-KR" altLang="en-US" sz="2400" dirty="0"/>
              <a:t>을 고르는 알고리즘을 의미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#</a:t>
            </a:r>
            <a:r>
              <a:rPr lang="ko-KR" altLang="en-US" sz="2400" dirty="0"/>
              <a:t>부분 문제가 서로 독립되는 상황에서 </a:t>
            </a:r>
            <a:r>
              <a:rPr lang="ko-KR" altLang="en-US" sz="2400" b="1" dirty="0"/>
              <a:t>동적 프로그래밍</a:t>
            </a:r>
            <a:r>
              <a:rPr lang="en-US" altLang="ko-KR" sz="2400" b="1" dirty="0"/>
              <a:t>(DP)</a:t>
            </a:r>
          </a:p>
          <a:p>
            <a:pPr marL="0" indent="0">
              <a:buNone/>
            </a:pPr>
            <a:r>
              <a:rPr lang="ko-KR" altLang="en-US" sz="2400" b="1" dirty="0"/>
              <a:t>보다 빠르게 </a:t>
            </a:r>
            <a:r>
              <a:rPr lang="ko-KR" altLang="en-US" sz="2400" dirty="0"/>
              <a:t>문제를 해결하기 위해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#</a:t>
            </a:r>
            <a:r>
              <a:rPr lang="ko-KR" altLang="en-US" sz="2400" dirty="0"/>
              <a:t>만약 옆의 그림과 같은 상황에서 </a:t>
            </a:r>
            <a:r>
              <a:rPr lang="en-US" altLang="ko-KR" sz="2400" dirty="0"/>
              <a:t>@</a:t>
            </a:r>
            <a:r>
              <a:rPr lang="ko-KR" altLang="en-US" sz="2400" dirty="0"/>
              <a:t>지점을 시작으로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가장 큰 수를 찾아가야 하는 상황이 주어진다면 </a:t>
            </a:r>
            <a:r>
              <a:rPr lang="ko-KR" altLang="en-US" sz="2400" b="1" dirty="0"/>
              <a:t>노란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선과 같은 선택</a:t>
            </a:r>
            <a:r>
              <a:rPr lang="ko-KR" altLang="en-US" sz="2400" dirty="0"/>
              <a:t>을 하는 알고리즘이 </a:t>
            </a:r>
            <a:r>
              <a:rPr lang="ko-KR" altLang="en-US" sz="2400" dirty="0" err="1"/>
              <a:t>그리디</a:t>
            </a:r>
            <a:r>
              <a:rPr lang="ko-KR" altLang="en-US" sz="2400" dirty="0"/>
              <a:t> 알고리즘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실제 답은 빨간 선과 같은 선택을 해야 함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b="1" dirty="0"/>
              <a:t>#</a:t>
            </a:r>
            <a:r>
              <a:rPr lang="ko-KR" altLang="en-US" sz="2400" dirty="0" err="1"/>
              <a:t>그리디</a:t>
            </a:r>
            <a:r>
              <a:rPr lang="ko-KR" altLang="en-US" sz="2400" dirty="0"/>
              <a:t> 알고리즘은 선택하는 시점에선 최선이지만 </a:t>
            </a:r>
            <a:r>
              <a:rPr lang="ko-KR" altLang="en-US" sz="2400" b="1" dirty="0"/>
              <a:t>최종적으로 최적해가 아닐 가능성이 존재</a:t>
            </a:r>
            <a:r>
              <a:rPr lang="ko-KR" altLang="en-US" sz="2400" dirty="0"/>
              <a:t>하므로</a:t>
            </a:r>
            <a:r>
              <a:rPr lang="en-US" altLang="ko-KR" sz="2400" dirty="0"/>
              <a:t>,</a:t>
            </a:r>
            <a:r>
              <a:rPr lang="ko-KR" altLang="en-US" sz="2400" dirty="0"/>
              <a:t> 사용 가능한 </a:t>
            </a:r>
            <a:r>
              <a:rPr lang="ko-KR" altLang="en-US" sz="2400" b="1" dirty="0"/>
              <a:t>조건을 만족하는지</a:t>
            </a:r>
            <a:r>
              <a:rPr lang="ko-KR" altLang="en-US" sz="2400" dirty="0"/>
              <a:t> 먼저 확인해야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5C7231B-6446-A788-A4DC-9E8E20BAE8BD}"/>
              </a:ext>
            </a:extLst>
          </p:cNvPr>
          <p:cNvGrpSpPr/>
          <p:nvPr/>
        </p:nvGrpSpPr>
        <p:grpSpPr>
          <a:xfrm>
            <a:off x="8198125" y="1825625"/>
            <a:ext cx="3919330" cy="2286274"/>
            <a:chOff x="8019221" y="3041374"/>
            <a:chExt cx="3919330" cy="228627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DDF01FF-0A06-52A7-A6AA-924CB5228313}"/>
                </a:ext>
              </a:extLst>
            </p:cNvPr>
            <p:cNvSpPr/>
            <p:nvPr/>
          </p:nvSpPr>
          <p:spPr>
            <a:xfrm>
              <a:off x="9650895" y="3041374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5D2E695-0146-84F9-0C03-1942571BC9C3}"/>
                </a:ext>
              </a:extLst>
            </p:cNvPr>
            <p:cNvSpPr/>
            <p:nvPr/>
          </p:nvSpPr>
          <p:spPr>
            <a:xfrm>
              <a:off x="8666920" y="3822352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17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1F0CAE6-110E-2E5F-E679-DDCB7EA6465A}"/>
                </a:ext>
              </a:extLst>
            </p:cNvPr>
            <p:cNvSpPr/>
            <p:nvPr/>
          </p:nvSpPr>
          <p:spPr>
            <a:xfrm>
              <a:off x="10626585" y="3822351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A053B6C-2358-A8BF-7B1B-69F53B9C1474}"/>
                </a:ext>
              </a:extLst>
            </p:cNvPr>
            <p:cNvSpPr/>
            <p:nvPr/>
          </p:nvSpPr>
          <p:spPr>
            <a:xfrm>
              <a:off x="10298593" y="4681604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55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53FB064-B409-70F3-7A6C-1F1658C075C0}"/>
                </a:ext>
              </a:extLst>
            </p:cNvPr>
            <p:cNvSpPr/>
            <p:nvPr/>
          </p:nvSpPr>
          <p:spPr>
            <a:xfrm>
              <a:off x="11282568" y="4681605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2D4FF4-FDFD-4335-A8DD-5406A3270696}"/>
                </a:ext>
              </a:extLst>
            </p:cNvPr>
            <p:cNvSpPr/>
            <p:nvPr/>
          </p:nvSpPr>
          <p:spPr>
            <a:xfrm>
              <a:off x="8994907" y="4681603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37869DB-AFBD-04A9-D716-CB91E5DB3F49}"/>
                </a:ext>
              </a:extLst>
            </p:cNvPr>
            <p:cNvSpPr/>
            <p:nvPr/>
          </p:nvSpPr>
          <p:spPr>
            <a:xfrm>
              <a:off x="8019221" y="4681604"/>
              <a:ext cx="655983" cy="6460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22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B60693-56CB-1458-7057-CE230E5EA597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9226837" y="3592806"/>
              <a:ext cx="520124" cy="32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F6A7A69-AA4A-51EF-E1D1-665BC4F6E369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10210812" y="3592806"/>
              <a:ext cx="511839" cy="3241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D12A2B2-EAED-5236-8883-46E6C8EAD60B}"/>
                </a:ext>
              </a:extLst>
            </p:cNvPr>
            <p:cNvCxnSpPr>
              <a:stCxn id="5" idx="3"/>
              <a:endCxn id="10" idx="0"/>
            </p:cNvCxnSpPr>
            <p:nvPr/>
          </p:nvCxnSpPr>
          <p:spPr>
            <a:xfrm flipH="1">
              <a:off x="8347213" y="4373784"/>
              <a:ext cx="415773" cy="30782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9B4BB8-BD6D-D8C3-24EA-59413A394B74}"/>
                </a:ext>
              </a:extLst>
            </p:cNvPr>
            <p:cNvCxnSpPr>
              <a:stCxn id="5" idx="5"/>
              <a:endCxn id="9" idx="0"/>
            </p:cNvCxnSpPr>
            <p:nvPr/>
          </p:nvCxnSpPr>
          <p:spPr>
            <a:xfrm>
              <a:off x="9226837" y="4373784"/>
              <a:ext cx="96062" cy="30781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55F1CB3-151C-AC2D-5B80-682499C10CB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0626585" y="4373783"/>
              <a:ext cx="96066" cy="3078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8D1C84A-1802-DDAF-D901-1D4C0D30EB8A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11186502" y="4373783"/>
              <a:ext cx="424058" cy="30782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8FF14-CFA5-2302-8D48-9FD497AC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&gt;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사용 조건</a:t>
            </a:r>
            <a:endParaRPr lang="ko-KR" altLang="en-US" sz="3200" b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9EFCC-39EB-348E-D37B-8B0AD88B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탐욕스러운 선택 조건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앞의 선택이 이후의 선택에 영향을 주어선 안됨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#</a:t>
            </a:r>
            <a:r>
              <a:rPr lang="ko-KR" altLang="en-US" dirty="0">
                <a:sym typeface="Wingdings" panose="05000000000000000000" pitchFamily="2" charset="2"/>
              </a:rPr>
              <a:t>최적 부분 구조 조건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문제에 대한 최종적인 해결 방법이 곧 부분 문제의 해결 방법과 일치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#</a:t>
            </a:r>
            <a:r>
              <a:rPr lang="ko-KR" altLang="en-US" dirty="0">
                <a:sym typeface="Wingdings" panose="05000000000000000000" pitchFamily="2" charset="2"/>
              </a:rPr>
              <a:t>위의 조건을 만족하지 못하더라도 속도가 빠르다는 장점을 이용하여 </a:t>
            </a:r>
            <a:r>
              <a:rPr lang="ko-KR" altLang="en-US" b="1" dirty="0">
                <a:sym typeface="Wingdings" panose="05000000000000000000" pitchFamily="2" charset="2"/>
              </a:rPr>
              <a:t>근사값을 찾기 위한 알고리즘</a:t>
            </a:r>
            <a:r>
              <a:rPr lang="ko-KR" altLang="en-US" dirty="0">
                <a:sym typeface="Wingdings" panose="05000000000000000000" pitchFamily="2" charset="2"/>
              </a:rPr>
              <a:t>으로 사용은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57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5CAD0-99A2-9374-0E3D-63C578D0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885C6-E049-7FE8-CFE7-94613195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선택 절차 </a:t>
            </a:r>
            <a:r>
              <a:rPr lang="en-US" altLang="ko-KR" dirty="0"/>
              <a:t>: </a:t>
            </a:r>
            <a:r>
              <a:rPr lang="ko-KR" altLang="en-US" dirty="0"/>
              <a:t>현재 상태에서 최적해를 선택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적절성 검사 </a:t>
            </a:r>
            <a:r>
              <a:rPr lang="en-US" altLang="ko-KR" dirty="0"/>
              <a:t>: </a:t>
            </a:r>
            <a:r>
              <a:rPr lang="ko-KR" altLang="en-US" dirty="0"/>
              <a:t>선택된 해가 문제의 조건을 만족하는지 검사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해답 검사 </a:t>
            </a:r>
            <a:r>
              <a:rPr lang="en-US" altLang="ko-KR" dirty="0"/>
              <a:t>: </a:t>
            </a:r>
            <a:r>
              <a:rPr lang="ko-KR" altLang="en-US" dirty="0"/>
              <a:t>문제가 해결되었는지 검사</a:t>
            </a:r>
            <a:r>
              <a:rPr lang="en-US" altLang="ko-KR" dirty="0"/>
              <a:t>, </a:t>
            </a:r>
            <a:r>
              <a:rPr lang="ko-KR" altLang="en-US" dirty="0"/>
              <a:t>만약 해결 되지 않았다면 선택 절차부터 다시 과정을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6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578E0-EE3B-0845-6492-1137AA9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98A2-FB2F-B35C-3F78-825CD129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#</a:t>
            </a:r>
            <a:r>
              <a:rPr lang="ko-KR" altLang="en-US" sz="1800" dirty="0"/>
              <a:t>예를 들어 최대한 적은 개수의 동전을 거슬러 받기 위한 알고리즘을 만들 때 </a:t>
            </a:r>
            <a:r>
              <a:rPr lang="ko-KR" altLang="en-US" sz="1800" dirty="0" err="1"/>
              <a:t>그리디</a:t>
            </a:r>
            <a:r>
              <a:rPr lang="ko-KR" altLang="en-US" sz="1800" dirty="0"/>
              <a:t> 알고리즘을 적용한다면</a:t>
            </a:r>
            <a:r>
              <a:rPr lang="en-US" altLang="ko-KR" sz="1800" dirty="0"/>
              <a:t>, </a:t>
            </a:r>
            <a:r>
              <a:rPr lang="ko-KR" altLang="en-US" sz="1800" dirty="0"/>
              <a:t>다음과 같은 과정으로 해결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선택 절차 </a:t>
            </a:r>
            <a:r>
              <a:rPr lang="en-US" altLang="ko-KR" sz="1800" dirty="0"/>
              <a:t>: </a:t>
            </a:r>
            <a:r>
              <a:rPr lang="ko-KR" altLang="en-US" sz="1800" dirty="0"/>
              <a:t>동전 개수를 줄이기 위해 가장 비싼 동전을 선택</a:t>
            </a:r>
            <a:endParaRPr lang="en-US" altLang="ko-KR" sz="1800" dirty="0"/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적절성 검사 </a:t>
            </a:r>
            <a:r>
              <a:rPr lang="en-US" altLang="ko-KR" sz="1800" dirty="0"/>
              <a:t>: 1</a:t>
            </a:r>
            <a:r>
              <a:rPr lang="ko-KR" altLang="en-US" sz="1800" dirty="0"/>
              <a:t>번 절차에서 고른 동전들을 모두 합쳤을 때 거스름 돈보다 비싼 지 검사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비싸다면 마지막 동전을 한단계 더 싼 동전으로 변경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해답 검사 </a:t>
            </a:r>
            <a:r>
              <a:rPr lang="en-US" altLang="ko-KR" sz="1800" dirty="0"/>
              <a:t>: </a:t>
            </a:r>
            <a:r>
              <a:rPr lang="ko-KR" altLang="en-US" sz="1800" dirty="0"/>
              <a:t>동전들의 합이 거스름 돈과 일치하는지 검사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액수가 부족하다면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번으로 돌아가서 반복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#</a:t>
            </a:r>
            <a:r>
              <a:rPr lang="ko-KR" altLang="en-US" sz="1800" dirty="0">
                <a:sym typeface="Wingdings" panose="05000000000000000000" pitchFamily="2" charset="2"/>
              </a:rPr>
              <a:t>이 문제에서 각 선택은 이전의 선택과는 관계없이 남은 거스름 돈 중에서 최대한 채울 수 있는 동전의 수를 선택하기 때문에 </a:t>
            </a:r>
            <a:r>
              <a:rPr lang="ko-KR" altLang="en-US" sz="1800" b="1" dirty="0">
                <a:sym typeface="Wingdings" panose="05000000000000000000" pitchFamily="2" charset="2"/>
              </a:rPr>
              <a:t>탐욕스러운 선택 조건을 만족</a:t>
            </a:r>
            <a:r>
              <a:rPr lang="ko-KR" altLang="en-US" sz="1800" dirty="0">
                <a:sym typeface="Wingdings" panose="05000000000000000000" pitchFamily="2" charset="2"/>
              </a:rPr>
              <a:t>하며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큰 동전부터 선택하는 방법이 결국 가장 적은 수의 동전을 선택하는 방법이기 때문에 </a:t>
            </a:r>
            <a:r>
              <a:rPr lang="ko-KR" altLang="en-US" sz="1800" b="1" dirty="0">
                <a:sym typeface="Wingdings" panose="05000000000000000000" pitchFamily="2" charset="2"/>
              </a:rPr>
              <a:t>최적 부분 구조 조건 또한 만족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759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C20A7C-BBEF-DA34-3C1F-F411B793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4" y="1803400"/>
            <a:ext cx="9981559" cy="5054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2C4B30-411A-5D97-309D-5DA9DC3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 </a:t>
            </a:r>
            <a:r>
              <a:rPr lang="ko-KR" altLang="en-US" dirty="0"/>
              <a:t>실제 사용 문제 예시</a:t>
            </a:r>
          </a:p>
        </p:txBody>
      </p:sp>
    </p:spTree>
    <p:extLst>
      <p:ext uri="{BB962C8B-B14F-4D97-AF65-F5344CB8AC3E}">
        <p14:creationId xmlns:p14="http://schemas.microsoft.com/office/powerpoint/2010/main" val="238177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7F9F-A043-BC9E-6B5C-38FB0CD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 </a:t>
            </a:r>
            <a:r>
              <a:rPr lang="ko-KR" altLang="en-US" dirty="0"/>
              <a:t>실제 사용 예시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F4F2C1A-5CBB-7DC5-4C22-20677DFA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64" y="2079625"/>
            <a:ext cx="4972498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78B79A-9C8F-37E4-6342-EE6475680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38" y="2079625"/>
            <a:ext cx="497249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26F2-B5E5-8EB9-9D66-6BFC7C8BA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numCol="1" anchor="ctr"/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대각선 줄무늬 4">
            <a:extLst>
              <a:ext uri="{FF2B5EF4-FFF2-40B4-BE49-F238E27FC236}">
                <a16:creationId xmlns:a16="http://schemas.microsoft.com/office/drawing/2014/main" id="{A8D9F781-D80F-6916-9D10-9FF0453F5285}"/>
              </a:ext>
            </a:extLst>
          </p:cNvPr>
          <p:cNvSpPr/>
          <p:nvPr/>
        </p:nvSpPr>
        <p:spPr>
          <a:xfrm>
            <a:off x="0" y="0"/>
            <a:ext cx="1411356" cy="1272209"/>
          </a:xfrm>
          <a:prstGeom prst="diagStripe">
            <a:avLst>
              <a:gd name="adj" fmla="val 71875"/>
            </a:avLst>
          </a:prstGeom>
          <a:solidFill>
            <a:schemeClr val="accent1">
              <a:lumMod val="50000"/>
            </a:schemeClr>
          </a:solidFill>
          <a:ln w="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C9EFB6E0-7274-3F06-DFF5-0F2A65CC29F3}"/>
              </a:ext>
            </a:extLst>
          </p:cNvPr>
          <p:cNvSpPr/>
          <p:nvPr/>
        </p:nvSpPr>
        <p:spPr>
          <a:xfrm rot="10800000">
            <a:off x="10780644" y="5585791"/>
            <a:ext cx="1411356" cy="1272209"/>
          </a:xfrm>
          <a:prstGeom prst="diagStripe">
            <a:avLst>
              <a:gd name="adj" fmla="val 71875"/>
            </a:avLst>
          </a:prstGeom>
          <a:solidFill>
            <a:schemeClr val="accent1">
              <a:lumMod val="50000"/>
            </a:schemeClr>
          </a:solidFill>
          <a:ln w="0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341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그리디(Greedy)</vt:lpstr>
      <vt:lpstr>목   차</vt:lpstr>
      <vt:lpstr>&gt; 그리디(탐욕적인) 알고리즘이란?</vt:lpstr>
      <vt:lpstr>&gt; 그리디 알고리즘 사용 조건</vt:lpstr>
      <vt:lpstr>&gt; 그리디 알고리즘 사용법</vt:lpstr>
      <vt:lpstr>&gt; 그리디 알고리즘 사용법</vt:lpstr>
      <vt:lpstr>&gt; 실제 사용 문제 예시</vt:lpstr>
      <vt:lpstr>&gt; 실제 사용 예시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그리디(Greedy)</dc:title>
  <dc:creator>김 민철</dc:creator>
  <cp:lastModifiedBy>김 민철</cp:lastModifiedBy>
  <cp:revision>7</cp:revision>
  <dcterms:created xsi:type="dcterms:W3CDTF">2022-07-24T04:21:58Z</dcterms:created>
  <dcterms:modified xsi:type="dcterms:W3CDTF">2022-07-26T13:37:01Z</dcterms:modified>
</cp:coreProperties>
</file>