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2YsFQfM/eoOMzIZgs/1f4OdF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Franklin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11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11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0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20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20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0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5" name="Google Shape;155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8" name="Google Shape;158;p2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21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1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4" name="Google Shape;164;p21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70" name="Google Shape;170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3" name="Google Shape;173;p2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" name="Google Shape;174;p2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22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2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22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2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0" name="Google Shape;190;p2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91" name="Google Shape;191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4" name="Google Shape;194;p23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5" name="Google Shape;25;p1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" name="Google Shape;30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2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12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12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2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12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12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1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2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1" name="Google Shape;51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4" name="Google Shape;54;p1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15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5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3" name="Google Shape;73;p1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74" name="Google Shape;74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1" name="Google Shape;81;p1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2" name="Google Shape;82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4" name="Google Shape;94;p18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9" name="Google Shape;9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5" name="Google Shape;105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8" name="Google Shape;108;p19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9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0" name="Google Shape;120;p1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1" name="Google Shape;121;p1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6" name="Google Shape;126;p19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9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public.tableau.com/views/QuaterlyDashboard_16463004315240/AnnualReview?:language=en-US&amp;:display_count=n&amp;:origin=viz_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IN"/>
              <a:t>Ads Insights</a:t>
            </a:r>
            <a:endParaRPr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Chirag Mangla</a:t>
            </a:r>
            <a:r>
              <a:rPr lang="en-I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ichirag0610@gmail.com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217" name="Google Shape;217;p2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01. Qty Overview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952500" y="2818296"/>
            <a:ext cx="2128157" cy="610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/>
              <a:t>Analyzing Quarterly Revenue and Ads by Different Brands.</a:t>
            </a:r>
            <a:endParaRPr/>
          </a:p>
        </p:txBody>
      </p:sp>
      <p:sp>
        <p:nvSpPr>
          <p:cNvPr id="219" name="Google Shape;219;p2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02. Competitive Analysis</a:t>
            </a:r>
            <a:endParaRPr/>
          </a:p>
        </p:txBody>
      </p:sp>
      <p:sp>
        <p:nvSpPr>
          <p:cNvPr id="220" name="Google Shape;220;p2"/>
          <p:cNvSpPr txBox="1"/>
          <p:nvPr>
            <p:ph idx="3" type="body"/>
          </p:nvPr>
        </p:nvSpPr>
        <p:spPr>
          <a:xfrm>
            <a:off x="3663042" y="2818295"/>
            <a:ext cx="2128157" cy="69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/>
              <a:t>Differentiating Brands On the basis of Various factors and Business Model.</a:t>
            </a:r>
            <a:endParaRPr/>
          </a:p>
        </p:txBody>
      </p:sp>
      <p:sp>
        <p:nvSpPr>
          <p:cNvPr id="221" name="Google Shape;221;p2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03. Media Plan</a:t>
            </a:r>
            <a:endParaRPr/>
          </a:p>
        </p:txBody>
      </p:sp>
      <p:sp>
        <p:nvSpPr>
          <p:cNvPr id="222" name="Google Shape;222;p2"/>
          <p:cNvSpPr txBox="1"/>
          <p:nvPr>
            <p:ph idx="5" type="body"/>
          </p:nvPr>
        </p:nvSpPr>
        <p:spPr>
          <a:xfrm>
            <a:off x="952500" y="5131299"/>
            <a:ext cx="2133600" cy="691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/>
              <a:t>Media plan to run Digital Ad Campaign and Compliment Tv Ads</a:t>
            </a:r>
            <a:endParaRPr/>
          </a:p>
        </p:txBody>
      </p:sp>
      <p:sp>
        <p:nvSpPr>
          <p:cNvPr id="223" name="Google Shape;223;p2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04. Annual Review</a:t>
            </a:r>
            <a:endParaRPr/>
          </a:p>
        </p:txBody>
      </p:sp>
      <p:sp>
        <p:nvSpPr>
          <p:cNvPr id="224" name="Google Shape;224;p2"/>
          <p:cNvSpPr txBox="1"/>
          <p:nvPr>
            <p:ph idx="7" type="body"/>
          </p:nvPr>
        </p:nvSpPr>
        <p:spPr>
          <a:xfrm>
            <a:off x="3663042" y="5131299"/>
            <a:ext cx="2128157" cy="609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/>
              <a:t>Overall review of Company Financials and Growth. </a:t>
            </a:r>
            <a:endParaRPr/>
          </a:p>
        </p:txBody>
      </p:sp>
      <p:sp>
        <p:nvSpPr>
          <p:cNvPr id="225" name="Google Shape;225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p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270171" y="4169229"/>
            <a:ext cx="2286000" cy="1741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32" name="Google Shape;2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990600"/>
            <a:ext cx="6096000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Franklin Gothic"/>
              <a:buNone/>
            </a:pPr>
            <a:r>
              <a:rPr lang="en-IN" sz="4100"/>
              <a:t>Quarterly  Overview</a:t>
            </a:r>
            <a:endParaRPr/>
          </a:p>
        </p:txBody>
      </p:sp>
      <p:sp>
        <p:nvSpPr>
          <p:cNvPr id="234" name="Google Shape;234;p3"/>
          <p:cNvSpPr txBox="1"/>
          <p:nvPr>
            <p:ph idx="1" type="body"/>
          </p:nvPr>
        </p:nvSpPr>
        <p:spPr>
          <a:xfrm>
            <a:off x="964023" y="2548155"/>
            <a:ext cx="4552950" cy="2506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</a:rPr>
              <a:t>Q3 </a:t>
            </a:r>
            <a:r>
              <a:rPr lang="en-IN" sz="1400">
                <a:solidFill>
                  <a:srgbClr val="393939"/>
                </a:solidFill>
              </a:rPr>
              <a:t> had the greatest number of </a:t>
            </a:r>
            <a:r>
              <a:rPr b="1" lang="en-IN" sz="1400">
                <a:solidFill>
                  <a:srgbClr val="393939"/>
                </a:solidFill>
              </a:rPr>
              <a:t>Ads </a:t>
            </a:r>
            <a:r>
              <a:rPr lang="en-IN" sz="1400">
                <a:solidFill>
                  <a:srgbClr val="393939"/>
                </a:solidFill>
              </a:rPr>
              <a:t>aired whereas, </a:t>
            </a:r>
            <a:r>
              <a:rPr b="1" lang="en-IN" sz="1400">
                <a:solidFill>
                  <a:srgbClr val="393939"/>
                </a:solidFill>
              </a:rPr>
              <a:t>Q1 </a:t>
            </a:r>
            <a:r>
              <a:rPr lang="en-IN" sz="1400">
                <a:solidFill>
                  <a:srgbClr val="393939"/>
                </a:solidFill>
              </a:rPr>
              <a:t>generated most </a:t>
            </a:r>
            <a:r>
              <a:rPr b="1" lang="en-IN" sz="1400">
                <a:solidFill>
                  <a:srgbClr val="393939"/>
                </a:solidFill>
              </a:rPr>
              <a:t>Revenue.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</a:rPr>
              <a:t>Consumer Cellular </a:t>
            </a:r>
            <a:r>
              <a:rPr lang="en-IN" sz="1400">
                <a:solidFill>
                  <a:srgbClr val="393939"/>
                </a:solidFill>
              </a:rPr>
              <a:t>spent highest on average on an </a:t>
            </a:r>
            <a:r>
              <a:rPr b="1" lang="en-IN" sz="1400">
                <a:solidFill>
                  <a:srgbClr val="393939"/>
                </a:solidFill>
              </a:rPr>
              <a:t>Ad. </a:t>
            </a:r>
            <a:r>
              <a:rPr lang="en-IN" sz="1400">
                <a:solidFill>
                  <a:srgbClr val="393939"/>
                </a:solidFill>
              </a:rPr>
              <a:t>Nearly </a:t>
            </a:r>
            <a:r>
              <a:rPr b="1" lang="en-IN" sz="1400">
                <a:solidFill>
                  <a:srgbClr val="393939"/>
                </a:solidFill>
              </a:rPr>
              <a:t>67% </a:t>
            </a:r>
            <a:r>
              <a:rPr lang="en-IN" sz="1400">
                <a:solidFill>
                  <a:srgbClr val="393939"/>
                </a:solidFill>
              </a:rPr>
              <a:t>more than </a:t>
            </a:r>
            <a:r>
              <a:rPr b="1" lang="en-IN" sz="1400">
                <a:solidFill>
                  <a:srgbClr val="393939"/>
                </a:solidFill>
              </a:rPr>
              <a:t>AT&amp;T.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</a:rPr>
              <a:t>Q4 </a:t>
            </a:r>
            <a:r>
              <a:rPr lang="en-IN" sz="1400">
                <a:solidFill>
                  <a:srgbClr val="393939"/>
                </a:solidFill>
              </a:rPr>
              <a:t>had least no of </a:t>
            </a:r>
            <a:r>
              <a:rPr b="1" lang="en-IN" sz="1400">
                <a:solidFill>
                  <a:srgbClr val="393939"/>
                </a:solidFill>
              </a:rPr>
              <a:t>Ads </a:t>
            </a:r>
            <a:r>
              <a:rPr lang="en-IN" sz="1400">
                <a:solidFill>
                  <a:srgbClr val="393939"/>
                </a:solidFill>
              </a:rPr>
              <a:t>as well as </a:t>
            </a:r>
            <a:r>
              <a:rPr b="1" lang="en-IN" sz="1400">
                <a:solidFill>
                  <a:srgbClr val="393939"/>
                </a:solidFill>
              </a:rPr>
              <a:t>Revenue.</a:t>
            </a:r>
            <a:endParaRPr/>
          </a:p>
        </p:txBody>
      </p:sp>
      <p:sp>
        <p:nvSpPr>
          <p:cNvPr id="235" name="Google Shape;235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/>
          </a:p>
        </p:txBody>
      </p:sp>
      <p:sp>
        <p:nvSpPr>
          <p:cNvPr id="236" name="Google Shape;236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971550" y="27812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/>
              <a:t>Competitive Analysis</a:t>
            </a:r>
            <a:endParaRPr/>
          </a:p>
        </p:txBody>
      </p:sp>
      <p:sp>
        <p:nvSpPr>
          <p:cNvPr id="242" name="Google Shape;242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 b="0"/>
          </a:p>
        </p:txBody>
      </p:sp>
      <p:sp>
        <p:nvSpPr>
          <p:cNvPr id="243" name="Google Shape;243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4" name="Google Shape;2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91" y="1039954"/>
            <a:ext cx="2410161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297" y="1211427"/>
            <a:ext cx="6443339" cy="512079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"/>
          <p:cNvSpPr txBox="1"/>
          <p:nvPr/>
        </p:nvSpPr>
        <p:spPr>
          <a:xfrm>
            <a:off x="971550" y="1742532"/>
            <a:ext cx="41266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Verizon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Xfinity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direct Competitors with both of them running ads for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Cable, Internet, Phone Providers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Wireless Carriers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Xfinity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has Largest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96%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its ads on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Cable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14%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ads run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Early Morning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Verizon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airs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15%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their ads on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Weekends.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 Mobile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Consumer Cellular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direct Competitors and airs ads only for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Wireless Carriers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Though they both run very limited ads, Average Spend for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Consumer Cellular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highest among all with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$5000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 Ad. It also airs highest percentage of Broadcast Ads with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25%.</a:t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/>
          <p:nvPr>
            <p:ph type="title"/>
          </p:nvPr>
        </p:nvSpPr>
        <p:spPr>
          <a:xfrm>
            <a:off x="971550" y="27812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/>
              <a:t>Competitive Analysis</a:t>
            </a:r>
            <a:endParaRPr/>
          </a:p>
        </p:txBody>
      </p:sp>
      <p:sp>
        <p:nvSpPr>
          <p:cNvPr id="252" name="Google Shape;252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 b="0"/>
          </a:p>
        </p:txBody>
      </p:sp>
      <p:sp>
        <p:nvSpPr>
          <p:cNvPr id="253" name="Google Shape;253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4" name="Google Shape;2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91" y="1039954"/>
            <a:ext cx="2410161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151" y="1211428"/>
            <a:ext cx="6489847" cy="512079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"/>
          <p:cNvSpPr txBox="1"/>
          <p:nvPr/>
        </p:nvSpPr>
        <p:spPr>
          <a:xfrm>
            <a:off x="948091" y="1955942"/>
            <a:ext cx="421913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T-Mobile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runs highest No. of Ads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100K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among 2 major Categories –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Cell Phones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Wireless Carriers.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of its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Ads (25%)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aired during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Prime Time.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also generates the most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Revenue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among all the brands with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$280M.</a:t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AT&amp;T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the only brands that airs Ads for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Business Software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Category. 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 an Average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Broadcast Ads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10x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Expensive than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Cable Ads.</a:t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971550" y="27812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IN" sz="4000"/>
              <a:t>Media Plan</a:t>
            </a:r>
            <a:endParaRPr/>
          </a:p>
        </p:txBody>
      </p:sp>
      <p:sp>
        <p:nvSpPr>
          <p:cNvPr id="262" name="Google Shape;262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 b="0"/>
          </a:p>
        </p:txBody>
      </p:sp>
      <p:sp>
        <p:nvSpPr>
          <p:cNvPr id="263" name="Google Shape;263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91" y="1039954"/>
            <a:ext cx="2410161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3027" y="1211428"/>
            <a:ext cx="6028655" cy="477903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/>
        </p:nvSpPr>
        <p:spPr>
          <a:xfrm>
            <a:off x="948091" y="2452286"/>
            <a:ext cx="43940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Distinct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Ads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were run at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11 A.M. - 01 P.M.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the afternoon.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Ads start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Increasing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 A.M.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peak at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 P.M.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recurring Ads are aired at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P.M.</a:t>
            </a:r>
            <a:endParaRPr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971550" y="27812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IN" sz="4000"/>
              <a:t>Media Plan</a:t>
            </a:r>
            <a:endParaRPr/>
          </a:p>
        </p:txBody>
      </p:sp>
      <p:sp>
        <p:nvSpPr>
          <p:cNvPr id="272" name="Google Shape;272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 b="0"/>
          </a:p>
        </p:txBody>
      </p:sp>
      <p:sp>
        <p:nvSpPr>
          <p:cNvPr id="273" name="Google Shape;273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91" y="1039954"/>
            <a:ext cx="2410161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91" y="2665562"/>
            <a:ext cx="4682458" cy="274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/>
          <p:nvPr/>
        </p:nvSpPr>
        <p:spPr>
          <a:xfrm>
            <a:off x="948091" y="1604513"/>
            <a:ext cx="3598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1" baseline="30000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nd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 position is most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 for Money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it offers high exposure at lower cost.</a:t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7" name="Google Shape;2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038" y="2665562"/>
            <a:ext cx="6627962" cy="274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7"/>
          <p:cNvSpPr txBox="1"/>
          <p:nvPr/>
        </p:nvSpPr>
        <p:spPr>
          <a:xfrm>
            <a:off x="5913027" y="1604513"/>
            <a:ext cx="35980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Arial"/>
              <a:buChar char="•"/>
            </a:pP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Ads are aired in a </a:t>
            </a:r>
            <a:r>
              <a:rPr b="1"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Sports</a:t>
            </a:r>
            <a:r>
              <a:rPr lang="en-IN" sz="1400">
                <a:solidFill>
                  <a:srgbClr val="39393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break</a:t>
            </a:r>
            <a:endParaRPr b="1" sz="1400">
              <a:solidFill>
                <a:srgbClr val="39393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>
            <p:ph type="title"/>
          </p:nvPr>
        </p:nvSpPr>
        <p:spPr>
          <a:xfrm>
            <a:off x="971550" y="27812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Annual Review</a:t>
            </a:r>
            <a:endParaRPr/>
          </a:p>
        </p:txBody>
      </p:sp>
      <p:sp>
        <p:nvSpPr>
          <p:cNvPr id="284" name="Google Shape;284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Ads Insights</a:t>
            </a:r>
            <a:endParaRPr b="0"/>
          </a:p>
        </p:txBody>
      </p:sp>
      <p:sp>
        <p:nvSpPr>
          <p:cNvPr id="285" name="Google Shape;285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6" name="Google Shape;2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91" y="1039954"/>
            <a:ext cx="2410161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87" name="Google Shape;2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974" y="1286909"/>
            <a:ext cx="8511755" cy="496983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 txBox="1"/>
          <p:nvPr/>
        </p:nvSpPr>
        <p:spPr>
          <a:xfrm>
            <a:off x="8298611" y="6256739"/>
            <a:ext cx="179429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*ARPA- Average Revenue Per Ad</a:t>
            </a:r>
            <a:endParaRPr/>
          </a:p>
        </p:txBody>
      </p:sp>
      <p:sp>
        <p:nvSpPr>
          <p:cNvPr id="289" name="Google Shape;289;p8"/>
          <p:cNvSpPr txBox="1"/>
          <p:nvPr/>
        </p:nvSpPr>
        <p:spPr>
          <a:xfrm>
            <a:off x="8765021" y="836993"/>
            <a:ext cx="5133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 u="sng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Link</a:t>
            </a:r>
            <a:endParaRPr i="1"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Thank you</a:t>
            </a:r>
            <a:endParaRPr/>
          </a:p>
        </p:txBody>
      </p:sp>
      <p:pic>
        <p:nvPicPr>
          <p:cNvPr descr="Portrait of a team member" id="296" name="Google Shape;296;p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"/>
          <p:cNvSpPr txBox="1"/>
          <p:nvPr>
            <p:ph idx="1" type="body"/>
          </p:nvPr>
        </p:nvSpPr>
        <p:spPr>
          <a:xfrm>
            <a:off x="6901863" y="3134538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</a:pPr>
            <a:r>
              <a:rPr b="1" lang="en-IN"/>
              <a:t>Chirag Mangla  </a:t>
            </a:r>
            <a:r>
              <a:rPr lang="en-I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2022-03-01T18:43:19Z</dcterms:created>
  <dc:creator>Chirag Mangla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