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1" r:id="rId4"/>
    <p:sldId id="262" r:id="rId5"/>
    <p:sldId id="260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9" autoAdjust="0"/>
    <p:restoredTop sz="76251" autoAdjust="0"/>
  </p:normalViewPr>
  <p:slideViewPr>
    <p:cSldViewPr snapToGrid="0">
      <p:cViewPr varScale="1">
        <p:scale>
          <a:sx n="88" d="100"/>
          <a:sy n="88" d="100"/>
        </p:scale>
        <p:origin x="28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81656-819A-4A55-A229-8B78548AE75B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7E-EB17-4E19-AB20-DD80C66A7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8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13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이정건입니다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Cross Site</a:t>
            </a:r>
            <a:r>
              <a:rPr lang="en-US" altLang="ko-KR" baseline="0" dirty="0" smtClean="0"/>
              <a:t> Request Forgery, CSRF</a:t>
            </a:r>
            <a:r>
              <a:rPr lang="ko-KR" altLang="en-US" baseline="0" dirty="0" smtClean="0"/>
              <a:t>에 대한 학습 내용을 발표하도록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6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살펴본 여러 유형의 </a:t>
            </a:r>
            <a:r>
              <a:rPr lang="en-US" altLang="ko-KR" dirty="0" smtClean="0"/>
              <a:t>CSRF</a:t>
            </a:r>
            <a:r>
              <a:rPr lang="ko-KR" altLang="en-US" dirty="0" smtClean="0"/>
              <a:t>를 바탕으로 </a:t>
            </a:r>
            <a:r>
              <a:rPr lang="en-US" altLang="ko-KR" dirty="0" smtClean="0"/>
              <a:t>CSRF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공격을 방어할 수 있는 방법들에 대해서 알아보겠습니다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가장 먼저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문구를 마음대로 삽입할 수 없도록 차단해야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자체적인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시스템을 통해 스크립트 공격의 경우의 수들을 막거나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만들어진 </a:t>
            </a:r>
            <a:r>
              <a:rPr lang="en-US" altLang="ko-KR" dirty="0" smtClean="0"/>
              <a:t>XSS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관련 방어 라이브러리를 사용하도록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번째로는 </a:t>
            </a:r>
            <a:r>
              <a:rPr lang="en-US" altLang="ko-KR" baseline="0" dirty="0" smtClean="0"/>
              <a:t>Session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Token </a:t>
            </a:r>
            <a:r>
              <a:rPr lang="ko-KR" altLang="en-US" baseline="0" dirty="0" smtClean="0"/>
              <a:t>값 이외에 사용자를 인증하는 다른 방법을 같이 사용하는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 인증 없이는 </a:t>
            </a:r>
            <a:r>
              <a:rPr lang="en-US" altLang="ko-KR" baseline="0" dirty="0" smtClean="0"/>
              <a:t>CSRF </a:t>
            </a:r>
            <a:r>
              <a:rPr lang="ko-KR" altLang="en-US" baseline="0" dirty="0" smtClean="0"/>
              <a:t>공격을 당할 위험이 있으므로 추가 인증을 통해 방어해야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마지막으로는 </a:t>
            </a:r>
            <a:r>
              <a:rPr lang="ko-KR" altLang="en-US" baseline="0" dirty="0" err="1" smtClean="0"/>
              <a:t>서버측에서</a:t>
            </a:r>
            <a:r>
              <a:rPr lang="ko-KR" altLang="en-US" baseline="0" dirty="0" smtClean="0"/>
              <a:t> 스크립트 기능을 발휘하지 못하도록 막는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3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CSRF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사이트간 요청 위조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정도로</a:t>
            </a:r>
            <a:r>
              <a:rPr lang="ko-KR" altLang="en-US" baseline="0" dirty="0" smtClean="0"/>
              <a:t> 번역된다고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공격자가 정상적인 사용자에게 자신이 원하는 행위를 스스로 하도록 </a:t>
            </a:r>
            <a:r>
              <a:rPr lang="ko-KR" altLang="en-US" baseline="0" dirty="0" err="1" smtClean="0"/>
              <a:t>공격시키는</a:t>
            </a:r>
            <a:r>
              <a:rPr lang="ko-KR" altLang="en-US" baseline="0" dirty="0" smtClean="0"/>
              <a:t> 것인데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이것을 통해 사용자의 계정 정보나 개인 정보를 빼내는 데에 목적이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특징에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직접 코드를</a:t>
            </a:r>
            <a:r>
              <a:rPr lang="ko-KR" altLang="en-US" baseline="0" dirty="0" smtClean="0"/>
              <a:t> 실행하기 때문에 해커의 흔적이 남지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XSS(Cross Site Scripting)</a:t>
            </a:r>
            <a:r>
              <a:rPr lang="ko-KR" altLang="en-US" baseline="0" dirty="0" smtClean="0"/>
              <a:t>처럼 꼭 자바스크립트가 아니어도 </a:t>
            </a:r>
            <a:r>
              <a:rPr lang="en-US" altLang="ko-KR" baseline="0" dirty="0" err="1" smtClean="0"/>
              <a:t>php</a:t>
            </a:r>
            <a:r>
              <a:rPr lang="ko-KR" altLang="en-US" baseline="0" dirty="0" smtClean="0"/>
              <a:t>와 같은 다른 형태로도 공격이 가능하다는 특징이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CSRF</a:t>
            </a:r>
            <a:r>
              <a:rPr lang="ko-KR" altLang="en-US" dirty="0" smtClean="0"/>
              <a:t>는 공격자가 웹 어플리케이션의 기능을 미리 알고 있어야 공격이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상위 권한의 사용자를 대상으로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공격을 하기 위해서는 상위 권한의 기능을 알고 있어야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기능을 대상으로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공격을 하게 되는데 관리자 기능을 미리 알지 못하면 공격이 불가능합니다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공격이 가능한 경우는 관리 기능을 미리 알 수 있는 공개용 </a:t>
            </a:r>
            <a:r>
              <a:rPr lang="en-US" altLang="ko-KR" dirty="0" smtClean="0"/>
              <a:t>CMS(</a:t>
            </a:r>
            <a:r>
              <a:rPr lang="ko-KR" altLang="en-US" dirty="0" smtClean="0"/>
              <a:t>컨텐츠 관리 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대표적입니다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공격 조건과 공격 순서에 대해서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공격을 위한 공격 조건으로</a:t>
            </a:r>
            <a:endParaRPr lang="en-US" altLang="ko-KR" dirty="0" smtClean="0"/>
          </a:p>
          <a:p>
            <a:r>
              <a:rPr lang="ko-KR" altLang="en-US" dirty="0" smtClean="0"/>
              <a:t>해커가 </a:t>
            </a:r>
            <a:r>
              <a:rPr lang="en-US" altLang="ko-KR" dirty="0" smtClean="0"/>
              <a:t>Request/Response</a:t>
            </a:r>
            <a:r>
              <a:rPr lang="ko-KR" altLang="en-US" dirty="0" smtClean="0"/>
              <a:t>와 같은 제공되는</a:t>
            </a:r>
            <a:r>
              <a:rPr lang="ko-KR" altLang="en-US" baseline="0" dirty="0" smtClean="0"/>
              <a:t> 기능을 분석해야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서비스 사용자가 로그인 상태에 있어야 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사용자 권한 인증을 </a:t>
            </a:r>
            <a:r>
              <a:rPr lang="en-US" altLang="ko-KR" baseline="0" dirty="0" smtClean="0"/>
              <a:t>Session Token</a:t>
            </a:r>
            <a:r>
              <a:rPr lang="ko-KR" altLang="en-US" baseline="0" dirty="0" smtClean="0"/>
              <a:t>으로 인증하는 경우에 공격이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다음으로는 </a:t>
            </a:r>
            <a:r>
              <a:rPr lang="en-US" altLang="ko-KR" baseline="0" dirty="0" smtClean="0"/>
              <a:t>CSRF</a:t>
            </a:r>
            <a:r>
              <a:rPr lang="ko-KR" altLang="en-US" baseline="0" dirty="0" smtClean="0"/>
              <a:t>의 공격 순서에 대해 알아보겠습니다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해커가 사용자의 정보를 원하는 대로 변경하는 상황을 가정해보겠습니다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해커가 웹 사이트에 공격 코드를 담아 </a:t>
            </a:r>
            <a:r>
              <a:rPr lang="ko-KR" altLang="en-US" baseline="0" dirty="0" err="1" smtClean="0"/>
              <a:t>게시글을</a:t>
            </a:r>
            <a:r>
              <a:rPr lang="ko-KR" altLang="en-US" baseline="0" dirty="0" smtClean="0"/>
              <a:t> 작성합니다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로그인한 사용자가 해커의 </a:t>
            </a:r>
            <a:r>
              <a:rPr lang="ko-KR" altLang="en-US" baseline="0" dirty="0" err="1" smtClean="0"/>
              <a:t>게시글을</a:t>
            </a:r>
            <a:r>
              <a:rPr lang="ko-KR" altLang="en-US" baseline="0" dirty="0" smtClean="0"/>
              <a:t> 열람합니다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사용자가 </a:t>
            </a:r>
            <a:r>
              <a:rPr lang="ko-KR" altLang="en-US" baseline="0" dirty="0" err="1" smtClean="0"/>
              <a:t>게시글을</a:t>
            </a:r>
            <a:r>
              <a:rPr lang="ko-KR" altLang="en-US" baseline="0" dirty="0" smtClean="0"/>
              <a:t> 얻기 위해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를 보내게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서버는 해당 </a:t>
            </a:r>
            <a:r>
              <a:rPr lang="ko-KR" altLang="en-US" baseline="0" dirty="0" err="1" smtClean="0"/>
              <a:t>게시글</a:t>
            </a:r>
            <a:r>
              <a:rPr lang="ko-KR" altLang="en-US" baseline="0" dirty="0" smtClean="0"/>
              <a:t> 정보를 </a:t>
            </a:r>
            <a:r>
              <a:rPr lang="en-US" altLang="ko-KR" baseline="0" dirty="0" smtClean="0"/>
              <a:t>Response </a:t>
            </a:r>
            <a:r>
              <a:rPr lang="ko-KR" altLang="en-US" baseline="0" dirty="0" smtClean="0"/>
              <a:t>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사용자가 </a:t>
            </a:r>
            <a:r>
              <a:rPr lang="ko-KR" altLang="en-US" baseline="0" dirty="0" err="1" smtClean="0"/>
              <a:t>응답받은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게시글을</a:t>
            </a:r>
            <a:r>
              <a:rPr lang="ko-KR" altLang="en-US" baseline="0" dirty="0" smtClean="0"/>
              <a:t> 읽게 되면 해커가 작성해놓은 코드가 동작하게 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사용자의 정보가 수정됩니다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사용자가 코드를 실행하기 때문에 사용자의 권한으로 </a:t>
            </a:r>
            <a:r>
              <a:rPr lang="ko-KR" altLang="en-US" baseline="0" dirty="0" err="1" smtClean="0"/>
              <a:t>공격코드가</a:t>
            </a:r>
            <a:r>
              <a:rPr lang="ko-KR" altLang="en-US" baseline="0" dirty="0" smtClean="0"/>
              <a:t> 실행됩니다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사용자 정보가 자동으로 수정됩니다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4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유형별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공격에 대해서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먼저 </a:t>
            </a:r>
            <a:r>
              <a:rPr lang="en-US" altLang="ko-KR" dirty="0" smtClean="0"/>
              <a:t>Security Level Low </a:t>
            </a:r>
            <a:r>
              <a:rPr lang="ko-KR" altLang="en-US" dirty="0" smtClean="0"/>
              <a:t>등급입니다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회원 비밀번호 변경 요청을 변경할 비밀번호로만</a:t>
            </a:r>
            <a:r>
              <a:rPr lang="ko-KR" altLang="en-US" baseline="0" dirty="0" smtClean="0"/>
              <a:t> 진행하는 형태입니다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비밀번호 변경 기능에서 사용하는 </a:t>
            </a:r>
            <a:r>
              <a:rPr lang="en-US" altLang="ko-KR" baseline="0" dirty="0" smtClean="0"/>
              <a:t>URL </a:t>
            </a:r>
            <a:r>
              <a:rPr lang="ko-KR" altLang="en-US" baseline="0" dirty="0" smtClean="0"/>
              <a:t>변수는 첫 번째 줄의 </a:t>
            </a:r>
            <a:r>
              <a:rPr lang="en-US" altLang="ko-KR" baseline="0" dirty="0" err="1" smtClean="0"/>
              <a:t>password_new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password_conf</a:t>
            </a:r>
            <a:r>
              <a:rPr lang="ko-KR" altLang="en-US" baseline="0" dirty="0" smtClean="0"/>
              <a:t>임을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이용하여 관리자에게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공격으로 비밀번호 변경 요청을 보낼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관리자 </a:t>
            </a:r>
            <a:r>
              <a:rPr lang="ko-KR" altLang="en-US" dirty="0" err="1" smtClean="0"/>
              <a:t>세션키를</a:t>
            </a:r>
            <a:r>
              <a:rPr lang="ko-KR" altLang="en-US" dirty="0" smtClean="0"/>
              <a:t> 이용하여 비밀번호 변경 요청을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Middle Level </a:t>
            </a:r>
            <a:r>
              <a:rPr lang="ko-KR" altLang="en-US" dirty="0" smtClean="0"/>
              <a:t>등급입니다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때에는 가장 위에 보이는</a:t>
            </a:r>
            <a:r>
              <a:rPr lang="ko-KR" altLang="en-US" baseline="0" dirty="0" smtClean="0"/>
              <a:t> 것처럼 </a:t>
            </a:r>
            <a:r>
              <a:rPr lang="en-US" altLang="ko-KR" baseline="0" dirty="0" smtClean="0"/>
              <a:t>PHP </a:t>
            </a:r>
            <a:r>
              <a:rPr lang="ko-KR" altLang="en-US" baseline="0" dirty="0" smtClean="0"/>
              <a:t>소스를 이용하여 약간의 방어책을 마련하였습니다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요청한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이 시작된 지점의 문자열에 도메인 주소가 포함되어 있는지를 검사하고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실제 서비스에서도 종종 사용되지만 이를 알고 있다면 쉽게 우회가 가능한 단점이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한 가지 방법은 </a:t>
            </a:r>
            <a:r>
              <a:rPr lang="en-US" altLang="ko-KR" baseline="0" dirty="0" smtClean="0"/>
              <a:t>‘SERVER_NAME’</a:t>
            </a:r>
            <a:r>
              <a:rPr lang="ko-KR" altLang="en-US" baseline="0" dirty="0" smtClean="0"/>
              <a:t>이라는 문자열이 포함된 파일 이름을 만들면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serverNAME</a:t>
            </a:r>
            <a:r>
              <a:rPr lang="ko-KR" altLang="en-US" baseline="0" dirty="0" smtClean="0"/>
              <a:t>을 이름으로 하는 파일 내에 공격 코드를 넣어서 관리자에게 접근하게 유도하면 </a:t>
            </a:r>
            <a:r>
              <a:rPr lang="en-US" altLang="ko-KR" baseline="0" dirty="0" smtClean="0"/>
              <a:t>CSRF</a:t>
            </a:r>
            <a:r>
              <a:rPr lang="ko-KR" altLang="en-US" baseline="0" dirty="0" smtClean="0"/>
              <a:t>를 성공시킬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4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High</a:t>
            </a:r>
            <a:r>
              <a:rPr lang="en-US" altLang="ko-KR" baseline="0" dirty="0" smtClean="0"/>
              <a:t> Level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High level</a:t>
            </a:r>
            <a:r>
              <a:rPr lang="ko-KR" altLang="en-US" baseline="0" dirty="0" smtClean="0"/>
              <a:t>에서는 </a:t>
            </a:r>
            <a:r>
              <a:rPr lang="en-US" altLang="ko-KR" baseline="0" dirty="0" err="1" smtClean="0"/>
              <a:t>user_token</a:t>
            </a:r>
            <a:r>
              <a:rPr lang="ko-KR" altLang="en-US" baseline="0" dirty="0" smtClean="0"/>
              <a:t>이라는 새로운 변수를 사용하였습니다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변수는 </a:t>
            </a:r>
            <a:r>
              <a:rPr lang="ko-KR" altLang="en-US" baseline="0" dirty="0" err="1" smtClean="0"/>
              <a:t>접속시마다</a:t>
            </a:r>
            <a:r>
              <a:rPr lang="ko-KR" altLang="en-US" baseline="0" dirty="0" smtClean="0"/>
              <a:t> 새로 생성되는 토큰으로 접속자가 아니면 알기 어렵습니다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경우에는 </a:t>
            </a:r>
            <a:r>
              <a:rPr lang="en-US" altLang="ko-KR" baseline="0" dirty="0" smtClean="0"/>
              <a:t>Token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접속자는</a:t>
            </a:r>
            <a:r>
              <a:rPr lang="ko-KR" altLang="en-US" baseline="0" dirty="0" smtClean="0"/>
              <a:t> 알 수 있다는 점이 </a:t>
            </a:r>
            <a:r>
              <a:rPr lang="en-US" altLang="ko-KR" baseline="0" dirty="0" smtClean="0"/>
              <a:t>CSRF </a:t>
            </a:r>
            <a:r>
              <a:rPr lang="ko-KR" altLang="en-US" baseline="0" dirty="0" smtClean="0"/>
              <a:t>공격에 대한 단서가 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공격자는 알 수 없지만 정상적인 사용자에게 비밀번호 변경을 요청하도록 만들 때 </a:t>
            </a:r>
            <a:r>
              <a:rPr lang="en-US" altLang="ko-KR" baseline="0" dirty="0" err="1" smtClean="0"/>
              <a:t>user_token</a:t>
            </a:r>
            <a:r>
              <a:rPr lang="ko-KR" altLang="en-US" baseline="0" dirty="0" smtClean="0"/>
              <a:t>을 공격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에 추가해주면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이때에는 </a:t>
            </a:r>
            <a:r>
              <a:rPr lang="en-US" altLang="ko-KR" baseline="0" dirty="0" smtClean="0"/>
              <a:t>AJAX</a:t>
            </a:r>
            <a:r>
              <a:rPr lang="ko-KR" altLang="en-US" baseline="0" dirty="0" smtClean="0"/>
              <a:t>가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5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토큰이 </a:t>
            </a:r>
            <a:r>
              <a:rPr lang="ko-KR" altLang="en-US" baseline="0" dirty="0" err="1" smtClean="0"/>
              <a:t>접속때마다</a:t>
            </a:r>
            <a:r>
              <a:rPr lang="ko-KR" altLang="en-US" baseline="0" dirty="0" smtClean="0"/>
              <a:t> 생성되어 서버의 세션에 저장되므로 </a:t>
            </a:r>
            <a:r>
              <a:rPr lang="en-US" altLang="ko-KR" baseline="0" dirty="0" smtClean="0"/>
              <a:t>AJAX</a:t>
            </a:r>
            <a:r>
              <a:rPr lang="ko-KR" altLang="en-US" baseline="0" dirty="0" smtClean="0"/>
              <a:t>를 이용하여 토큰 값을 알아 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경우에는 노출이 가능한 값이므로 이것만으로는 완벽한 방어가 어렵다는 것을 알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</a:t>
            </a:r>
            <a:r>
              <a:rPr lang="ko-KR" altLang="en-US" b="1" dirty="0" smtClean="0"/>
              <a:t>회원정보와 같이 중요한 데이터를 변경할 때는 반드시 기존 비밀번호를 확인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비밀번호 검사를 통해 자동적으로 회원 정보가 바뀌는 것을 막을 수 있기 때문입니다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Impossible </a:t>
            </a:r>
            <a:r>
              <a:rPr lang="ko-KR" altLang="en-US" dirty="0" smtClean="0"/>
              <a:t>단계입니다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단계에서는 기존 비밀번호를 입력해야만 비밀번호 수정이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비밀번호 등과 같이 회원 정보를 수정할 때에는 반드시 이와 같은 장치를 마련해야 안전하다는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CSRF </a:t>
            </a:r>
            <a:r>
              <a:rPr lang="ko-KR" altLang="en-US" dirty="0" smtClean="0"/>
              <a:t>공격을 막기위한 </a:t>
            </a:r>
            <a:r>
              <a:rPr lang="en-US" altLang="ko-KR" dirty="0" err="1" smtClean="0"/>
              <a:t>user_token</a:t>
            </a:r>
            <a:r>
              <a:rPr lang="ko-KR" altLang="en-US" dirty="0" smtClean="0"/>
              <a:t>과 현재 비밀번호까지 알아야 하므로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공격이 불가능함을 알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7E-EB17-4E19-AB20-DD80C66A7F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2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9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3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3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7470" y="1592203"/>
            <a:ext cx="7307432" cy="1277646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  <a:endParaRPr lang="en-US" altLang="ko-KR" sz="28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77470" y="2976823"/>
            <a:ext cx="7307432" cy="2455250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rgbClr val="D14828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61" y="3442448"/>
            <a:ext cx="7181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7144" y="1877459"/>
            <a:ext cx="10429581" cy="3953498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CSRF </a:t>
            </a:r>
            <a:r>
              <a:rPr lang="ko-KR" altLang="en-US" sz="2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보안 방법</a:t>
            </a:r>
            <a:endParaRPr lang="en-US" altLang="ko-KR" sz="2000" b="1" dirty="0" smtClean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endParaRPr lang="en-US" altLang="ko-KR" sz="1600" b="1" dirty="0" smtClean="0">
              <a:solidFill>
                <a:srgbClr val="D14828"/>
              </a:solidFill>
              <a:latin typeface="Constantia" panose="02030602050306030303" pitchFamily="18" charset="0"/>
            </a:endParaRPr>
          </a:p>
          <a:p>
            <a:endParaRPr lang="en-US" altLang="ko-KR" sz="1600" b="1" dirty="0" smtClean="0">
              <a:solidFill>
                <a:srgbClr val="D14828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tx1"/>
                </a:solidFill>
              </a:rPr>
              <a:t>XSS(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Cross Site Scripting)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취약점이 없도록 확인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tx1"/>
                </a:solidFill>
              </a:rPr>
              <a:t>Session Token(Cookie)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값 이외에 사용자 인증하는 별도의 방법 추가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서버 측에서는 스크립트 기능이 활성화되지 못하게 방어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rgbClr val="D14828"/>
              </a:solidFill>
            </a:endParaRPr>
          </a:p>
          <a:p>
            <a:endParaRPr lang="en-US" altLang="ko-KR" sz="1600" dirty="0">
              <a:solidFill>
                <a:srgbClr val="D14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67144" y="1877459"/>
            <a:ext cx="10429581" cy="1836462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CSRF</a:t>
            </a:r>
            <a:r>
              <a:rPr lang="ko-KR" altLang="en-US" sz="1600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란</a:t>
            </a:r>
            <a:r>
              <a:rPr lang="en-US" altLang="ko-KR" sz="1600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?</a:t>
            </a:r>
          </a:p>
          <a:p>
            <a:endParaRPr lang="en-US" altLang="ko-KR" sz="1600" b="1" dirty="0" smtClean="0">
              <a:solidFill>
                <a:srgbClr val="D14828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한글로는 주로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사이트간 요청 위조</a:t>
            </a:r>
            <a:r>
              <a:rPr lang="en-US" altLang="ko-KR" sz="1600" dirty="0" smtClean="0">
                <a:solidFill>
                  <a:schemeClr val="tx1"/>
                </a:solidFill>
              </a:rPr>
              <a:t>“ </a:t>
            </a:r>
            <a:r>
              <a:rPr lang="ko-KR" altLang="en-US" sz="1600" dirty="0" smtClean="0">
                <a:solidFill>
                  <a:schemeClr val="tx1"/>
                </a:solidFill>
              </a:rPr>
              <a:t>정도로 번역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공격자가 정상 사용자에게 자신이 원하는 행위를 하도록 강제하는 공격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rgbClr val="D14828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58340" y="4332424"/>
            <a:ext cx="10429581" cy="1836462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CSRF</a:t>
            </a:r>
            <a:r>
              <a:rPr lang="ko-KR" altLang="en-US" sz="1600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의 목적</a:t>
            </a:r>
            <a:endParaRPr lang="en-US" altLang="ko-KR" sz="1600" b="1" dirty="0" smtClean="0">
              <a:solidFill>
                <a:srgbClr val="D14828"/>
              </a:solidFill>
              <a:latin typeface="Constantia" panose="02030602050306030303" pitchFamily="18" charset="0"/>
            </a:endParaRPr>
          </a:p>
          <a:p>
            <a:endParaRPr lang="en-US" altLang="ko-KR" sz="1600" b="1" dirty="0" smtClean="0">
              <a:solidFill>
                <a:srgbClr val="D14828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CSRF </a:t>
            </a:r>
            <a:r>
              <a:rPr lang="ko-KR" altLang="en-US" sz="1600" dirty="0" smtClean="0">
                <a:solidFill>
                  <a:schemeClr val="tx1"/>
                </a:solidFill>
              </a:rPr>
              <a:t>공격의 목적은 수정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권한 상승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정보 유출 등 다양함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67144" y="1858162"/>
            <a:ext cx="5446043" cy="3153351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특징</a:t>
            </a:r>
            <a:endParaRPr lang="en-US" altLang="ko-KR" sz="2000" b="1" dirty="0" smtClean="0">
              <a:solidFill>
                <a:srgbClr val="D14828"/>
              </a:solidFill>
              <a:latin typeface="Constantia" panose="02030602050306030303" pitchFamily="18" charset="0"/>
            </a:endParaRPr>
          </a:p>
          <a:p>
            <a:endParaRPr lang="en-US" altLang="ko-KR" sz="2000" b="1" dirty="0" smtClean="0">
              <a:solidFill>
                <a:srgbClr val="D14828"/>
              </a:solidFill>
              <a:latin typeface="Constantia" panose="02030602050306030303" pitchFamily="18" charset="0"/>
            </a:endParaRPr>
          </a:p>
          <a:p>
            <a:endParaRPr lang="en-US" altLang="ko-KR" b="1" dirty="0" smtClean="0">
              <a:solidFill>
                <a:srgbClr val="D14828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사용자가 코드를 실행하여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해커의 흔적이 남지 않는다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JavaScript</a:t>
            </a:r>
            <a:r>
              <a:rPr lang="ko-KR" altLang="en-US" sz="1600" dirty="0" smtClean="0">
                <a:solidFill>
                  <a:schemeClr val="tx1"/>
                </a:solidFill>
              </a:rPr>
              <a:t>가 아닌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다른 형태로도 공격이 가능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공격자가 웹 어플리케이션의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기능을 미리 알고 있어야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rgbClr val="D14828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91" y="1807039"/>
            <a:ext cx="4713518" cy="32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67144" y="1701868"/>
            <a:ext cx="4297552" cy="4467018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CSRF</a:t>
            </a:r>
            <a:r>
              <a:rPr lang="ko-KR" altLang="en-US" b="1" dirty="0">
                <a:solidFill>
                  <a:srgbClr val="D14828"/>
                </a:solidFill>
                <a:latin typeface="Constantia" panose="02030602050306030303" pitchFamily="18" charset="0"/>
              </a:rPr>
              <a:t> </a:t>
            </a:r>
            <a:r>
              <a:rPr lang="ko-KR" altLang="en-US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공격 조건</a:t>
            </a:r>
            <a:endParaRPr lang="en-US" altLang="ko-KR" b="1" dirty="0" smtClean="0">
              <a:solidFill>
                <a:srgbClr val="D14828"/>
              </a:solidFill>
              <a:latin typeface="Constantia" panose="02030602050306030303" pitchFamily="18" charset="0"/>
            </a:endParaRPr>
          </a:p>
          <a:p>
            <a:endParaRPr lang="en-US" altLang="ko-KR" b="1" dirty="0" smtClean="0">
              <a:solidFill>
                <a:srgbClr val="D14828"/>
              </a:solidFill>
            </a:endParaRPr>
          </a:p>
          <a:p>
            <a:endParaRPr lang="en-US" altLang="ko-KR" b="1" dirty="0" smtClean="0">
              <a:solidFill>
                <a:srgbClr val="D14828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해커가 </a:t>
            </a:r>
            <a:r>
              <a:rPr lang="en-US" altLang="ko-KR" sz="1600" dirty="0" smtClean="0">
                <a:solidFill>
                  <a:schemeClr val="tx1"/>
                </a:solidFill>
              </a:rPr>
              <a:t>Request/Response</a:t>
            </a:r>
            <a:r>
              <a:rPr lang="ko-KR" altLang="en-US" sz="1600" dirty="0" smtClean="0">
                <a:solidFill>
                  <a:schemeClr val="tx1"/>
                </a:solidFill>
              </a:rPr>
              <a:t>를 분석해야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취약점 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위조 요청을 전송하는 서비스에 사용자가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로그인 상태이어야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사이트가 사용자 인증을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Session Token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인증 할 때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9118" y="1701868"/>
            <a:ext cx="4943782" cy="4467018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CSRF</a:t>
            </a:r>
            <a:r>
              <a:rPr lang="ko-KR" altLang="en-US" b="1" dirty="0" smtClean="0">
                <a:solidFill>
                  <a:srgbClr val="D14828"/>
                </a:solidFill>
                <a:latin typeface="Constantia" panose="02030602050306030303" pitchFamily="18" charset="0"/>
              </a:rPr>
              <a:t> 공격 순서</a:t>
            </a:r>
            <a:endParaRPr lang="en-US" altLang="ko-KR" sz="1600" b="1" dirty="0" smtClean="0">
              <a:solidFill>
                <a:srgbClr val="D14828"/>
              </a:solidFill>
            </a:endParaRPr>
          </a:p>
          <a:p>
            <a:r>
              <a:rPr lang="en-US" altLang="ko-KR" sz="1600" b="1" dirty="0" smtClean="0">
                <a:solidFill>
                  <a:srgbClr val="D14828"/>
                </a:solidFill>
              </a:rPr>
              <a:t>(ex. </a:t>
            </a:r>
            <a:r>
              <a:rPr lang="ko-KR" altLang="en-US" sz="1600" b="1" dirty="0" smtClean="0">
                <a:solidFill>
                  <a:srgbClr val="D14828"/>
                </a:solidFill>
              </a:rPr>
              <a:t>사용자 정보 수정</a:t>
            </a:r>
            <a:r>
              <a:rPr lang="en-US" altLang="ko-KR" sz="1600" b="1" dirty="0" smtClean="0">
                <a:solidFill>
                  <a:srgbClr val="D14828"/>
                </a:solidFill>
              </a:rPr>
              <a:t>)</a:t>
            </a:r>
            <a:endParaRPr lang="en-US" altLang="ko-KR" sz="1600" b="1" dirty="0" smtClean="0">
              <a:solidFill>
                <a:srgbClr val="D14828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해커가 웹 사이트에 </a:t>
            </a:r>
            <a:r>
              <a:rPr lang="en-US" altLang="ko-KR" sz="1600" dirty="0" smtClean="0">
                <a:solidFill>
                  <a:schemeClr val="tx1"/>
                </a:solidFill>
              </a:rPr>
              <a:t>CSRF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600" dirty="0" smtClean="0">
                <a:solidFill>
                  <a:schemeClr val="tx1"/>
                </a:solidFill>
              </a:rPr>
              <a:t> 작성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로그인 한 사용자가 해커의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600" dirty="0" smtClean="0">
                <a:solidFill>
                  <a:schemeClr val="tx1"/>
                </a:solidFill>
              </a:rPr>
              <a:t> 열람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</a:rPr>
              <a:t>-&gt; Server</a:t>
            </a:r>
            <a:r>
              <a:rPr lang="ko-KR" altLang="en-US" sz="1600" dirty="0" smtClean="0">
                <a:solidFill>
                  <a:schemeClr val="tx1"/>
                </a:solidFill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</a:rPr>
              <a:t>Request </a:t>
            </a:r>
            <a:r>
              <a:rPr lang="ko-KR" altLang="en-US" sz="1600" dirty="0" smtClean="0">
                <a:solidFill>
                  <a:schemeClr val="tx1"/>
                </a:solidFill>
              </a:rPr>
              <a:t>요청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Server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Response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사용자가 </a:t>
            </a:r>
            <a:r>
              <a:rPr lang="en-US" altLang="ko-KR" sz="1600" dirty="0" smtClean="0">
                <a:solidFill>
                  <a:schemeClr val="tx1"/>
                </a:solidFill>
              </a:rPr>
              <a:t>Response</a:t>
            </a:r>
            <a:r>
              <a:rPr lang="ko-KR" altLang="en-US" sz="1600" dirty="0" smtClean="0">
                <a:solidFill>
                  <a:schemeClr val="tx1"/>
                </a:solidFill>
              </a:rPr>
              <a:t>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읽음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해커가 남긴 코드가 동작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 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lvl="1"/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</a:p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Security Level - Low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44" y="1517338"/>
            <a:ext cx="3458058" cy="2486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30" y="4424359"/>
            <a:ext cx="9907383" cy="209579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894654" y="1517338"/>
            <a:ext cx="4482959" cy="2301842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Low Level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변경할 비밀번호를 바로 입력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사용자가 요청을 하면 바로 변경되는 형태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4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</a:p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Security Level - </a:t>
            </a:r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Middle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94654" y="2106559"/>
            <a:ext cx="4482959" cy="2301842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Middle Level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URL </a:t>
            </a:r>
            <a:r>
              <a:rPr lang="ko-KR" altLang="en-US" sz="1600" dirty="0" smtClean="0">
                <a:solidFill>
                  <a:schemeClr val="tx1"/>
                </a:solidFill>
              </a:rPr>
              <a:t>시작 지점에 </a:t>
            </a:r>
            <a:r>
              <a:rPr lang="en-US" altLang="ko-KR" sz="1600" dirty="0" smtClean="0">
                <a:solidFill>
                  <a:schemeClr val="tx1"/>
                </a:solidFill>
              </a:rPr>
              <a:t>‘SERVER_NAME’</a:t>
            </a:r>
            <a:r>
              <a:rPr lang="ko-KR" altLang="en-US" sz="1600" dirty="0" smtClean="0">
                <a:solidFill>
                  <a:schemeClr val="tx1"/>
                </a:solidFill>
              </a:rPr>
              <a:t>이 포함되어 있는지를 확인함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44" y="2208004"/>
            <a:ext cx="5026421" cy="209895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179092" y="5013465"/>
            <a:ext cx="8988077" cy="949047"/>
          </a:xfrm>
          <a:prstGeom prst="roundRect">
            <a:avLst>
              <a:gd name="adj" fmla="val 1029"/>
            </a:avLst>
          </a:prstGeom>
          <a:solidFill>
            <a:schemeClr val="bg2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http://hacker.site/{SERVER_NAME}.html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과 같은 파일에 공격 코드를 넣을 수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</a:p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Security Level - </a:t>
            </a:r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High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94654" y="1807462"/>
            <a:ext cx="4482959" cy="2301842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High Level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User_token</a:t>
            </a:r>
            <a:r>
              <a:rPr lang="ko-KR" altLang="en-US" sz="1600" dirty="0" smtClean="0">
                <a:solidFill>
                  <a:schemeClr val="tx1"/>
                </a:solidFill>
              </a:rPr>
              <a:t>이라는 새로운 변수를 사용함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Token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사용자는 알 수 있다는 것이 단서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31" y="4657808"/>
            <a:ext cx="10410494" cy="9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</a:p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Security Level - </a:t>
            </a:r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High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29996" y="5103813"/>
            <a:ext cx="3686269" cy="787070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AJAX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활용한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CSRF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공격이 가능함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2" y="1613364"/>
            <a:ext cx="9295318" cy="30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6795" y="552448"/>
            <a:ext cx="11848518" cy="6196015"/>
          </a:xfrm>
          <a:prstGeom prst="round2SameRect">
            <a:avLst>
              <a:gd name="adj1" fmla="val 0"/>
              <a:gd name="adj2" fmla="val 1230"/>
            </a:avLst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dirty="0">
              <a:solidFill>
                <a:srgbClr val="D14828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1649075" y="225425"/>
            <a:ext cx="247650" cy="247650"/>
          </a:xfrm>
          <a:prstGeom prst="mathMultiply">
            <a:avLst>
              <a:gd name="adj1" fmla="val 9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468100" y="279003"/>
            <a:ext cx="140494" cy="140494"/>
          </a:xfrm>
          <a:prstGeom prst="frame">
            <a:avLst>
              <a:gd name="adj1" fmla="val 67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119" y="401497"/>
            <a:ext cx="140494" cy="1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140742" y="552447"/>
            <a:ext cx="180207" cy="6196015"/>
          </a:xfrm>
          <a:prstGeom prst="rect">
            <a:avLst/>
          </a:prstGeom>
          <a:solidFill>
            <a:schemeClr val="bg1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6795" y="109537"/>
            <a:ext cx="11848518" cy="442911"/>
          </a:xfrm>
          <a:prstGeom prst="round2SameRect">
            <a:avLst/>
          </a:prstGeom>
          <a:solidFill>
            <a:srgbClr val="C00000"/>
          </a:solidFill>
          <a:ln>
            <a:solidFill>
              <a:srgbClr val="D1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rgbClr val="D1482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7144" y="724660"/>
            <a:ext cx="2322978" cy="534297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Cross Site Request Forgery</a:t>
            </a:r>
          </a:p>
          <a:p>
            <a:pPr algn="ctr"/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Security Level - </a:t>
            </a:r>
            <a:r>
              <a:rPr lang="en-US" altLang="ko-KR" sz="1200" b="1" dirty="0" smtClean="0">
                <a:solidFill>
                  <a:srgbClr val="D14828"/>
                </a:solidFill>
                <a:latin typeface="Constantia" panose="02030602050306030303" pitchFamily="18" charset="0"/>
                <a:ea typeface="야놀자 야체 B" panose="02020603020101020101" pitchFamily="18" charset="-127"/>
              </a:rPr>
              <a:t>Impossible</a:t>
            </a:r>
            <a:endParaRPr lang="en-US" altLang="ko-KR" sz="1200" b="1" dirty="0">
              <a:solidFill>
                <a:srgbClr val="D14828"/>
              </a:solidFill>
              <a:latin typeface="Constantia" panose="02030602050306030303" pitchFamily="18" charset="0"/>
              <a:ea typeface="야놀자 야체 B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94654" y="1815933"/>
            <a:ext cx="4754421" cy="1378763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Impossible Level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Token</a:t>
            </a:r>
            <a:r>
              <a:rPr lang="ko-KR" altLang="en-US" sz="1600" dirty="0" smtClean="0">
                <a:solidFill>
                  <a:schemeClr val="tx1"/>
                </a:solidFill>
              </a:rPr>
              <a:t>값과 기존 비밀번호까지 모두 확인하여야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7015" y="3983658"/>
            <a:ext cx="10042060" cy="946152"/>
          </a:xfrm>
          <a:prstGeom prst="roundRect">
            <a:avLst>
              <a:gd name="adj" fmla="val 1029"/>
            </a:avLst>
          </a:prstGeom>
          <a:solidFill>
            <a:schemeClr val="bg2"/>
          </a:solidFill>
          <a:ln>
            <a:solidFill>
              <a:srgbClr val="D1482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http://192.168.206.136/vulnerabilities/csrf/?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password_current=testhigh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&amp;password_new=password&amp;password_conf=password&amp;Change=Change&amp;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user_token=740053672691227e6077179cf79d56</a:t>
            </a:r>
          </a:p>
        </p:txBody>
      </p:sp>
    </p:spTree>
    <p:extLst>
      <p:ext uri="{BB962C8B-B14F-4D97-AF65-F5344CB8AC3E}">
        <p14:creationId xmlns:p14="http://schemas.microsoft.com/office/powerpoint/2010/main" val="33527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973</Words>
  <Application>Microsoft Office PowerPoint</Application>
  <PresentationFormat>와이드스크린</PresentationFormat>
  <Paragraphs>177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야놀자 야체 B</vt:lpstr>
      <vt:lpstr>Arial</vt:lpstr>
      <vt:lpstr>Constantia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RYZEN2</cp:lastModifiedBy>
  <cp:revision>27</cp:revision>
  <dcterms:created xsi:type="dcterms:W3CDTF">2020-07-02T03:09:48Z</dcterms:created>
  <dcterms:modified xsi:type="dcterms:W3CDTF">2020-09-09T07:53:33Z</dcterms:modified>
</cp:coreProperties>
</file>