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9" r:id="rId2"/>
    <p:sldId id="257" r:id="rId3"/>
    <p:sldId id="282" r:id="rId4"/>
    <p:sldId id="259" r:id="rId5"/>
    <p:sldId id="258" r:id="rId6"/>
    <p:sldId id="284" r:id="rId7"/>
    <p:sldId id="283" r:id="rId8"/>
    <p:sldId id="261" r:id="rId9"/>
    <p:sldId id="262" r:id="rId10"/>
    <p:sldId id="263" r:id="rId11"/>
    <p:sldId id="269" r:id="rId12"/>
    <p:sldId id="265" r:id="rId13"/>
    <p:sldId id="270" r:id="rId14"/>
    <p:sldId id="272"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91"/>
    <p:restoredTop sz="94681"/>
  </p:normalViewPr>
  <p:slideViewPr>
    <p:cSldViewPr snapToGrid="0" snapToObjects="1" showGuides="1">
      <p:cViewPr varScale="1">
        <p:scale>
          <a:sx n="97" d="100"/>
          <a:sy n="97" d="100"/>
        </p:scale>
        <p:origin x="216" y="84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Trips for Each City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Pink Cab</c:v>
                </c:pt>
              </c:strCache>
            </c:strRef>
          </c:tx>
          <c:spPr>
            <a:solidFill>
              <a:schemeClr val="accent1"/>
            </a:solidFill>
            <a:ln>
              <a:noFill/>
            </a:ln>
            <a:effectLst/>
          </c:spPr>
          <c:invertIfNegative val="0"/>
          <c:cat>
            <c:strRef>
              <c:f>Sheet1!$A$2:$A$20</c:f>
              <c:strCache>
                <c:ptCount val="19"/>
                <c:pt idx="0">
                  <c:v>Atlanta</c:v>
                </c:pt>
                <c:pt idx="1">
                  <c:v>Austin</c:v>
                </c:pt>
                <c:pt idx="2">
                  <c:v>Boston</c:v>
                </c:pt>
                <c:pt idx="3">
                  <c:v>Chicago</c:v>
                </c:pt>
                <c:pt idx="4">
                  <c:v>Dallas</c:v>
                </c:pt>
                <c:pt idx="5">
                  <c:v>Denver</c:v>
                </c:pt>
                <c:pt idx="6">
                  <c:v>Los Angeles</c:v>
                </c:pt>
                <c:pt idx="7">
                  <c:v>Miami</c:v>
                </c:pt>
                <c:pt idx="8">
                  <c:v>Nashville</c:v>
                </c:pt>
                <c:pt idx="9">
                  <c:v>New York</c:v>
                </c:pt>
                <c:pt idx="10">
                  <c:v>Orange County</c:v>
                </c:pt>
                <c:pt idx="11">
                  <c:v>Phoenix</c:v>
                </c:pt>
                <c:pt idx="12">
                  <c:v>Pittsburgh</c:v>
                </c:pt>
                <c:pt idx="13">
                  <c:v>Sacramento</c:v>
                </c:pt>
                <c:pt idx="14">
                  <c:v>San Diego</c:v>
                </c:pt>
                <c:pt idx="15">
                  <c:v>Seattle</c:v>
                </c:pt>
                <c:pt idx="16">
                  <c:v>Silicon Valley</c:v>
                </c:pt>
                <c:pt idx="17">
                  <c:v>Tuscon</c:v>
                </c:pt>
                <c:pt idx="18">
                  <c:v>Washington</c:v>
                </c:pt>
              </c:strCache>
            </c:strRef>
          </c:cat>
          <c:val>
            <c:numRef>
              <c:f>Sheet1!$B$2:$B$20</c:f>
              <c:numCache>
                <c:formatCode>General</c:formatCode>
                <c:ptCount val="19"/>
                <c:pt idx="0">
                  <c:v>1759</c:v>
                </c:pt>
                <c:pt idx="1">
                  <c:v>1864</c:v>
                </c:pt>
                <c:pt idx="2">
                  <c:v>5180</c:v>
                </c:pt>
                <c:pt idx="3">
                  <c:v>9351</c:v>
                </c:pt>
                <c:pt idx="4">
                  <c:v>1379</c:v>
                </c:pt>
                <c:pt idx="5">
                  <c:v>1393</c:v>
                </c:pt>
                <c:pt idx="6">
                  <c:v>19839</c:v>
                </c:pt>
                <c:pt idx="7">
                  <c:v>2000</c:v>
                </c:pt>
                <c:pt idx="8">
                  <c:v>1840</c:v>
                </c:pt>
                <c:pt idx="9">
                  <c:v>13945</c:v>
                </c:pt>
                <c:pt idx="10">
                  <c:v>1509</c:v>
                </c:pt>
                <c:pt idx="11">
                  <c:v>862</c:v>
                </c:pt>
                <c:pt idx="12">
                  <c:v>681</c:v>
                </c:pt>
                <c:pt idx="13">
                  <c:v>1334</c:v>
                </c:pt>
                <c:pt idx="14">
                  <c:v>10659</c:v>
                </c:pt>
                <c:pt idx="15">
                  <c:v>2726</c:v>
                </c:pt>
                <c:pt idx="16">
                  <c:v>3793</c:v>
                </c:pt>
                <c:pt idx="17">
                  <c:v>797</c:v>
                </c:pt>
                <c:pt idx="18">
                  <c:v>3686</c:v>
                </c:pt>
              </c:numCache>
            </c:numRef>
          </c:val>
          <c:extLst>
            <c:ext xmlns:c16="http://schemas.microsoft.com/office/drawing/2014/chart" uri="{C3380CC4-5D6E-409C-BE32-E72D297353CC}">
              <c16:uniqueId val="{00000000-DBD6-E24A-B59E-8CB628F7FE97}"/>
            </c:ext>
          </c:extLst>
        </c:ser>
        <c:ser>
          <c:idx val="1"/>
          <c:order val="1"/>
          <c:tx>
            <c:strRef>
              <c:f>Sheet1!$C$1</c:f>
              <c:strCache>
                <c:ptCount val="1"/>
                <c:pt idx="0">
                  <c:v>Yellow Cab</c:v>
                </c:pt>
              </c:strCache>
            </c:strRef>
          </c:tx>
          <c:spPr>
            <a:solidFill>
              <a:schemeClr val="accent2"/>
            </a:solidFill>
            <a:ln>
              <a:noFill/>
            </a:ln>
            <a:effectLst/>
          </c:spPr>
          <c:invertIfNegative val="0"/>
          <c:cat>
            <c:strRef>
              <c:f>Sheet1!$A$2:$A$20</c:f>
              <c:strCache>
                <c:ptCount val="19"/>
                <c:pt idx="0">
                  <c:v>Atlanta</c:v>
                </c:pt>
                <c:pt idx="1">
                  <c:v>Austin</c:v>
                </c:pt>
                <c:pt idx="2">
                  <c:v>Boston</c:v>
                </c:pt>
                <c:pt idx="3">
                  <c:v>Chicago</c:v>
                </c:pt>
                <c:pt idx="4">
                  <c:v>Dallas</c:v>
                </c:pt>
                <c:pt idx="5">
                  <c:v>Denver</c:v>
                </c:pt>
                <c:pt idx="6">
                  <c:v>Los Angeles</c:v>
                </c:pt>
                <c:pt idx="7">
                  <c:v>Miami</c:v>
                </c:pt>
                <c:pt idx="8">
                  <c:v>Nashville</c:v>
                </c:pt>
                <c:pt idx="9">
                  <c:v>New York</c:v>
                </c:pt>
                <c:pt idx="10">
                  <c:v>Orange County</c:v>
                </c:pt>
                <c:pt idx="11">
                  <c:v>Phoenix</c:v>
                </c:pt>
                <c:pt idx="12">
                  <c:v>Pittsburgh</c:v>
                </c:pt>
                <c:pt idx="13">
                  <c:v>Sacramento</c:v>
                </c:pt>
                <c:pt idx="14">
                  <c:v>San Diego</c:v>
                </c:pt>
                <c:pt idx="15">
                  <c:v>Seattle</c:v>
                </c:pt>
                <c:pt idx="16">
                  <c:v>Silicon Valley</c:v>
                </c:pt>
                <c:pt idx="17">
                  <c:v>Tuscon</c:v>
                </c:pt>
                <c:pt idx="18">
                  <c:v>Washington</c:v>
                </c:pt>
              </c:strCache>
            </c:strRef>
          </c:cat>
          <c:val>
            <c:numRef>
              <c:f>Sheet1!$C$2:$C$20</c:f>
              <c:numCache>
                <c:formatCode>General</c:formatCode>
                <c:ptCount val="19"/>
                <c:pt idx="0">
                  <c:v>5789</c:v>
                </c:pt>
                <c:pt idx="1">
                  <c:v>3020</c:v>
                </c:pt>
                <c:pt idx="2">
                  <c:v>24479</c:v>
                </c:pt>
                <c:pt idx="3">
                  <c:v>47193</c:v>
                </c:pt>
                <c:pt idx="4">
                  <c:v>5622</c:v>
                </c:pt>
                <c:pt idx="5">
                  <c:v>2427</c:v>
                </c:pt>
                <c:pt idx="6">
                  <c:v>28127</c:v>
                </c:pt>
                <c:pt idx="7">
                  <c:v>4442</c:v>
                </c:pt>
                <c:pt idx="8">
                  <c:v>1167</c:v>
                </c:pt>
                <c:pt idx="9">
                  <c:v>85799</c:v>
                </c:pt>
                <c:pt idx="10">
                  <c:v>2466</c:v>
                </c:pt>
                <c:pt idx="11">
                  <c:v>1199</c:v>
                </c:pt>
                <c:pt idx="12">
                  <c:v>630</c:v>
                </c:pt>
                <c:pt idx="13">
                  <c:v>1030</c:v>
                </c:pt>
                <c:pt idx="14">
                  <c:v>9802</c:v>
                </c:pt>
                <c:pt idx="15">
                  <c:v>5260</c:v>
                </c:pt>
                <c:pt idx="16">
                  <c:v>4714</c:v>
                </c:pt>
                <c:pt idx="17">
                  <c:v>1129</c:v>
                </c:pt>
                <c:pt idx="18">
                  <c:v>39987</c:v>
                </c:pt>
              </c:numCache>
            </c:numRef>
          </c:val>
          <c:extLst>
            <c:ext xmlns:c16="http://schemas.microsoft.com/office/drawing/2014/chart" uri="{C3380CC4-5D6E-409C-BE32-E72D297353CC}">
              <c16:uniqueId val="{00000001-DBD6-E24A-B59E-8CB628F7FE97}"/>
            </c:ext>
          </c:extLst>
        </c:ser>
        <c:dLbls>
          <c:showLegendKey val="0"/>
          <c:showVal val="0"/>
          <c:showCatName val="0"/>
          <c:showSerName val="0"/>
          <c:showPercent val="0"/>
          <c:showBubbleSize val="0"/>
        </c:dLbls>
        <c:gapWidth val="150"/>
        <c:overlap val="100"/>
        <c:axId val="1538518960"/>
        <c:axId val="1538893264"/>
      </c:barChart>
      <c:catAx>
        <c:axId val="153851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8893264"/>
        <c:crosses val="autoZero"/>
        <c:auto val="1"/>
        <c:lblAlgn val="ctr"/>
        <c:lblOffset val="100"/>
        <c:noMultiLvlLbl val="0"/>
      </c:catAx>
      <c:valAx>
        <c:axId val="153889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8518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131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0491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961795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3281B17-8789-6B4C-B449-7FC9CCFFE3A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093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64114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CE964-F870-0E41-9FE5-38142943DD71}" type="datetimeFigureOut">
              <a:rPr lang="en-US" smtClean="0"/>
              <a:t>10/21/23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7265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CE964-F870-0E41-9FE5-38142943DD71}" type="datetimeFigureOut">
              <a:rPr lang="en-US" smtClean="0"/>
              <a:t>10/21/23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3244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5273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EECE964-F870-0E41-9FE5-38142943DD71}" type="datetimeFigureOut">
              <a:rPr lang="en-US" smtClean="0"/>
              <a:t>10/21/23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88758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2813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9081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0905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10/21/23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17794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10/21/23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0990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EECE964-F870-0E41-9FE5-38142943DD71}" type="datetimeFigureOut">
              <a:rPr lang="en-US" smtClean="0"/>
              <a:t>10/21/23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0094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621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29920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ECE964-F870-0E41-9FE5-38142943DD71}" type="datetimeFigureOut">
              <a:rPr lang="en-US" smtClean="0"/>
              <a:t>10/21/23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99116643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9510" y="2486360"/>
            <a:ext cx="8161725" cy="2308324"/>
          </a:xfrm>
          <a:prstGeom prst="rect">
            <a:avLst/>
          </a:prstGeom>
          <a:solidFill>
            <a:schemeClr val="bg2">
              <a:lumMod val="25000"/>
            </a:schemeClr>
          </a:solidFill>
        </p:spPr>
        <p:txBody>
          <a:bodyPr wrap="square" rtlCol="0">
            <a:spAutoFit/>
          </a:bodyPr>
          <a:lstStyle/>
          <a:p>
            <a:r>
              <a:rPr lang="en-US" sz="54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21-Oct-2023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       Age Group Profit Analysis</a:t>
            </a:r>
            <a:endParaRPr lang="en-US" sz="4300" dirty="0">
              <a:solidFill>
                <a:schemeClr val="accent2"/>
              </a:solidFill>
              <a:latin typeface="+mj-lt"/>
            </a:endParaRPr>
          </a:p>
        </p:txBody>
      </p:sp>
      <p:pic>
        <p:nvPicPr>
          <p:cNvPr id="5" name="Picture 4" descr="A graph of a graph&#10;&#10;Description automatically generated">
            <a:extLst>
              <a:ext uri="{FF2B5EF4-FFF2-40B4-BE49-F238E27FC236}">
                <a16:creationId xmlns:a16="http://schemas.microsoft.com/office/drawing/2014/main" id="{125A3629-BF2F-7EBE-7B22-DC128CB60241}"/>
              </a:ext>
            </a:extLst>
          </p:cNvPr>
          <p:cNvPicPr>
            <a:picLocks noChangeAspect="1"/>
          </p:cNvPicPr>
          <p:nvPr/>
        </p:nvPicPr>
        <p:blipFill>
          <a:blip r:embed="rId2"/>
          <a:stretch>
            <a:fillRect/>
          </a:stretch>
        </p:blipFill>
        <p:spPr>
          <a:xfrm>
            <a:off x="0" y="1993900"/>
            <a:ext cx="5119932" cy="4864100"/>
          </a:xfrm>
          <a:prstGeom prst="rect">
            <a:avLst/>
          </a:prstGeom>
        </p:spPr>
      </p:pic>
      <p:pic>
        <p:nvPicPr>
          <p:cNvPr id="9" name="Picture 8" descr="A graph of a number of yellow bars&#10;&#10;Description automatically generated">
            <a:extLst>
              <a:ext uri="{FF2B5EF4-FFF2-40B4-BE49-F238E27FC236}">
                <a16:creationId xmlns:a16="http://schemas.microsoft.com/office/drawing/2014/main" id="{550ADB50-899C-C68E-4734-AAA6A171655F}"/>
              </a:ext>
            </a:extLst>
          </p:cNvPr>
          <p:cNvPicPr>
            <a:picLocks noChangeAspect="1"/>
          </p:cNvPicPr>
          <p:nvPr/>
        </p:nvPicPr>
        <p:blipFill>
          <a:blip r:embed="rId3"/>
          <a:stretch>
            <a:fillRect/>
          </a:stretch>
        </p:blipFill>
        <p:spPr>
          <a:xfrm>
            <a:off x="5119932" y="1993900"/>
            <a:ext cx="5119931" cy="4864100"/>
          </a:xfrm>
          <a:prstGeom prst="rect">
            <a:avLst/>
          </a:prstGeom>
        </p:spPr>
      </p:pic>
      <p:sp>
        <p:nvSpPr>
          <p:cNvPr id="10" name="TextBox 9">
            <a:extLst>
              <a:ext uri="{FF2B5EF4-FFF2-40B4-BE49-F238E27FC236}">
                <a16:creationId xmlns:a16="http://schemas.microsoft.com/office/drawing/2014/main" id="{F0FF53F0-7B31-DE6C-9B74-ECE80E9FF722}"/>
              </a:ext>
            </a:extLst>
          </p:cNvPr>
          <p:cNvSpPr txBox="1"/>
          <p:nvPr/>
        </p:nvSpPr>
        <p:spPr>
          <a:xfrm>
            <a:off x="10239863" y="2093843"/>
            <a:ext cx="1945606" cy="3970318"/>
          </a:xfrm>
          <a:prstGeom prst="rect">
            <a:avLst/>
          </a:prstGeom>
          <a:noFill/>
        </p:spPr>
        <p:txBody>
          <a:bodyPr wrap="square" rtlCol="0">
            <a:spAutoFit/>
          </a:bodyPr>
          <a:lstStyle/>
          <a:p>
            <a:r>
              <a:rPr lang="en-US" dirty="0"/>
              <a:t>Cab customers </a:t>
            </a:r>
          </a:p>
          <a:p>
            <a:r>
              <a:rPr lang="en-US" dirty="0"/>
              <a:t>from both </a:t>
            </a:r>
          </a:p>
          <a:p>
            <a:r>
              <a:rPr lang="en-US" dirty="0"/>
              <a:t>companies of the ages under 50 years old generate the most amount</a:t>
            </a:r>
          </a:p>
          <a:p>
            <a:r>
              <a:rPr lang="en-US" dirty="0"/>
              <a:t>of profit. More</a:t>
            </a:r>
          </a:p>
          <a:p>
            <a:r>
              <a:rPr lang="en-US" dirty="0"/>
              <a:t>specifically, the age group from 30 to 49 have the highest total profit.</a:t>
            </a:r>
          </a:p>
          <a:p>
            <a:endParaRPr lang="en-US" dirty="0"/>
          </a:p>
        </p:txBody>
      </p:sp>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6850446" y="2144319"/>
            <a:ext cx="4732881" cy="3939540"/>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who have taken at least 5 rides of the same cab company are considered to be a ”good” retention rate customer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Pie graph shows the percent of “good” retention customers from both companies.</a:t>
            </a:r>
          </a:p>
          <a:p>
            <a:endParaRPr lang="en-US" dirty="0"/>
          </a:p>
          <a:p>
            <a:pPr marL="285750" indent="-285750">
              <a:buFont typeface="Arial" panose="020B0604020202020204" pitchFamily="34" charset="0"/>
              <a:buChar char="•"/>
            </a:pPr>
            <a:r>
              <a:rPr lang="en-US" dirty="0"/>
              <a:t>Clearly in the pie graph Yellow cab has a far better retention rate than Pink cab. Which shows Yellow cab is able to retain their customers well with Yellow cab having nearly four times the amount  of “good” retention customers than Pink cab</a:t>
            </a:r>
          </a:p>
          <a:p>
            <a:r>
              <a:rPr lang="en-US" sz="1600" dirty="0"/>
              <a:t>      </a:t>
            </a:r>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 Analysis</a:t>
            </a:r>
          </a:p>
        </p:txBody>
      </p:sp>
      <p:pic>
        <p:nvPicPr>
          <p:cNvPr id="3" name="Picture 2" descr="A pie chart with text on it with Crust in the background&#10;&#10;Description automatically generated">
            <a:extLst>
              <a:ext uri="{FF2B5EF4-FFF2-40B4-BE49-F238E27FC236}">
                <a16:creationId xmlns:a16="http://schemas.microsoft.com/office/drawing/2014/main" id="{6820D5F2-142E-A64A-00D6-BE0FBC5930AA}"/>
              </a:ext>
            </a:extLst>
          </p:cNvPr>
          <p:cNvPicPr>
            <a:picLocks noChangeAspect="1"/>
          </p:cNvPicPr>
          <p:nvPr/>
        </p:nvPicPr>
        <p:blipFill>
          <a:blip r:embed="rId2"/>
          <a:stretch>
            <a:fillRect/>
          </a:stretch>
        </p:blipFill>
        <p:spPr>
          <a:xfrm>
            <a:off x="608673" y="1581020"/>
            <a:ext cx="5156023" cy="5066137"/>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548640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Percent of Transactions of each City</a:t>
            </a:r>
            <a:endParaRPr lang="en-US" sz="4400" dirty="0">
              <a:solidFill>
                <a:schemeClr val="accent2"/>
              </a:solidFill>
              <a:latin typeface="+mj-lt"/>
            </a:endParaRPr>
          </a:p>
        </p:txBody>
      </p:sp>
      <p:pic>
        <p:nvPicPr>
          <p:cNvPr id="9" name="Picture 8" descr="A colorful pie chart with numbers&#10;&#10;Description automatically generated">
            <a:extLst>
              <a:ext uri="{FF2B5EF4-FFF2-40B4-BE49-F238E27FC236}">
                <a16:creationId xmlns:a16="http://schemas.microsoft.com/office/drawing/2014/main" id="{EB2B9BF7-9FC6-1AF7-D090-64602195ABDA}"/>
              </a:ext>
            </a:extLst>
          </p:cNvPr>
          <p:cNvPicPr>
            <a:picLocks noChangeAspect="1"/>
          </p:cNvPicPr>
          <p:nvPr/>
        </p:nvPicPr>
        <p:blipFill>
          <a:blip r:embed="rId2"/>
          <a:stretch>
            <a:fillRect/>
          </a:stretch>
        </p:blipFill>
        <p:spPr>
          <a:xfrm>
            <a:off x="6095999" y="0"/>
            <a:ext cx="6096001" cy="5486400"/>
          </a:xfrm>
          <a:prstGeom prst="rect">
            <a:avLst/>
          </a:prstGeom>
        </p:spPr>
      </p:pic>
      <p:pic>
        <p:nvPicPr>
          <p:cNvPr id="10" name="Picture 9" descr="A pie chart with different colored circles&#10;&#10;Description automatically generated">
            <a:extLst>
              <a:ext uri="{FF2B5EF4-FFF2-40B4-BE49-F238E27FC236}">
                <a16:creationId xmlns:a16="http://schemas.microsoft.com/office/drawing/2014/main" id="{B886A329-B9E9-D45E-FDA8-DC141FDEAEA1}"/>
              </a:ext>
            </a:extLst>
          </p:cNvPr>
          <p:cNvPicPr>
            <a:picLocks noChangeAspect="1"/>
          </p:cNvPicPr>
          <p:nvPr/>
        </p:nvPicPr>
        <p:blipFill>
          <a:blip r:embed="rId3"/>
          <a:stretch>
            <a:fillRect/>
          </a:stretch>
        </p:blipFill>
        <p:spPr>
          <a:xfrm>
            <a:off x="0" y="0"/>
            <a:ext cx="6095999" cy="5486400"/>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Number of Trips in Each City for Both Companies</a:t>
            </a:r>
            <a:endParaRPr lang="en-US" sz="3800" dirty="0">
              <a:solidFill>
                <a:schemeClr val="accent2"/>
              </a:solidFill>
              <a:latin typeface="+mj-lt"/>
            </a:endParaRPr>
          </a:p>
        </p:txBody>
      </p:sp>
      <p:graphicFrame>
        <p:nvGraphicFramePr>
          <p:cNvPr id="3" name="Chart 2">
            <a:extLst>
              <a:ext uri="{FF2B5EF4-FFF2-40B4-BE49-F238E27FC236}">
                <a16:creationId xmlns:a16="http://schemas.microsoft.com/office/drawing/2014/main" id="{9ED741AE-ECD7-9574-0B3E-9DBE395E40D1}"/>
              </a:ext>
            </a:extLst>
          </p:cNvPr>
          <p:cNvGraphicFramePr/>
          <p:nvPr>
            <p:extLst>
              <p:ext uri="{D42A27DB-BD31-4B8C-83A1-F6EECF244321}">
                <p14:modId xmlns:p14="http://schemas.microsoft.com/office/powerpoint/2010/main" val="4010467542"/>
              </p:ext>
            </p:extLst>
          </p:nvPr>
        </p:nvGraphicFramePr>
        <p:xfrm>
          <a:off x="97182" y="1439333"/>
          <a:ext cx="903276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8DF571D8-984D-13B5-403A-56EDAFFBE43E}"/>
              </a:ext>
            </a:extLst>
          </p:cNvPr>
          <p:cNvSpPr txBox="1"/>
          <p:nvPr/>
        </p:nvSpPr>
        <p:spPr>
          <a:xfrm>
            <a:off x="9032766" y="2103782"/>
            <a:ext cx="3062052" cy="923330"/>
          </a:xfrm>
          <a:prstGeom prst="rect">
            <a:avLst/>
          </a:prstGeom>
          <a:noFill/>
        </p:spPr>
        <p:txBody>
          <a:bodyPr wrap="square" rtlCol="0">
            <a:spAutoFit/>
          </a:bodyPr>
          <a:lstStyle/>
          <a:p>
            <a:r>
              <a:rPr lang="en-US" dirty="0"/>
              <a:t>The Yellow cab company have more trips in 15 out of 19 cities than the Pink cab. </a:t>
            </a:r>
          </a:p>
        </p:txBody>
      </p:sp>
    </p:spTree>
    <p:extLst>
      <p:ext uri="{BB962C8B-B14F-4D97-AF65-F5344CB8AC3E}">
        <p14:creationId xmlns:p14="http://schemas.microsoft.com/office/powerpoint/2010/main" val="28106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0" y="1192696"/>
            <a:ext cx="12192000" cy="5878532"/>
          </a:xfrm>
          <a:prstGeom prst="rect">
            <a:avLst/>
          </a:prstGeom>
          <a:noFill/>
        </p:spPr>
        <p:txBody>
          <a:bodyPr wrap="square" rtlCol="0">
            <a:spAutoFit/>
          </a:bodyPr>
          <a:lstStyle/>
          <a:p>
            <a:r>
              <a:rPr lang="en-US" dirty="0"/>
              <a:t>We have analyzed both the cab companies with many different features and found Yellow cab produces more profit in most categories than Pink cab which is why we are going to recommend Yellow Cab for these reasons:</a:t>
            </a:r>
          </a:p>
          <a:p>
            <a:endParaRPr lang="en-US" b="1" dirty="0"/>
          </a:p>
          <a:p>
            <a:pPr marL="285750" indent="-285750">
              <a:buFont typeface="Arial" panose="020B0604020202020204" pitchFamily="34" charset="0"/>
              <a:buChar char="•"/>
            </a:pPr>
            <a:r>
              <a:rPr lang="en-US" b="1" dirty="0"/>
              <a:t>Customer Reach by City: </a:t>
            </a:r>
            <a:r>
              <a:rPr lang="en-US" dirty="0"/>
              <a:t>Yellow cab has higher customer reach in 15 cities while Pink cab has higher customer reach in 4 cities.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Customer Retention: </a:t>
            </a:r>
            <a:r>
              <a:rPr lang="en-US" dirty="0"/>
              <a:t>We have analyzed this with customers that have a “good” retention rate have used the same cab company 5 or more times. We found that Yellow cab is doing far better than Pink cab with almost four times the amount of “good” retention customers. </a:t>
            </a:r>
          </a:p>
          <a:p>
            <a:endParaRPr lang="en-US" dirty="0"/>
          </a:p>
          <a:p>
            <a:pPr marL="285750" indent="-285750">
              <a:buFont typeface="Arial" panose="020B0604020202020204" pitchFamily="34" charset="0"/>
              <a:buChar char="•"/>
            </a:pPr>
            <a:r>
              <a:rPr lang="en-US" b="1" dirty="0"/>
              <a:t>Age wise Reach : </a:t>
            </a:r>
            <a:r>
              <a:rPr lang="en-US" dirty="0"/>
              <a:t>Both cab companies have customers in all age groups especially from the ages between 18 to 49, but Yellow Cab still shows to produce more total profit in all age groups than Pink cab.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Average Profit per KM: </a:t>
            </a:r>
            <a:r>
              <a:rPr lang="en-US" dirty="0"/>
              <a:t>Yellow cab’s average profit per KM is more than double the average profit per KM of the Pink cab.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Income wise Reach: </a:t>
            </a:r>
            <a:r>
              <a:rPr lang="en-US" dirty="0"/>
              <a:t>Both the cabs are very popular in high and middle income class but Yellow cab is still performing better than Pink cab in producing more total profit in all classes. </a:t>
            </a:r>
          </a:p>
          <a:p>
            <a:endParaRPr lang="en-US" b="1" dirty="0"/>
          </a:p>
          <a:p>
            <a:r>
              <a:rPr lang="en-US" b="1" dirty="0"/>
              <a:t>Based on the findings above,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19269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996068" y="2879415"/>
            <a:ext cx="5558973" cy="1655762"/>
          </a:xfrm>
        </p:spPr>
        <p:txBody>
          <a:bodyPr>
            <a:normAutofit/>
          </a:bodyPr>
          <a:lstStyle/>
          <a:p>
            <a:r>
              <a:rPr lang="en-US" sz="6600" dirty="0"/>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096000" y="1593947"/>
            <a:ext cx="5830957" cy="5264053"/>
          </a:xfrm>
        </p:spPr>
        <p:txBody>
          <a:bodyPr>
            <a:normAutofit/>
          </a:bodyPr>
          <a:lstStyle/>
          <a:p>
            <a:endParaRPr lang="en-US" sz="2400" b="0" i="0" dirty="0">
              <a:solidFill>
                <a:srgbClr val="2D3B45"/>
              </a:solidFill>
              <a:effectLst/>
            </a:endParaRPr>
          </a:p>
          <a:p>
            <a:r>
              <a:rPr lang="en-US" sz="2400" b="0" i="0" dirty="0">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sz="2400" dirty="0"/>
          </a:p>
          <a:p>
            <a:r>
              <a:rPr lang="en-US" sz="2400" dirty="0"/>
              <a:t>Objective : Provide actionable insights to help XYZ firm in identifying the right company for making investment.</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5830957"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4141B02-4970-3CBF-C807-F8150E6BD6F9}"/>
              </a:ext>
            </a:extLst>
          </p:cNvPr>
          <p:cNvSpPr txBox="1">
            <a:spLocks/>
          </p:cNvSpPr>
          <p:nvPr/>
        </p:nvSpPr>
        <p:spPr>
          <a:xfrm>
            <a:off x="498613" y="2766218"/>
            <a:ext cx="4833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500" b="1">
                <a:solidFill>
                  <a:schemeClr val="accent2"/>
                </a:solidFill>
                <a:latin typeface="Calibri" panose="020F0502020204030204" pitchFamily="34" charset="0"/>
                <a:cs typeface="Calibri" panose="020F0502020204030204" pitchFamily="34" charset="0"/>
              </a:rPr>
              <a:t>Background – Case Study</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5950224" y="2236678"/>
            <a:ext cx="5830957" cy="4351338"/>
          </a:xfrm>
        </p:spPr>
        <p:txBody>
          <a:bodyPr>
            <a:normAutofit lnSpcReduction="10000"/>
          </a:bodyPr>
          <a:lstStyle/>
          <a:p>
            <a:pPr marL="0" indent="0">
              <a:buNone/>
            </a:pPr>
            <a:r>
              <a:rPr lang="en-US" sz="2400" b="1" dirty="0"/>
              <a:t>Cab analysis divided into four sections:</a:t>
            </a:r>
          </a:p>
          <a:p>
            <a:pPr marL="0" indent="0">
              <a:buNone/>
            </a:pPr>
            <a:endParaRPr lang="en-US" sz="2400" dirty="0"/>
          </a:p>
          <a:p>
            <a:pPr marL="0" indent="0">
              <a:buNone/>
            </a:pPr>
            <a:r>
              <a:rPr lang="en-US" sz="2400" dirty="0"/>
              <a:t>1. Data Understanding and Cleaning</a:t>
            </a:r>
          </a:p>
          <a:p>
            <a:pPr marL="457200" indent="-457200">
              <a:buAutoNum type="arabicPeriod"/>
            </a:pPr>
            <a:endParaRPr lang="en-US" sz="2400" dirty="0"/>
          </a:p>
          <a:p>
            <a:pPr marL="0" indent="0">
              <a:buNone/>
            </a:pPr>
            <a:r>
              <a:rPr lang="en-US" sz="2400" dirty="0"/>
              <a:t>2. Feature/Profit Analysis between the Cab companies</a:t>
            </a:r>
          </a:p>
          <a:p>
            <a:pPr marL="0" indent="0">
              <a:buNone/>
            </a:pPr>
            <a:endParaRPr lang="en-US" sz="2400" dirty="0"/>
          </a:p>
          <a:p>
            <a:pPr marL="0" indent="0">
              <a:buNone/>
            </a:pPr>
            <a:r>
              <a:rPr lang="en-US" sz="2400" dirty="0"/>
              <a:t>3. Finding the most profitable Cab company </a:t>
            </a:r>
          </a:p>
          <a:p>
            <a:pPr marL="0" indent="0">
              <a:buNone/>
            </a:pPr>
            <a:endParaRPr lang="en-US" sz="2400" dirty="0"/>
          </a:p>
          <a:p>
            <a:pPr marL="0" indent="0">
              <a:buNone/>
            </a:pPr>
            <a:r>
              <a:rPr lang="en-US" sz="2400" dirty="0"/>
              <a:t>4.Final 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26505"/>
            <a:ext cx="5830957" cy="685800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289CF35-1E29-84E9-6084-0CD50B097CA8}"/>
              </a:ext>
            </a:extLst>
          </p:cNvPr>
          <p:cNvSpPr txBox="1">
            <a:spLocks/>
          </p:cNvSpPr>
          <p:nvPr/>
        </p:nvSpPr>
        <p:spPr>
          <a:xfrm>
            <a:off x="1260612" y="2766217"/>
            <a:ext cx="3309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6000" b="1">
                <a:solidFill>
                  <a:schemeClr val="accent2"/>
                </a:solidFill>
                <a:latin typeface="Calibri" panose="020F0502020204030204" pitchFamily="34" charset="0"/>
                <a:cs typeface="Calibri" panose="020F0502020204030204" pitchFamily="34" charset="0"/>
              </a:rPr>
              <a:t>Agenda</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211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159905" y="1178154"/>
            <a:ext cx="7771038"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r>
              <a:rPr lang="en-US" b="1" dirty="0"/>
              <a:t>Data Features:</a:t>
            </a:r>
          </a:p>
          <a:p>
            <a:endParaRPr lang="en-US" dirty="0"/>
          </a:p>
          <a:p>
            <a:pPr marL="285750" indent="-285750">
              <a:buFont typeface="Arial" panose="020B0604020202020204" pitchFamily="34" charset="0"/>
              <a:buChar char="•"/>
            </a:pPr>
            <a:r>
              <a:rPr lang="en-US" dirty="0"/>
              <a:t>16 features in master_data</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 358879 </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we did not remove this</a:t>
            </a:r>
          </a:p>
          <a:p>
            <a:r>
              <a:rPr lang="en-US" dirty="0"/>
              <a:t>      data because there are customers that pay for higher quality vehicles/service.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Profit of rides are calculated keeping other factors constant where profit is</a:t>
            </a:r>
          </a:p>
          <a:p>
            <a:r>
              <a:rPr lang="en-US" dirty="0"/>
              <a:t>     calculated by Price_Charged divided by the Cost_of_Trip. </a:t>
            </a:r>
          </a:p>
          <a:p>
            <a:endParaRPr lang="en-US" dirty="0"/>
          </a:p>
          <a:p>
            <a:pPr marL="285750" indent="-285750">
              <a:buFont typeface="Arial" panose="020B0604020202020204" pitchFamily="34" charset="0"/>
              <a:buChar char="•"/>
            </a:pPr>
            <a:r>
              <a:rPr lang="en-US" dirty="0"/>
              <a:t>Each record or row of data represents a unique transaction of cab so there </a:t>
            </a:r>
          </a:p>
          <a:p>
            <a:r>
              <a:rPr lang="en-US" dirty="0"/>
              <a:t>      are multiple transactions of the same customer and of different companies.</a:t>
            </a:r>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989984" y="2091792"/>
            <a:ext cx="6294783" cy="2133350"/>
            <a:chOff x="1591817" y="4026441"/>
            <a:chExt cx="6031520" cy="3204280"/>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591817" y="4026441"/>
              <a:ext cx="6031520" cy="572609"/>
              <a:chOff x="1591817" y="4599552"/>
              <a:chExt cx="6031520" cy="572609"/>
            </a:xfrm>
          </p:grpSpPr>
          <p:sp>
            <p:nvSpPr>
              <p:cNvPr id="9" name="TextBox 8">
                <a:extLst>
                  <a:ext uri="{FF2B5EF4-FFF2-40B4-BE49-F238E27FC236}">
                    <a16:creationId xmlns:a16="http://schemas.microsoft.com/office/drawing/2014/main" id="{CE17AD06-A64A-D646-AFEE-C6362DD5F738}"/>
                  </a:ext>
                </a:extLst>
              </p:cNvPr>
              <p:cNvSpPr txBox="1"/>
              <p:nvPr/>
            </p:nvSpPr>
            <p:spPr>
              <a:xfrm>
                <a:off x="1591817" y="4601689"/>
                <a:ext cx="1611714" cy="554735"/>
              </a:xfrm>
              <a:prstGeom prst="rect">
                <a:avLst/>
              </a:prstGeom>
              <a:noFill/>
            </p:spPr>
            <p:txBody>
              <a:bodyPr wrap="square" rtlCol="0">
                <a:spAutoFit/>
              </a:bodyPr>
              <a:lstStyle/>
              <a:p>
                <a:r>
                  <a:rPr lang="en-US"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2980444" y="4617426"/>
                <a:ext cx="1727466" cy="554735"/>
              </a:xfrm>
              <a:prstGeom prst="rect">
                <a:avLst/>
              </a:prstGeom>
              <a:noFill/>
            </p:spPr>
            <p:txBody>
              <a:bodyPr wrap="none" rtlCol="0">
                <a:spAutoFit/>
              </a:bodyPr>
              <a:lstStyle/>
              <a:p>
                <a:r>
                  <a:rPr lang="en-US"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722839" y="4607404"/>
                <a:ext cx="1888927" cy="554735"/>
              </a:xfrm>
              <a:prstGeom prst="rect">
                <a:avLst/>
              </a:prstGeom>
              <a:noFill/>
            </p:spPr>
            <p:txBody>
              <a:bodyPr wrap="none" rtlCol="0">
                <a:spAutoFit/>
              </a:bodyPr>
              <a:lstStyle/>
              <a:p>
                <a:r>
                  <a:rPr lang="en-US"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631960" y="4599552"/>
                <a:ext cx="991377" cy="554737"/>
              </a:xfrm>
              <a:prstGeom prst="rect">
                <a:avLst/>
              </a:prstGeom>
              <a:noFill/>
            </p:spPr>
            <p:txBody>
              <a:bodyPr wrap="square" rtlCol="0">
                <a:spAutoFit/>
              </a:bodyPr>
              <a:lstStyle/>
              <a:p>
                <a:r>
                  <a:rPr lang="en-US"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807324" y="4604909"/>
              <a:ext cx="1416013" cy="1655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456028" y="4646509"/>
              <a:ext cx="1362136" cy="161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4176908" y="4630810"/>
              <a:ext cx="367213" cy="148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flipH="1">
              <a:off x="4992356" y="4599049"/>
              <a:ext cx="463672" cy="1589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194446E-F265-1F4C-A70C-A6364F7F2A13}"/>
                </a:ext>
              </a:extLst>
            </p:cNvPr>
            <p:cNvSpPr txBox="1"/>
            <p:nvPr/>
          </p:nvSpPr>
          <p:spPr>
            <a:xfrm>
              <a:off x="4145914" y="6259935"/>
              <a:ext cx="1310113" cy="970786"/>
            </a:xfrm>
            <a:prstGeom prst="rect">
              <a:avLst/>
            </a:prstGeom>
            <a:noFill/>
          </p:spPr>
          <p:txBody>
            <a:bodyPr wrap="none" rtlCol="0">
              <a:spAutoFit/>
            </a:bodyPr>
            <a:lstStyle/>
            <a:p>
              <a:r>
                <a:rPr lang="en-US" dirty="0"/>
                <a:t>master_data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Understanding and Cleaning</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Distribution of KM Travelled </a:t>
            </a:r>
            <a:endParaRPr lang="en-US" sz="4400" b="1" dirty="0">
              <a:solidFill>
                <a:schemeClr val="bg2">
                  <a:lumMod val="25000"/>
                </a:schemeClr>
              </a:solidFill>
              <a:latin typeface="+mj-lt"/>
            </a:endParaRPr>
          </a:p>
        </p:txBody>
      </p:sp>
      <p:pic>
        <p:nvPicPr>
          <p:cNvPr id="8" name="Picture 7" descr="A graph of a graph&#10;&#10;Description automatically generated">
            <a:extLst>
              <a:ext uri="{FF2B5EF4-FFF2-40B4-BE49-F238E27FC236}">
                <a16:creationId xmlns:a16="http://schemas.microsoft.com/office/drawing/2014/main" id="{3A4C5169-DFFB-A220-90B6-3F3003E42BE8}"/>
              </a:ext>
            </a:extLst>
          </p:cNvPr>
          <p:cNvPicPr>
            <a:picLocks noChangeAspect="1"/>
          </p:cNvPicPr>
          <p:nvPr/>
        </p:nvPicPr>
        <p:blipFill>
          <a:blip r:embed="rId2"/>
          <a:stretch>
            <a:fillRect/>
          </a:stretch>
        </p:blipFill>
        <p:spPr>
          <a:xfrm>
            <a:off x="200623" y="2027580"/>
            <a:ext cx="5665538" cy="4015409"/>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3D607F7F-1AF4-495C-F1BC-2B2B7D5A2FEC}"/>
              </a:ext>
            </a:extLst>
          </p:cNvPr>
          <p:cNvPicPr>
            <a:picLocks noChangeAspect="1"/>
          </p:cNvPicPr>
          <p:nvPr/>
        </p:nvPicPr>
        <p:blipFill>
          <a:blip r:embed="rId3"/>
          <a:stretch>
            <a:fillRect/>
          </a:stretch>
        </p:blipFill>
        <p:spPr>
          <a:xfrm>
            <a:off x="6325841" y="2027580"/>
            <a:ext cx="5665538" cy="4015409"/>
          </a:xfrm>
          <a:prstGeom prst="rect">
            <a:avLst/>
          </a:prstGeom>
        </p:spPr>
      </p:pic>
      <p:sp>
        <p:nvSpPr>
          <p:cNvPr id="11" name="TextBox 10">
            <a:extLst>
              <a:ext uri="{FF2B5EF4-FFF2-40B4-BE49-F238E27FC236}">
                <a16:creationId xmlns:a16="http://schemas.microsoft.com/office/drawing/2014/main" id="{B5BC10CF-3426-4D48-04B1-1EA8C7807A99}"/>
              </a:ext>
            </a:extLst>
          </p:cNvPr>
          <p:cNvSpPr txBox="1"/>
          <p:nvPr/>
        </p:nvSpPr>
        <p:spPr>
          <a:xfrm>
            <a:off x="534214" y="1474913"/>
            <a:ext cx="4998356" cy="461665"/>
          </a:xfrm>
          <a:prstGeom prst="rect">
            <a:avLst/>
          </a:prstGeom>
          <a:noFill/>
        </p:spPr>
        <p:txBody>
          <a:bodyPr wrap="none" rtlCol="0">
            <a:spAutoFit/>
          </a:bodyPr>
          <a:lstStyle/>
          <a:p>
            <a:r>
              <a:rPr lang="en-US" sz="2400" dirty="0"/>
              <a:t>Distribution of KM Travelled (Pink Cab)</a:t>
            </a:r>
          </a:p>
        </p:txBody>
      </p:sp>
      <p:sp>
        <p:nvSpPr>
          <p:cNvPr id="12" name="TextBox 11">
            <a:extLst>
              <a:ext uri="{FF2B5EF4-FFF2-40B4-BE49-F238E27FC236}">
                <a16:creationId xmlns:a16="http://schemas.microsoft.com/office/drawing/2014/main" id="{366615B2-BC43-5984-8C55-0F68044C4E41}"/>
              </a:ext>
            </a:extLst>
          </p:cNvPr>
          <p:cNvSpPr txBox="1"/>
          <p:nvPr/>
        </p:nvSpPr>
        <p:spPr>
          <a:xfrm>
            <a:off x="6522824" y="1486152"/>
            <a:ext cx="5271571" cy="461665"/>
          </a:xfrm>
          <a:prstGeom prst="rect">
            <a:avLst/>
          </a:prstGeom>
          <a:noFill/>
        </p:spPr>
        <p:txBody>
          <a:bodyPr wrap="none" rtlCol="0">
            <a:spAutoFit/>
          </a:bodyPr>
          <a:lstStyle/>
          <a:p>
            <a:r>
              <a:rPr lang="en-US" sz="2400" dirty="0"/>
              <a:t>Distribution of KM Travelled (Yellow Cab)</a:t>
            </a:r>
          </a:p>
        </p:txBody>
      </p:sp>
      <p:sp>
        <p:nvSpPr>
          <p:cNvPr id="13" name="TextBox 12">
            <a:extLst>
              <a:ext uri="{FF2B5EF4-FFF2-40B4-BE49-F238E27FC236}">
                <a16:creationId xmlns:a16="http://schemas.microsoft.com/office/drawing/2014/main" id="{52AF0CB1-3ACD-E9B3-FC56-899EB61040FF}"/>
              </a:ext>
            </a:extLst>
          </p:cNvPr>
          <p:cNvSpPr txBox="1"/>
          <p:nvPr/>
        </p:nvSpPr>
        <p:spPr>
          <a:xfrm>
            <a:off x="762000" y="5938812"/>
            <a:ext cx="10666972" cy="880369"/>
          </a:xfrm>
          <a:prstGeom prst="rect">
            <a:avLst/>
          </a:prstGeom>
          <a:noFill/>
        </p:spPr>
        <p:txBody>
          <a:bodyPr wrap="square" rtlCol="0">
            <a:spAutoFit/>
          </a:bodyPr>
          <a:lstStyle/>
          <a:p>
            <a:pPr>
              <a:lnSpc>
                <a:spcPct val="150000"/>
              </a:lnSpc>
            </a:pPr>
            <a:r>
              <a:rPr lang="en-US" dirty="0"/>
              <a:t>Overall same distribution of distance travelled by the customers but the frequency of trips for Yellow Cab is around triple the frequency of Pink Cab.</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Distance Travelled(KM)</a:t>
            </a:r>
            <a:endParaRPr lang="en-US" sz="4400" b="1" dirty="0">
              <a:solidFill>
                <a:schemeClr val="bg2">
                  <a:lumMod val="25000"/>
                </a:schemeClr>
              </a:solidFill>
              <a:latin typeface="+mj-lt"/>
            </a:endParaRPr>
          </a:p>
        </p:txBody>
      </p:sp>
      <p:pic>
        <p:nvPicPr>
          <p:cNvPr id="4" name="Picture 3" descr="A graph of different colored lines&#10;&#10;Description automatically generated">
            <a:extLst>
              <a:ext uri="{FF2B5EF4-FFF2-40B4-BE49-F238E27FC236}">
                <a16:creationId xmlns:a16="http://schemas.microsoft.com/office/drawing/2014/main" id="{8A967201-83E8-1471-0896-31170A37B6F7}"/>
              </a:ext>
            </a:extLst>
          </p:cNvPr>
          <p:cNvPicPr>
            <a:picLocks noChangeAspect="1"/>
          </p:cNvPicPr>
          <p:nvPr/>
        </p:nvPicPr>
        <p:blipFill>
          <a:blip r:embed="rId2"/>
          <a:stretch>
            <a:fillRect/>
          </a:stretch>
        </p:blipFill>
        <p:spPr>
          <a:xfrm>
            <a:off x="496956" y="1611816"/>
            <a:ext cx="4784035" cy="3987380"/>
          </a:xfrm>
          <a:prstGeom prst="rect">
            <a:avLst/>
          </a:prstGeom>
        </p:spPr>
      </p:pic>
      <p:sp>
        <p:nvSpPr>
          <p:cNvPr id="5" name="TextBox 4">
            <a:extLst>
              <a:ext uri="{FF2B5EF4-FFF2-40B4-BE49-F238E27FC236}">
                <a16:creationId xmlns:a16="http://schemas.microsoft.com/office/drawing/2014/main" id="{731FB5D8-54EF-FBCA-7BCD-3855E23BF5FD}"/>
              </a:ext>
            </a:extLst>
          </p:cNvPr>
          <p:cNvSpPr txBox="1"/>
          <p:nvPr/>
        </p:nvSpPr>
        <p:spPr>
          <a:xfrm>
            <a:off x="18971" y="5599196"/>
            <a:ext cx="11984988" cy="1295868"/>
          </a:xfrm>
          <a:prstGeom prst="rect">
            <a:avLst/>
          </a:prstGeom>
          <a:noFill/>
        </p:spPr>
        <p:txBody>
          <a:bodyPr wrap="square" rtlCol="0">
            <a:spAutoFit/>
          </a:bodyPr>
          <a:lstStyle/>
          <a:p>
            <a:pPr marL="285750" indent="-285750">
              <a:buFont typeface="Arial" panose="020B0604020202020204" pitchFamily="34" charset="0"/>
              <a:buChar char="•"/>
            </a:pPr>
            <a:r>
              <a:rPr lang="en-US" dirty="0"/>
              <a:t>The left graph presents all transactions of our dataset and compare the KM travelled versus the profit for each transaction.</a:t>
            </a:r>
          </a:p>
          <a:p>
            <a:pPr marL="285750" indent="-285750">
              <a:buFont typeface="Arial" panose="020B0604020202020204" pitchFamily="34" charset="0"/>
              <a:buChar char="•"/>
            </a:pPr>
            <a:r>
              <a:rPr lang="en-US" dirty="0"/>
              <a:t>Both companies have positive correlation but the Yellow Cab company has a stronger increase in profit per KM travelled and higher average of profit per KM each year.</a:t>
            </a:r>
          </a:p>
          <a:p>
            <a:pPr marL="285750" indent="-285750">
              <a:lnSpc>
                <a:spcPct val="150000"/>
              </a:lnSpc>
              <a:buFont typeface="Arial" panose="020B0604020202020204" pitchFamily="34" charset="0"/>
              <a:buChar char="•"/>
            </a:pPr>
            <a:endParaRPr lang="en-US" dirty="0"/>
          </a:p>
        </p:txBody>
      </p:sp>
      <p:pic>
        <p:nvPicPr>
          <p:cNvPr id="7" name="Picture 6" descr="A graph of a number of blue and orange bars&#10;&#10;Description automatically generated">
            <a:extLst>
              <a:ext uri="{FF2B5EF4-FFF2-40B4-BE49-F238E27FC236}">
                <a16:creationId xmlns:a16="http://schemas.microsoft.com/office/drawing/2014/main" id="{E9670059-8885-188B-04F1-9DD15AD8931F}"/>
              </a:ext>
            </a:extLst>
          </p:cNvPr>
          <p:cNvPicPr>
            <a:picLocks noChangeAspect="1"/>
          </p:cNvPicPr>
          <p:nvPr/>
        </p:nvPicPr>
        <p:blipFill>
          <a:blip r:embed="rId3"/>
          <a:stretch>
            <a:fillRect/>
          </a:stretch>
        </p:blipFill>
        <p:spPr>
          <a:xfrm>
            <a:off x="6011465" y="1611816"/>
            <a:ext cx="5156414" cy="3987380"/>
          </a:xfrm>
          <a:prstGeom prst="rect">
            <a:avLst/>
          </a:prstGeom>
        </p:spPr>
      </p:pic>
    </p:spTree>
    <p:extLst>
      <p:ext uri="{BB962C8B-B14F-4D97-AF65-F5344CB8AC3E}">
        <p14:creationId xmlns:p14="http://schemas.microsoft.com/office/powerpoint/2010/main" val="4693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Overall Profit Analysis</a:t>
            </a:r>
            <a:endParaRPr lang="en-US" sz="4400" b="1" dirty="0">
              <a:solidFill>
                <a:schemeClr val="bg2">
                  <a:lumMod val="25000"/>
                </a:schemeClr>
              </a:solidFill>
              <a:latin typeface="+mj-lt"/>
            </a:endParaRPr>
          </a:p>
        </p:txBody>
      </p:sp>
      <p:pic>
        <p:nvPicPr>
          <p:cNvPr id="21" name="Picture 20" descr="A graph with numbers and a line&#10;&#10;Description automatically generated">
            <a:extLst>
              <a:ext uri="{FF2B5EF4-FFF2-40B4-BE49-F238E27FC236}">
                <a16:creationId xmlns:a16="http://schemas.microsoft.com/office/drawing/2014/main" id="{C9C7B725-C74F-4999-E530-E85A99DE9710}"/>
              </a:ext>
            </a:extLst>
          </p:cNvPr>
          <p:cNvPicPr>
            <a:picLocks noChangeAspect="1"/>
          </p:cNvPicPr>
          <p:nvPr/>
        </p:nvPicPr>
        <p:blipFill>
          <a:blip r:embed="rId2"/>
          <a:stretch>
            <a:fillRect/>
          </a:stretch>
        </p:blipFill>
        <p:spPr>
          <a:xfrm>
            <a:off x="5804452" y="2411896"/>
            <a:ext cx="6387548" cy="4438997"/>
          </a:xfrm>
          <a:prstGeom prst="rect">
            <a:avLst/>
          </a:prstGeom>
        </p:spPr>
      </p:pic>
      <p:sp>
        <p:nvSpPr>
          <p:cNvPr id="22" name="TextBox 21">
            <a:extLst>
              <a:ext uri="{FF2B5EF4-FFF2-40B4-BE49-F238E27FC236}">
                <a16:creationId xmlns:a16="http://schemas.microsoft.com/office/drawing/2014/main" id="{C5D5AC57-C9ED-5CC7-34C5-2115475736ED}"/>
              </a:ext>
            </a:extLst>
          </p:cNvPr>
          <p:cNvSpPr txBox="1"/>
          <p:nvPr/>
        </p:nvSpPr>
        <p:spPr>
          <a:xfrm>
            <a:off x="0" y="1349589"/>
            <a:ext cx="12192000" cy="646331"/>
          </a:xfrm>
          <a:prstGeom prst="rect">
            <a:avLst/>
          </a:prstGeom>
          <a:noFill/>
        </p:spPr>
        <p:txBody>
          <a:bodyPr wrap="square" rtlCol="0">
            <a:spAutoFit/>
          </a:bodyPr>
          <a:lstStyle/>
          <a:p>
            <a:r>
              <a:rPr lang="en-US" dirty="0"/>
              <a:t>Overall percent difference in average profit of companies is 156.45%. Yellow Cab’s highest total profit year was in 2017 with profit 16.58 million dollars whereas Pink Cab’s highest total profit was 2.03 million dollars in 2017 as well. </a:t>
            </a:r>
          </a:p>
        </p:txBody>
      </p:sp>
      <p:pic>
        <p:nvPicPr>
          <p:cNvPr id="24" name="Picture 23" descr="A graph with blue and orange squares&#10;&#10;Description automatically generated">
            <a:extLst>
              <a:ext uri="{FF2B5EF4-FFF2-40B4-BE49-F238E27FC236}">
                <a16:creationId xmlns:a16="http://schemas.microsoft.com/office/drawing/2014/main" id="{17FB9F1B-6C0E-7274-707A-9782E040D8C5}"/>
              </a:ext>
            </a:extLst>
          </p:cNvPr>
          <p:cNvPicPr>
            <a:picLocks noChangeAspect="1"/>
          </p:cNvPicPr>
          <p:nvPr/>
        </p:nvPicPr>
        <p:blipFill>
          <a:blip r:embed="rId3"/>
          <a:stretch>
            <a:fillRect/>
          </a:stretch>
        </p:blipFill>
        <p:spPr>
          <a:xfrm>
            <a:off x="34734" y="2381021"/>
            <a:ext cx="5769717" cy="4476979"/>
          </a:xfrm>
          <a:prstGeom prst="rect">
            <a:avLst/>
          </a:prstGeom>
        </p:spPr>
      </p:pic>
      <p:sp>
        <p:nvSpPr>
          <p:cNvPr id="25" name="TextBox 24">
            <a:extLst>
              <a:ext uri="{FF2B5EF4-FFF2-40B4-BE49-F238E27FC236}">
                <a16:creationId xmlns:a16="http://schemas.microsoft.com/office/drawing/2014/main" id="{7716F73C-AAE6-0CE7-DA84-813261D0D4C5}"/>
              </a:ext>
            </a:extLst>
          </p:cNvPr>
          <p:cNvSpPr txBox="1"/>
          <p:nvPr/>
        </p:nvSpPr>
        <p:spPr>
          <a:xfrm>
            <a:off x="365617" y="3875725"/>
            <a:ext cx="1676018" cy="276999"/>
          </a:xfrm>
          <a:prstGeom prst="rect">
            <a:avLst/>
          </a:prstGeom>
          <a:noFill/>
        </p:spPr>
        <p:txBody>
          <a:bodyPr wrap="square" rtlCol="0">
            <a:spAutoFit/>
          </a:bodyPr>
          <a:lstStyle/>
          <a:p>
            <a:r>
              <a:rPr lang="en-US" sz="1200" dirty="0">
                <a:solidFill>
                  <a:schemeClr val="bg1"/>
                </a:solidFill>
              </a:rPr>
              <a:t>difference % = 149.50</a:t>
            </a:r>
          </a:p>
        </p:txBody>
      </p:sp>
      <p:sp>
        <p:nvSpPr>
          <p:cNvPr id="26" name="TextBox 25">
            <a:extLst>
              <a:ext uri="{FF2B5EF4-FFF2-40B4-BE49-F238E27FC236}">
                <a16:creationId xmlns:a16="http://schemas.microsoft.com/office/drawing/2014/main" id="{00C46EE2-529B-8722-A6A0-71C3719AEE6A}"/>
              </a:ext>
            </a:extLst>
          </p:cNvPr>
          <p:cNvSpPr txBox="1"/>
          <p:nvPr/>
        </p:nvSpPr>
        <p:spPr>
          <a:xfrm>
            <a:off x="2193226" y="3875725"/>
            <a:ext cx="1775413" cy="276998"/>
          </a:xfrm>
          <a:prstGeom prst="rect">
            <a:avLst/>
          </a:prstGeom>
          <a:noFill/>
        </p:spPr>
        <p:txBody>
          <a:bodyPr wrap="square" rtlCol="0">
            <a:spAutoFit/>
          </a:bodyPr>
          <a:lstStyle/>
          <a:p>
            <a:r>
              <a:rPr lang="en-US" sz="1200" dirty="0">
                <a:solidFill>
                  <a:schemeClr val="bg1"/>
                </a:solidFill>
              </a:rPr>
              <a:t>difference % = 151.66</a:t>
            </a:r>
          </a:p>
        </p:txBody>
      </p:sp>
      <p:sp>
        <p:nvSpPr>
          <p:cNvPr id="27" name="TextBox 26">
            <a:extLst>
              <a:ext uri="{FF2B5EF4-FFF2-40B4-BE49-F238E27FC236}">
                <a16:creationId xmlns:a16="http://schemas.microsoft.com/office/drawing/2014/main" id="{2CF1635A-9F97-A53D-5C77-4FC3C087AF85}"/>
              </a:ext>
            </a:extLst>
          </p:cNvPr>
          <p:cNvSpPr txBox="1"/>
          <p:nvPr/>
        </p:nvSpPr>
        <p:spPr>
          <a:xfrm>
            <a:off x="3968639" y="3875330"/>
            <a:ext cx="1676018" cy="276998"/>
          </a:xfrm>
          <a:prstGeom prst="rect">
            <a:avLst/>
          </a:prstGeom>
          <a:noFill/>
        </p:spPr>
        <p:txBody>
          <a:bodyPr wrap="square" rtlCol="0">
            <a:spAutoFit/>
          </a:bodyPr>
          <a:lstStyle/>
          <a:p>
            <a:r>
              <a:rPr lang="en-US" sz="1200" dirty="0">
                <a:solidFill>
                  <a:schemeClr val="bg1"/>
                </a:solidFill>
              </a:rPr>
              <a:t>difference % = 168.18</a:t>
            </a:r>
          </a:p>
        </p:txBody>
      </p:sp>
      <p:sp>
        <p:nvSpPr>
          <p:cNvPr id="29" name="TextBox 28">
            <a:extLst>
              <a:ext uri="{FF2B5EF4-FFF2-40B4-BE49-F238E27FC236}">
                <a16:creationId xmlns:a16="http://schemas.microsoft.com/office/drawing/2014/main" id="{4C5B1898-72D6-C686-6ABC-C5E32D4392FB}"/>
              </a:ext>
            </a:extLst>
          </p:cNvPr>
          <p:cNvSpPr txBox="1"/>
          <p:nvPr/>
        </p:nvSpPr>
        <p:spPr>
          <a:xfrm>
            <a:off x="6172375" y="5619568"/>
            <a:ext cx="938077" cy="276999"/>
          </a:xfrm>
          <a:prstGeom prst="rect">
            <a:avLst/>
          </a:prstGeom>
          <a:noFill/>
        </p:spPr>
        <p:txBody>
          <a:bodyPr wrap="none" rtlCol="0">
            <a:spAutoFit/>
          </a:bodyPr>
          <a:lstStyle/>
          <a:p>
            <a:r>
              <a:rPr lang="en-US" sz="1200" dirty="0">
                <a:solidFill>
                  <a:schemeClr val="bg1"/>
                </a:solidFill>
              </a:rPr>
              <a:t>$1,686,458</a:t>
            </a:r>
          </a:p>
        </p:txBody>
      </p:sp>
      <p:sp>
        <p:nvSpPr>
          <p:cNvPr id="31" name="TextBox 30">
            <a:extLst>
              <a:ext uri="{FF2B5EF4-FFF2-40B4-BE49-F238E27FC236}">
                <a16:creationId xmlns:a16="http://schemas.microsoft.com/office/drawing/2014/main" id="{A77368C4-9377-8B0C-D6B8-14D68A1CD948}"/>
              </a:ext>
            </a:extLst>
          </p:cNvPr>
          <p:cNvSpPr txBox="1"/>
          <p:nvPr/>
        </p:nvSpPr>
        <p:spPr>
          <a:xfrm>
            <a:off x="8737193" y="5609630"/>
            <a:ext cx="938077" cy="276999"/>
          </a:xfrm>
          <a:prstGeom prst="rect">
            <a:avLst/>
          </a:prstGeom>
          <a:noFill/>
        </p:spPr>
        <p:txBody>
          <a:bodyPr wrap="none" rtlCol="0">
            <a:spAutoFit/>
          </a:bodyPr>
          <a:lstStyle/>
          <a:p>
            <a:r>
              <a:rPr lang="en-US" sz="1200" dirty="0">
                <a:solidFill>
                  <a:schemeClr val="bg1"/>
                </a:solidFill>
              </a:rPr>
              <a:t>$2,033,435</a:t>
            </a:r>
          </a:p>
        </p:txBody>
      </p:sp>
      <p:sp>
        <p:nvSpPr>
          <p:cNvPr id="32" name="TextBox 31">
            <a:extLst>
              <a:ext uri="{FF2B5EF4-FFF2-40B4-BE49-F238E27FC236}">
                <a16:creationId xmlns:a16="http://schemas.microsoft.com/office/drawing/2014/main" id="{102F1EEB-E038-9984-2BD3-AD136828103F}"/>
              </a:ext>
            </a:extLst>
          </p:cNvPr>
          <p:cNvSpPr txBox="1"/>
          <p:nvPr/>
        </p:nvSpPr>
        <p:spPr>
          <a:xfrm>
            <a:off x="11302011" y="5623528"/>
            <a:ext cx="938077" cy="276999"/>
          </a:xfrm>
          <a:prstGeom prst="rect">
            <a:avLst/>
          </a:prstGeom>
          <a:noFill/>
        </p:spPr>
        <p:txBody>
          <a:bodyPr wrap="none" rtlCol="0">
            <a:spAutoFit/>
          </a:bodyPr>
          <a:lstStyle/>
          <a:p>
            <a:r>
              <a:rPr lang="en-US" sz="1200" dirty="0">
                <a:solidFill>
                  <a:schemeClr val="bg1"/>
                </a:solidFill>
              </a:rPr>
              <a:t>$1,578,972</a:t>
            </a:r>
          </a:p>
        </p:txBody>
      </p:sp>
      <p:sp>
        <p:nvSpPr>
          <p:cNvPr id="33" name="TextBox 32">
            <a:extLst>
              <a:ext uri="{FF2B5EF4-FFF2-40B4-BE49-F238E27FC236}">
                <a16:creationId xmlns:a16="http://schemas.microsoft.com/office/drawing/2014/main" id="{6366ADFF-057A-FC14-3E06-37A9043B7F17}"/>
              </a:ext>
            </a:extLst>
          </p:cNvPr>
          <p:cNvSpPr txBox="1"/>
          <p:nvPr/>
        </p:nvSpPr>
        <p:spPr>
          <a:xfrm>
            <a:off x="6250841" y="3578989"/>
            <a:ext cx="1018227" cy="276999"/>
          </a:xfrm>
          <a:prstGeom prst="rect">
            <a:avLst/>
          </a:prstGeom>
          <a:noFill/>
        </p:spPr>
        <p:txBody>
          <a:bodyPr wrap="none" rtlCol="0">
            <a:spAutoFit/>
          </a:bodyPr>
          <a:lstStyle/>
          <a:p>
            <a:r>
              <a:rPr lang="en-US" sz="1200" dirty="0">
                <a:solidFill>
                  <a:schemeClr val="bg1"/>
                </a:solidFill>
              </a:rPr>
              <a:t>$13,786,940</a:t>
            </a:r>
          </a:p>
        </p:txBody>
      </p:sp>
      <p:sp>
        <p:nvSpPr>
          <p:cNvPr id="34" name="TextBox 33">
            <a:extLst>
              <a:ext uri="{FF2B5EF4-FFF2-40B4-BE49-F238E27FC236}">
                <a16:creationId xmlns:a16="http://schemas.microsoft.com/office/drawing/2014/main" id="{3A28D1BF-679A-4F90-E9C2-9DCFAB94841A}"/>
              </a:ext>
            </a:extLst>
          </p:cNvPr>
          <p:cNvSpPr txBox="1"/>
          <p:nvPr/>
        </p:nvSpPr>
        <p:spPr>
          <a:xfrm>
            <a:off x="8737193" y="3079735"/>
            <a:ext cx="1018227" cy="276999"/>
          </a:xfrm>
          <a:prstGeom prst="rect">
            <a:avLst/>
          </a:prstGeom>
          <a:noFill/>
        </p:spPr>
        <p:txBody>
          <a:bodyPr wrap="none" rtlCol="0">
            <a:spAutoFit/>
          </a:bodyPr>
          <a:lstStyle/>
          <a:p>
            <a:r>
              <a:rPr lang="en-US" sz="1200" dirty="0">
                <a:solidFill>
                  <a:schemeClr val="bg1"/>
                </a:solidFill>
              </a:rPr>
              <a:t>$16,586,610</a:t>
            </a:r>
          </a:p>
        </p:txBody>
      </p:sp>
      <p:sp>
        <p:nvSpPr>
          <p:cNvPr id="35" name="TextBox 34">
            <a:extLst>
              <a:ext uri="{FF2B5EF4-FFF2-40B4-BE49-F238E27FC236}">
                <a16:creationId xmlns:a16="http://schemas.microsoft.com/office/drawing/2014/main" id="{31D55229-C181-C23A-ECAE-A4465597F0F6}"/>
              </a:ext>
            </a:extLst>
          </p:cNvPr>
          <p:cNvSpPr txBox="1"/>
          <p:nvPr/>
        </p:nvSpPr>
        <p:spPr>
          <a:xfrm>
            <a:off x="11188731" y="3559364"/>
            <a:ext cx="1018227" cy="276999"/>
          </a:xfrm>
          <a:prstGeom prst="rect">
            <a:avLst/>
          </a:prstGeom>
          <a:noFill/>
        </p:spPr>
        <p:txBody>
          <a:bodyPr wrap="none" rtlCol="0">
            <a:spAutoFit/>
          </a:bodyPr>
          <a:lstStyle/>
          <a:p>
            <a:r>
              <a:rPr lang="en-US" sz="1200" dirty="0">
                <a:solidFill>
                  <a:schemeClr val="bg1"/>
                </a:solidFill>
              </a:rPr>
              <a:t>$13,609,460</a:t>
            </a:r>
          </a:p>
        </p:txBody>
      </p:sp>
    </p:spTree>
    <p:extLst>
      <p:ext uri="{BB962C8B-B14F-4D97-AF65-F5344CB8AC3E}">
        <p14:creationId xmlns:p14="http://schemas.microsoft.com/office/powerpoint/2010/main" val="398140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8" name="Picture 7" descr="A graph of a person and person&#10;&#10;Description automatically generated">
            <a:extLst>
              <a:ext uri="{FF2B5EF4-FFF2-40B4-BE49-F238E27FC236}">
                <a16:creationId xmlns:a16="http://schemas.microsoft.com/office/drawing/2014/main" id="{E1D2A4A7-9F45-254C-9DDA-2B05CA9B357A}"/>
              </a:ext>
            </a:extLst>
          </p:cNvPr>
          <p:cNvPicPr>
            <a:picLocks noChangeAspect="1"/>
          </p:cNvPicPr>
          <p:nvPr/>
        </p:nvPicPr>
        <p:blipFill>
          <a:blip r:embed="rId2"/>
          <a:stretch>
            <a:fillRect/>
          </a:stretch>
        </p:blipFill>
        <p:spPr>
          <a:xfrm>
            <a:off x="0" y="1970979"/>
            <a:ext cx="5100621" cy="4887021"/>
          </a:xfrm>
          <a:prstGeom prst="rect">
            <a:avLst/>
          </a:prstGeom>
        </p:spPr>
      </p:pic>
      <p:pic>
        <p:nvPicPr>
          <p:cNvPr id="10" name="Picture 9" descr="A graph of a number of bars&#10;&#10;Description automatically generated with medium confidence">
            <a:extLst>
              <a:ext uri="{FF2B5EF4-FFF2-40B4-BE49-F238E27FC236}">
                <a16:creationId xmlns:a16="http://schemas.microsoft.com/office/drawing/2014/main" id="{F8091F76-2C38-0A07-BFCF-109BE2FC072D}"/>
              </a:ext>
            </a:extLst>
          </p:cNvPr>
          <p:cNvPicPr>
            <a:picLocks noChangeAspect="1"/>
          </p:cNvPicPr>
          <p:nvPr/>
        </p:nvPicPr>
        <p:blipFill>
          <a:blip r:embed="rId3"/>
          <a:stretch>
            <a:fillRect/>
          </a:stretch>
        </p:blipFill>
        <p:spPr>
          <a:xfrm>
            <a:off x="5100621" y="1970978"/>
            <a:ext cx="4878261" cy="4887021"/>
          </a:xfrm>
          <a:prstGeom prst="rect">
            <a:avLst/>
          </a:prstGeom>
        </p:spPr>
      </p:pic>
      <p:sp>
        <p:nvSpPr>
          <p:cNvPr id="12" name="TextBox 11">
            <a:extLst>
              <a:ext uri="{FF2B5EF4-FFF2-40B4-BE49-F238E27FC236}">
                <a16:creationId xmlns:a16="http://schemas.microsoft.com/office/drawing/2014/main" id="{2F7E9ACE-03F9-1BFF-4AFF-2F60E117E7FC}"/>
              </a:ext>
            </a:extLst>
          </p:cNvPr>
          <p:cNvSpPr txBox="1"/>
          <p:nvPr/>
        </p:nvSpPr>
        <p:spPr>
          <a:xfrm>
            <a:off x="9978888" y="2186609"/>
            <a:ext cx="2120348" cy="2585323"/>
          </a:xfrm>
          <a:prstGeom prst="rect">
            <a:avLst/>
          </a:prstGeom>
          <a:noFill/>
        </p:spPr>
        <p:txBody>
          <a:bodyPr wrap="square" rtlCol="0">
            <a:spAutoFit/>
          </a:bodyPr>
          <a:lstStyle/>
          <a:p>
            <a:r>
              <a:rPr lang="en-US" dirty="0"/>
              <a:t>Monthly profit by </a:t>
            </a:r>
          </a:p>
          <a:p>
            <a:r>
              <a:rPr lang="en-US" dirty="0"/>
              <a:t>gender for both </a:t>
            </a:r>
          </a:p>
          <a:p>
            <a:r>
              <a:rPr lang="en-US" dirty="0"/>
              <a:t>companies show that male customers</a:t>
            </a:r>
          </a:p>
          <a:p>
            <a:r>
              <a:rPr lang="en-US" dirty="0"/>
              <a:t>typically generate</a:t>
            </a:r>
          </a:p>
          <a:p>
            <a:r>
              <a:rPr lang="en-US" dirty="0"/>
              <a:t>more profit and is </a:t>
            </a:r>
          </a:p>
          <a:p>
            <a:r>
              <a:rPr lang="en-US" dirty="0"/>
              <a:t>especially true for the Yellow Cab company.</a:t>
            </a:r>
          </a:p>
        </p:txBody>
      </p:sp>
    </p:spTree>
    <p:extLst>
      <p:ext uri="{BB962C8B-B14F-4D97-AF65-F5344CB8AC3E}">
        <p14:creationId xmlns:p14="http://schemas.microsoft.com/office/powerpoint/2010/main" val="1849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10270435" y="1367047"/>
            <a:ext cx="201433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High and middle class income level generate significantly more to the total profit of both the cabs.</a:t>
            </a:r>
          </a:p>
          <a:p>
            <a:endParaRPr lang="en-US" dirty="0"/>
          </a:p>
          <a:p>
            <a:pPr marL="285750" indent="-285750">
              <a:buFont typeface="Arial" panose="020B0604020202020204" pitchFamily="34" charset="0"/>
              <a:buChar char="•"/>
            </a:pPr>
            <a:r>
              <a:rPr lang="en-US" dirty="0"/>
              <a:t>Income level based on USD per Month</a:t>
            </a:r>
          </a:p>
          <a:p>
            <a:endParaRPr lang="en-US" dirty="0"/>
          </a:p>
          <a:p>
            <a:pPr marL="285750" indent="-285750">
              <a:buFont typeface="Arial" panose="020B0604020202020204" pitchFamily="34" charset="0"/>
              <a:buChar char="•"/>
            </a:pPr>
            <a:r>
              <a:rPr lang="en-US" dirty="0"/>
              <a:t>High: &gt;= 15,000</a:t>
            </a:r>
          </a:p>
          <a:p>
            <a:endParaRPr lang="en-US" dirty="0"/>
          </a:p>
          <a:p>
            <a:pPr marL="285750" indent="-285750">
              <a:buFont typeface="Arial" panose="020B0604020202020204" pitchFamily="34" charset="0"/>
              <a:buChar char="•"/>
            </a:pPr>
            <a:r>
              <a:rPr lang="en-US" dirty="0"/>
              <a:t>Middle: </a:t>
            </a:r>
          </a:p>
          <a:p>
            <a:r>
              <a:rPr lang="en-US" dirty="0"/>
              <a:t>     5000 – 15000</a:t>
            </a:r>
          </a:p>
          <a:p>
            <a:endParaRPr lang="en-US" dirty="0"/>
          </a:p>
          <a:p>
            <a:pPr marL="285750" indent="-285750">
              <a:buFont typeface="Arial" panose="020B0604020202020204" pitchFamily="34" charset="0"/>
              <a:buChar char="•"/>
            </a:pPr>
            <a:r>
              <a:rPr lang="en-US" dirty="0"/>
              <a:t>Low : &lt;= 5000</a:t>
            </a:r>
          </a:p>
          <a:p>
            <a:endParaRPr lang="en-US" dirty="0"/>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Profit based on Income Class Analysis</a:t>
            </a:r>
            <a:endParaRPr lang="en-US" sz="4200" dirty="0">
              <a:solidFill>
                <a:schemeClr val="accent2"/>
              </a:solidFill>
              <a:latin typeface="+mj-lt"/>
            </a:endParaRPr>
          </a:p>
        </p:txBody>
      </p:sp>
      <p:pic>
        <p:nvPicPr>
          <p:cNvPr id="15" name="Picture 14" descr="A graph of a graph&#10;&#10;Description automatically generated">
            <a:extLst>
              <a:ext uri="{FF2B5EF4-FFF2-40B4-BE49-F238E27FC236}">
                <a16:creationId xmlns:a16="http://schemas.microsoft.com/office/drawing/2014/main" id="{64679FB8-76B0-5104-41A4-2A7C31582A11}"/>
              </a:ext>
            </a:extLst>
          </p:cNvPr>
          <p:cNvPicPr>
            <a:picLocks noChangeAspect="1"/>
          </p:cNvPicPr>
          <p:nvPr/>
        </p:nvPicPr>
        <p:blipFill>
          <a:blip r:embed="rId2"/>
          <a:stretch>
            <a:fillRect/>
          </a:stretch>
        </p:blipFill>
        <p:spPr>
          <a:xfrm>
            <a:off x="-54282" y="1704298"/>
            <a:ext cx="5189499" cy="4864100"/>
          </a:xfrm>
          <a:prstGeom prst="rect">
            <a:avLst/>
          </a:prstGeom>
        </p:spPr>
      </p:pic>
      <p:pic>
        <p:nvPicPr>
          <p:cNvPr id="17" name="Picture 16" descr="A graph of a bar chart&#10;&#10;Description automatically generated with medium confidence">
            <a:extLst>
              <a:ext uri="{FF2B5EF4-FFF2-40B4-BE49-F238E27FC236}">
                <a16:creationId xmlns:a16="http://schemas.microsoft.com/office/drawing/2014/main" id="{2257FC12-57D6-A15F-6882-105BA535004D}"/>
              </a:ext>
            </a:extLst>
          </p:cNvPr>
          <p:cNvPicPr>
            <a:picLocks noChangeAspect="1"/>
          </p:cNvPicPr>
          <p:nvPr/>
        </p:nvPicPr>
        <p:blipFill>
          <a:blip r:embed="rId3"/>
          <a:stretch>
            <a:fillRect/>
          </a:stretch>
        </p:blipFill>
        <p:spPr>
          <a:xfrm>
            <a:off x="5080936" y="1697493"/>
            <a:ext cx="5189499" cy="4864100"/>
          </a:xfrm>
          <a:prstGeom prst="rect">
            <a:avLst/>
          </a:prstGeom>
        </p:spPr>
      </p:pic>
    </p:spTree>
    <p:extLst>
      <p:ext uri="{BB962C8B-B14F-4D97-AF65-F5344CB8AC3E}">
        <p14:creationId xmlns:p14="http://schemas.microsoft.com/office/powerpoint/2010/main" val="49180403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{6BDB3A6E-6BC7-D349-96F2-0B1A9FFF6BEA}tf10001057</Template>
  <TotalTime>4555</TotalTime>
  <Words>918</Words>
  <Application>Microsoft Macintosh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Berlin</vt:lpstr>
      <vt:lpstr>PowerPoint Presentation</vt:lpstr>
      <vt:lpstr>PowerPoint Presentation</vt:lpstr>
      <vt:lpstr>PowerPoint Presentation</vt:lpstr>
      <vt:lpstr>Data Understanding and Cleaning</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Joseph Pang</cp:lastModifiedBy>
  <cp:revision>149</cp:revision>
  <cp:lastPrinted>2019-08-24T08:13:50Z</cp:lastPrinted>
  <dcterms:created xsi:type="dcterms:W3CDTF">2019-08-19T15:39:24Z</dcterms:created>
  <dcterms:modified xsi:type="dcterms:W3CDTF">2023-10-22T03:41:41Z</dcterms:modified>
</cp:coreProperties>
</file>