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4" r:id="rId2"/>
    <p:sldId id="355" r:id="rId3"/>
    <p:sldId id="356" r:id="rId4"/>
    <p:sldId id="366" r:id="rId5"/>
    <p:sldId id="362" r:id="rId6"/>
    <p:sldId id="357" r:id="rId7"/>
    <p:sldId id="363" r:id="rId8"/>
    <p:sldId id="360" r:id="rId9"/>
    <p:sldId id="256" r:id="rId10"/>
    <p:sldId id="61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4" autoAdjust="0"/>
    <p:restoredTop sz="95712" autoAdjust="0"/>
  </p:normalViewPr>
  <p:slideViewPr>
    <p:cSldViewPr>
      <p:cViewPr varScale="1">
        <p:scale>
          <a:sx n="121" d="100"/>
          <a:sy n="121" d="100"/>
        </p:scale>
        <p:origin x="25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6"/>
    </p:cViewPr>
  </p:sorter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9E8-B95F-B049-91B3-74E8ED24C124}" type="datetime6">
              <a:rPr lang="en-US" smtClean="0"/>
              <a:t>October 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10FD-5A73-6041-BAC0-E2D4E2B548BD}" type="datetime6">
              <a:rPr lang="en-US" smtClean="0"/>
              <a:t>October 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45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5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Convertire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numeri </a:t>
            </a:r>
            <a:r>
              <a:rPr lang="en-US" dirty="0" err="1"/>
              <a:t>binari</a:t>
            </a:r>
            <a:r>
              <a:rPr lang="en-US" dirty="0"/>
              <a:t> senza segno in </a:t>
            </a:r>
            <a:r>
              <a:rPr lang="en-US" dirty="0" err="1"/>
              <a:t>decimale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(a) 1110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(b) 100100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(c) 11010111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(d) 011101010100100</a:t>
            </a:r>
            <a:r>
              <a:rPr lang="en-GB" baseline="-25000" dirty="0"/>
              <a:t>2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8147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IEEE 754 half-precision 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scrivere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codifica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esadecimanle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corrispondente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/>
              <a:t>−1.5625 × 10</a:t>
            </a:r>
            <a:r>
              <a:rPr lang="it-IT" baseline="30000" dirty="0"/>
              <a:t>−1</a:t>
            </a:r>
          </a:p>
          <a:p>
            <a:pPr algn="l"/>
            <a:r>
              <a:rPr lang="it-IT" sz="1800" b="0" i="0" u="none" strike="noStrike" baseline="0">
                <a:latin typeface="AdvOTbc475f09"/>
              </a:rPr>
              <a:t>(</a:t>
            </a:r>
            <a:r>
              <a:rPr lang="it-IT" sz="1800" b="0" i="0" u="none" strike="noStrike" baseline="0" dirty="0">
                <a:latin typeface="AdvOTbc475f09"/>
              </a:rPr>
              <a:t>b) </a:t>
            </a:r>
            <a:r>
              <a:rPr lang="it-IT" dirty="0"/>
              <a:t>1.771 × 10</a:t>
            </a:r>
            <a:r>
              <a:rPr lang="it-IT" baseline="30000" dirty="0"/>
              <a:t>3</a:t>
            </a:r>
          </a:p>
          <a:p>
            <a:pPr algn="l"/>
            <a:r>
              <a:rPr lang="it-IT" sz="1800" b="0" i="0" u="none" strike="noStrike" baseline="0">
                <a:latin typeface="AdvOTbc475f09"/>
              </a:rPr>
              <a:t>(</a:t>
            </a:r>
            <a:r>
              <a:rPr lang="it-IT" sz="1800" b="0" i="0" u="none" strike="noStrike" baseline="0" dirty="0">
                <a:latin typeface="AdvOTbc475f09"/>
              </a:rPr>
              <a:t>c) 0.</a:t>
            </a:r>
            <a:r>
              <a:rPr lang="it-IT" dirty="0"/>
              <a:t>34375 </a:t>
            </a:r>
            <a:endParaRPr lang="it-IT" sz="1800" b="0" i="0" u="none" strike="noStrike" baseline="0" dirty="0">
              <a:latin typeface="AdvOTbc475f09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8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Dati i numeri in rappresentazione IEEE 754 </a:t>
            </a:r>
            <a:r>
              <a:rPr lang="it-IT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half-precision</a:t>
            </a:r>
            <a:b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 = 0xC080 e  Y = 0x4440,</a:t>
            </a:r>
          </a:p>
          <a:p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rappresentarli in notazione decimale in virgola mobile, </a:t>
            </a:r>
          </a:p>
          <a:p>
            <a:pPr marL="342900" indent="-342900">
              <a:buAutoNum type="alphaLcParenBoth"/>
            </a:pPr>
            <a:endParaRPr 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eseguire l’operazione X+Y e </a:t>
            </a:r>
          </a:p>
          <a:p>
            <a:pPr marL="342900" indent="-342900">
              <a:buAutoNum type="alphaLcParenBoth"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rappresentare il risultato sia in notazione decimale a virgola mobile e sia in esadecimale. </a:t>
            </a: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Esercizio (1+2+1 punti) </a:t>
            </a: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Ripeti</a:t>
            </a:r>
            <a:r>
              <a:rPr lang="en-US" dirty="0"/>
              <a:t> </a:t>
            </a:r>
            <a:r>
              <a:rPr lang="en-US" dirty="0" err="1"/>
              <a:t>l’esercizio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, ma </a:t>
            </a:r>
            <a:r>
              <a:rPr lang="en-US" dirty="0" err="1"/>
              <a:t>converti</a:t>
            </a:r>
            <a:r>
              <a:rPr lang="en-US" dirty="0"/>
              <a:t> in </a:t>
            </a:r>
            <a:r>
              <a:rPr lang="en-US" dirty="0" err="1"/>
              <a:t>esadecimale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82220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Converti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numeri </a:t>
            </a:r>
            <a:r>
              <a:rPr lang="en-US" dirty="0" err="1"/>
              <a:t>esadecimali</a:t>
            </a:r>
            <a:r>
              <a:rPr lang="en-US" dirty="0"/>
              <a:t> in </a:t>
            </a:r>
            <a:r>
              <a:rPr lang="en-US" dirty="0" err="1"/>
              <a:t>decimale</a:t>
            </a:r>
            <a:endParaRPr lang="en-US" dirty="0"/>
          </a:p>
          <a:p>
            <a:pPr marL="0" indent="0">
              <a:buNone/>
            </a:pPr>
            <a:endParaRPr lang="en-GB" sz="2400" b="1" baseline="-25000" dirty="0"/>
          </a:p>
          <a:p>
            <a:pPr marL="0" indent="0">
              <a:buNone/>
            </a:pPr>
            <a:r>
              <a:rPr lang="en-GB" sz="2400" dirty="0"/>
              <a:t>(a) 4E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(b) 7C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(c) ED3A</a:t>
            </a:r>
            <a:r>
              <a:rPr lang="en-GB" sz="2400" baseline="-25000" dirty="0"/>
              <a:t>16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684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Eseguire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oerazioni</a:t>
            </a:r>
            <a:r>
              <a:rPr lang="en-US" dirty="0"/>
              <a:t> in base 16.</a:t>
            </a:r>
          </a:p>
          <a:p>
            <a:pPr marL="0" indent="0">
              <a:buNone/>
            </a:pPr>
            <a:r>
              <a:rPr lang="en-US" dirty="0" err="1"/>
              <a:t>Convertire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operandi ed il </a:t>
            </a:r>
            <a:r>
              <a:rPr lang="en-US" dirty="0" err="1"/>
              <a:t>risultato</a:t>
            </a:r>
            <a:r>
              <a:rPr lang="en-US" dirty="0"/>
              <a:t> in base 10 e </a:t>
            </a:r>
            <a:r>
              <a:rPr lang="en-US" dirty="0" err="1"/>
              <a:t>controllare</a:t>
            </a:r>
            <a:r>
              <a:rPr lang="en-US" dirty="0"/>
              <a:t> la </a:t>
            </a:r>
            <a:r>
              <a:rPr lang="en-US" dirty="0" err="1"/>
              <a:t>corettezza</a:t>
            </a:r>
            <a:r>
              <a:rPr lang="en-US" dirty="0"/>
              <a:t> del </a:t>
            </a:r>
            <a:r>
              <a:rPr lang="en-US" dirty="0" err="1"/>
              <a:t>risultato</a:t>
            </a:r>
            <a:r>
              <a:rPr lang="en-GB" dirty="0"/>
              <a:t>.</a:t>
            </a:r>
          </a:p>
          <a:p>
            <a:endParaRPr lang="en-GB" sz="2400" b="1" baseline="-25000" dirty="0"/>
          </a:p>
          <a:p>
            <a:pPr marL="0" indent="0">
              <a:buNone/>
            </a:pPr>
            <a:r>
              <a:rPr lang="en-GB" sz="2400" dirty="0"/>
              <a:t>(a) 41E</a:t>
            </a:r>
            <a:r>
              <a:rPr lang="en-GB" sz="2400" baseline="-25000" dirty="0"/>
              <a:t>16  </a:t>
            </a:r>
            <a:r>
              <a:rPr lang="en-GB" sz="2400" dirty="0"/>
              <a:t>+ 37C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(b) 41E</a:t>
            </a:r>
            <a:r>
              <a:rPr lang="en-GB" sz="2400" baseline="-25000" dirty="0"/>
              <a:t>16  </a:t>
            </a:r>
            <a:r>
              <a:rPr lang="en-GB" sz="2400" dirty="0"/>
              <a:t>- 37C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(c) ED3A</a:t>
            </a:r>
            <a:r>
              <a:rPr lang="en-GB" sz="2400" baseline="-25000" dirty="0"/>
              <a:t>16</a:t>
            </a:r>
            <a:r>
              <a:rPr lang="en-GB" sz="2400" dirty="0"/>
              <a:t> + 403F</a:t>
            </a:r>
            <a:r>
              <a:rPr lang="en-GB" sz="2400" baseline="-25000" dirty="0"/>
              <a:t>16</a:t>
            </a:r>
          </a:p>
          <a:p>
            <a:pPr marL="0" indent="0">
              <a:buNone/>
            </a:pPr>
            <a:r>
              <a:rPr lang="en-GB" sz="2400" dirty="0"/>
              <a:t>(d) </a:t>
            </a:r>
            <a:r>
              <a:rPr lang="en-GB" sz="2400"/>
              <a:t>ED3A</a:t>
            </a:r>
            <a:r>
              <a:rPr lang="en-GB" sz="2400" baseline="-25000"/>
              <a:t>16</a:t>
            </a:r>
            <a:r>
              <a:rPr lang="en-GB" sz="2400"/>
              <a:t> - </a:t>
            </a:r>
            <a:r>
              <a:rPr lang="en-GB" sz="2400" dirty="0"/>
              <a:t>403F</a:t>
            </a:r>
            <a:r>
              <a:rPr lang="en-GB" sz="2400" baseline="-25000" dirty="0"/>
              <a:t>16</a:t>
            </a:r>
            <a:endParaRPr lang="en-US" sz="2400" b="1" baseline="-25000" dirty="0"/>
          </a:p>
          <a:p>
            <a:pPr marL="0" indent="0">
              <a:buNone/>
            </a:pPr>
            <a:endParaRPr lang="en-US" sz="2400" b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Esercizio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49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Convertire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seguenti</a:t>
            </a:r>
            <a:r>
              <a:rPr lang="en-US" sz="2200" dirty="0"/>
              <a:t> numeri in </a:t>
            </a:r>
            <a:r>
              <a:rPr lang="en-US" sz="2200" dirty="0" err="1"/>
              <a:t>decimale</a:t>
            </a:r>
            <a:endParaRPr lang="en-US" sz="2200" dirty="0"/>
          </a:p>
          <a:p>
            <a:pPr marL="0" indent="0">
              <a:buNone/>
            </a:pPr>
            <a:endParaRPr lang="en-GB" sz="2200" b="1" baseline="-25000" dirty="0"/>
          </a:p>
          <a:p>
            <a:pPr marL="0" indent="0">
              <a:buNone/>
            </a:pPr>
            <a:r>
              <a:rPr lang="en-GB" sz="2200" dirty="0"/>
              <a:t>(a) 1110</a:t>
            </a:r>
            <a:r>
              <a:rPr lang="en-GB" sz="2200" baseline="-25000" dirty="0"/>
              <a:t>4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(b) 401</a:t>
            </a:r>
            <a:r>
              <a:rPr lang="en-GB" sz="2200" baseline="-25000" dirty="0"/>
              <a:t>5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(c) 932</a:t>
            </a:r>
            <a:r>
              <a:rPr lang="en-GB" sz="2200" baseline="-25000" dirty="0"/>
              <a:t>12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(d) 347</a:t>
            </a:r>
            <a:r>
              <a:rPr lang="en-GB" sz="2200" baseline="-25000" dirty="0"/>
              <a:t>8</a:t>
            </a:r>
          </a:p>
          <a:p>
            <a:pPr marL="0" indent="0">
              <a:buNone/>
            </a:pPr>
            <a:endParaRPr lang="en-GB" sz="2200" b="1" baseline="-25000" dirty="0"/>
          </a:p>
          <a:p>
            <a:pPr marL="0" indent="0">
              <a:buNone/>
            </a:pPr>
            <a:r>
              <a:rPr lang="en-US" sz="2200" dirty="0" err="1"/>
              <a:t>Convertire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seguenti</a:t>
            </a:r>
            <a:r>
              <a:rPr lang="en-US" sz="2200" dirty="0"/>
              <a:t> numeri in base 2</a:t>
            </a:r>
          </a:p>
          <a:p>
            <a:pPr marL="0" indent="0">
              <a:buNone/>
            </a:pPr>
            <a:endParaRPr lang="en-US" sz="2200" b="1" baseline="-25000" dirty="0"/>
          </a:p>
          <a:p>
            <a:pPr marL="0" indent="0">
              <a:buNone/>
            </a:pPr>
            <a:r>
              <a:rPr lang="en-GB" sz="2000" dirty="0"/>
              <a:t>(a) 3112</a:t>
            </a:r>
            <a:r>
              <a:rPr lang="en-GB" sz="2000" baseline="-25000" dirty="0"/>
              <a:t>4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(b) 401</a:t>
            </a:r>
            <a:r>
              <a:rPr lang="en-GB" sz="2000" baseline="-25000" dirty="0"/>
              <a:t>8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(c) 732</a:t>
            </a:r>
            <a:r>
              <a:rPr lang="en-GB" sz="2000" baseline="-25000" dirty="0"/>
              <a:t>8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(d) 347</a:t>
            </a:r>
            <a:r>
              <a:rPr lang="en-GB" sz="2000" baseline="-25000" dirty="0"/>
              <a:t>8</a:t>
            </a:r>
          </a:p>
          <a:p>
            <a:pPr marL="0" indent="0">
              <a:buNone/>
            </a:pPr>
            <a:endParaRPr lang="en-US" sz="2200" b="1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Esercizio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6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Convertire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numeri </a:t>
            </a:r>
            <a:r>
              <a:rPr lang="en-US" dirty="0" err="1"/>
              <a:t>binari</a:t>
            </a:r>
            <a:r>
              <a:rPr lang="en-US" dirty="0"/>
              <a:t> in </a:t>
            </a:r>
            <a:r>
              <a:rPr lang="en-US" dirty="0" err="1"/>
              <a:t>complemento</a:t>
            </a:r>
            <a:r>
              <a:rPr lang="en-US" dirty="0"/>
              <a:t> a 2 in </a:t>
            </a:r>
            <a:r>
              <a:rPr lang="en-US" dirty="0" err="1"/>
              <a:t>decimale</a:t>
            </a:r>
            <a:endParaRPr lang="en-US" dirty="0"/>
          </a:p>
          <a:p>
            <a:pPr marL="0" indent="0">
              <a:buNone/>
            </a:pPr>
            <a:endParaRPr lang="en-GB" sz="2400" b="1" baseline="-25000" dirty="0"/>
          </a:p>
          <a:p>
            <a:pPr marL="0" indent="0">
              <a:buNone/>
            </a:pPr>
            <a:r>
              <a:rPr lang="en-GB" sz="2400" dirty="0"/>
              <a:t>(a) 1110</a:t>
            </a:r>
            <a:r>
              <a:rPr lang="en-GB" sz="2400" baseline="-25000" dirty="0"/>
              <a:t>2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(b) 100011</a:t>
            </a:r>
            <a:r>
              <a:rPr lang="en-GB" sz="2400" baseline="-25000" dirty="0"/>
              <a:t>2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(c) 01001110</a:t>
            </a:r>
            <a:r>
              <a:rPr lang="en-GB" sz="2400" baseline="-25000" dirty="0"/>
              <a:t>2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(d) 10110101</a:t>
            </a:r>
            <a:r>
              <a:rPr lang="en-GB" sz="2400" baseline="-25000" dirty="0"/>
              <a:t>2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2656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Convertire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numeri </a:t>
            </a:r>
            <a:r>
              <a:rPr lang="en-US" dirty="0" err="1"/>
              <a:t>decimali</a:t>
            </a:r>
            <a:r>
              <a:rPr lang="en-US" dirty="0"/>
              <a:t> in </a:t>
            </a:r>
            <a:r>
              <a:rPr lang="en-US" dirty="0" err="1"/>
              <a:t>complemento</a:t>
            </a:r>
            <a:r>
              <a:rPr lang="en-US" dirty="0"/>
              <a:t> a 2</a:t>
            </a:r>
          </a:p>
          <a:p>
            <a:pPr algn="l"/>
            <a:endParaRPr lang="en-US" dirty="0"/>
          </a:p>
          <a:p>
            <a:pPr marL="400050" lvl="1" indent="0">
              <a:buNone/>
            </a:pPr>
            <a:r>
              <a:rPr lang="it-IT" sz="3200" dirty="0"/>
              <a:t>(a) 4210</a:t>
            </a:r>
          </a:p>
          <a:p>
            <a:pPr marL="400050" lvl="1" indent="0">
              <a:buNone/>
            </a:pPr>
            <a:r>
              <a:rPr lang="it-IT" sz="3200" dirty="0"/>
              <a:t>(b) −6310</a:t>
            </a:r>
          </a:p>
          <a:p>
            <a:pPr marL="400050" lvl="1" indent="0">
              <a:buNone/>
            </a:pPr>
            <a:r>
              <a:rPr lang="it-IT" sz="3200" dirty="0"/>
              <a:t>(c) 12410</a:t>
            </a:r>
          </a:p>
          <a:p>
            <a:pPr marL="400050" lvl="1" indent="0">
              <a:buNone/>
            </a:pPr>
            <a:r>
              <a:rPr lang="it-IT" sz="3200" dirty="0"/>
              <a:t>(d) −12810</a:t>
            </a:r>
          </a:p>
          <a:p>
            <a:pPr marL="400050" lvl="1" indent="0">
              <a:buNone/>
            </a:pPr>
            <a:r>
              <a:rPr lang="it-IT" sz="3200" dirty="0"/>
              <a:t>(e) 13310</a:t>
            </a:r>
          </a:p>
        </p:txBody>
      </p:sp>
    </p:spTree>
    <p:extLst>
      <p:ext uri="{BB962C8B-B14F-4D97-AF65-F5344CB8AC3E}">
        <p14:creationId xmlns:p14="http://schemas.microsoft.com/office/powerpoint/2010/main" val="109089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Esegui</a:t>
            </a:r>
            <a:r>
              <a:rPr lang="en-US" dirty="0"/>
              <a:t> </a:t>
            </a:r>
            <a:r>
              <a:rPr lang="en-US" dirty="0" err="1"/>
              <a:t>l’addizione</a:t>
            </a:r>
            <a:r>
              <a:rPr lang="en-US" dirty="0"/>
              <a:t> di </a:t>
            </a:r>
            <a:r>
              <a:rPr lang="en-US" dirty="0" err="1"/>
              <a:t>questi</a:t>
            </a:r>
            <a:r>
              <a:rPr lang="en-US" dirty="0"/>
              <a:t> numeri senza segno. Indica se il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overflow.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(a) 1001</a:t>
            </a:r>
            <a:r>
              <a:rPr lang="en-GB" baseline="-25000" dirty="0"/>
              <a:t>2</a:t>
            </a:r>
            <a:r>
              <a:rPr lang="en-GB" dirty="0"/>
              <a:t> + 0100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(b) 1101</a:t>
            </a:r>
            <a:r>
              <a:rPr lang="en-GB" baseline="-25000" dirty="0"/>
              <a:t>2</a:t>
            </a:r>
            <a:r>
              <a:rPr lang="en-GB" dirty="0"/>
              <a:t> + 1011</a:t>
            </a:r>
            <a:r>
              <a:rPr lang="en-GB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(c) 10011001</a:t>
            </a:r>
            <a:r>
              <a:rPr lang="en-GB" baseline="-25000" dirty="0"/>
              <a:t>2</a:t>
            </a:r>
            <a:r>
              <a:rPr lang="en-GB" dirty="0"/>
              <a:t> + 01000100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(d) 11010010</a:t>
            </a:r>
            <a:r>
              <a:rPr lang="en-GB" baseline="-25000" dirty="0"/>
              <a:t>2</a:t>
            </a:r>
            <a:r>
              <a:rPr lang="en-GB" dirty="0"/>
              <a:t> + 10110110</a:t>
            </a:r>
            <a:r>
              <a:rPr lang="en-GB" baseline="-25000" dirty="0"/>
              <a:t>2</a:t>
            </a:r>
            <a:endParaRPr lang="en-US" b="1" baseline="-25000" dirty="0"/>
          </a:p>
          <a:p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4841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lphaLcParenR"/>
            </a:pPr>
            <a:r>
              <a:rPr lang="it-IT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Rappresentare X = - 97 e Y = 39 in Ca2, ognuno con il minimo numero di bit. </a:t>
            </a:r>
          </a:p>
          <a:p>
            <a:pPr marL="342900" indent="-342900">
              <a:buAutoNum type="alphaLcParenR"/>
            </a:pPr>
            <a:endParaRPr lang="it-IT" sz="2800" dirty="0">
              <a:latin typeface="Calibri" panose="020F0502020204030204" pitchFamily="34" charset="0"/>
            </a:endParaRPr>
          </a:p>
          <a:p>
            <a:pPr marL="342900" indent="-342900">
              <a:buAutoNum type="alphaLcParenR"/>
            </a:pPr>
            <a:endParaRPr lang="it-IT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lphaLcParenR"/>
            </a:pPr>
            <a:endParaRPr lang="it-IT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b) Dopo aver calcolato il numero di bit necessario per rappresentare sia la somma X+Y che la differenza X-Y, portare X e Y alla lunghezza necessaria ed eseguire le due operazioni. </a:t>
            </a:r>
          </a:p>
          <a:p>
            <a:endParaRPr lang="it-IT" sz="2800" dirty="0">
              <a:latin typeface="Calibri" panose="020F0502020204030204" pitchFamily="34" charset="0"/>
            </a:endParaRPr>
          </a:p>
          <a:p>
            <a:endParaRPr lang="it-IT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c) Infine, verificare i risultati ottenuti.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Esercizio (1+2+1 punti) </a:t>
            </a: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19220</TotalTime>
  <Words>561</Words>
  <Application>Microsoft Office PowerPoint</Application>
  <PresentationFormat>Presentazione su schermo (4:3)</PresentationFormat>
  <Paragraphs>106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AdvOTb18868a6.B</vt:lpstr>
      <vt:lpstr>AdvOTbc475f09</vt:lpstr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165</cp:revision>
  <cp:lastPrinted>2019-05-09T13:56:59Z</cp:lastPrinted>
  <dcterms:created xsi:type="dcterms:W3CDTF">2012-08-07T04:56:47Z</dcterms:created>
  <dcterms:modified xsi:type="dcterms:W3CDTF">2022-10-24T15:06:14Z</dcterms:modified>
</cp:coreProperties>
</file>