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0" r:id="rId2"/>
    <p:sldId id="612" r:id="rId3"/>
    <p:sldId id="617" r:id="rId4"/>
    <p:sldId id="616" r:id="rId5"/>
    <p:sldId id="618" r:id="rId6"/>
    <p:sldId id="619" r:id="rId7"/>
    <p:sldId id="609" r:id="rId8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039" autoAdjust="0"/>
  </p:normalViewPr>
  <p:slideViewPr>
    <p:cSldViewPr>
      <p:cViewPr varScale="1">
        <p:scale>
          <a:sx n="59" d="100"/>
          <a:sy n="59" d="100"/>
        </p:scale>
        <p:origin x="2430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72239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61664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16673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4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427549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6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69674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7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674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924800"/>
            <a:ext cx="580177" cy="1152413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57750" y="8331200"/>
            <a:ext cx="1485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050" smtClean="0">
                <a:solidFill>
                  <a:schemeClr val="bg1"/>
                </a:solidFill>
              </a:rPr>
              <a:pPr/>
              <a:t>‹N›</a:t>
            </a:fld>
            <a:r>
              <a:rPr lang="en-US" sz="105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971550" y="8331200"/>
            <a:ext cx="3943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050" baseline="0" dirty="0">
                <a:solidFill>
                  <a:schemeClr val="bg1"/>
                </a:solidFill>
              </a:rPr>
              <a:t> ARM® Edition © 2015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924800"/>
            <a:ext cx="580177" cy="115241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857750" y="8331200"/>
            <a:ext cx="14859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050" smtClean="0">
                <a:solidFill>
                  <a:schemeClr val="bg1"/>
                </a:solidFill>
              </a:rPr>
              <a:pPr/>
              <a:t>‹N›</a:t>
            </a:fld>
            <a:r>
              <a:rPr lang="en-US" sz="105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971550" y="8331200"/>
            <a:ext cx="3943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050" baseline="0" dirty="0">
                <a:solidFill>
                  <a:schemeClr val="bg1"/>
                </a:solidFill>
              </a:rPr>
              <a:t> ARM® Edition © 2015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5467"/>
            <a:ext cx="5829300" cy="11853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4350" y="1625600"/>
            <a:ext cx="5829300" cy="660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5467"/>
            <a:ext cx="5829300" cy="11853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25600"/>
            <a:ext cx="2857500" cy="660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25600"/>
            <a:ext cx="2857500" cy="660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33350" y="8331200"/>
            <a:ext cx="2171700" cy="609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57200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5467"/>
            <a:ext cx="5829300" cy="11853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0" y="1625600"/>
            <a:ext cx="2857500" cy="660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86150" y="1625600"/>
            <a:ext cx="28575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86150" y="5029200"/>
            <a:ext cx="28575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33350" y="8331200"/>
            <a:ext cx="2171700" cy="609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457200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25600"/>
            <a:ext cx="2857500" cy="6604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25600"/>
            <a:ext cx="2857500" cy="6604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5467"/>
            <a:ext cx="5829300" cy="11853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25600"/>
            <a:ext cx="2857500" cy="660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86150" y="1625600"/>
            <a:ext cx="28575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486150" y="5029200"/>
            <a:ext cx="28575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33350" y="8331200"/>
            <a:ext cx="2171700" cy="609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457200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200" y="135467"/>
            <a:ext cx="5829300" cy="11853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4350" y="1625600"/>
            <a:ext cx="28575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486150" y="1625600"/>
            <a:ext cx="28575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350" y="5029200"/>
            <a:ext cx="28575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6150" y="5029200"/>
            <a:ext cx="28575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33350" y="8331200"/>
            <a:ext cx="2171700" cy="6096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4572000" y="8331200"/>
            <a:ext cx="142875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0"/>
            <a:ext cx="594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Esercizio 1</a:t>
            </a:r>
            <a:endParaRPr lang="en-US" sz="21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6F46C6-1AD4-48B3-8F8D-679FBBA137A6}"/>
              </a:ext>
            </a:extLst>
          </p:cNvPr>
          <p:cNvSpPr txBox="1"/>
          <p:nvPr/>
        </p:nvSpPr>
        <p:spPr>
          <a:xfrm>
            <a:off x="390525" y="372336"/>
            <a:ext cx="57721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350" dirty="0">
                <a:latin typeface="Cambria" panose="02040503050406030204" pitchFamily="18" charset="0"/>
              </a:rPr>
              <a:t>Si progetti una rete di interconnessione tra 4 registri sorgente S0, S1, S2,S3</a:t>
            </a:r>
          </a:p>
          <a:p>
            <a:pPr algn="l"/>
            <a:r>
              <a:rPr lang="it-IT" sz="1350" dirty="0">
                <a:latin typeface="Cambria" panose="02040503050406030204" pitchFamily="18" charset="0"/>
              </a:rPr>
              <a:t>e 4 registri destinazione D0, D1, D2, D3 nella quale siano possibili i seguenti</a:t>
            </a:r>
          </a:p>
          <a:p>
            <a:pPr algn="l"/>
            <a:r>
              <a:rPr lang="it-IT" sz="1350" dirty="0">
                <a:latin typeface="Cambria" panose="02040503050406030204" pitchFamily="18" charset="0"/>
              </a:rPr>
              <a:t>trasferimenti paralleli: se S</a:t>
            </a:r>
            <a:r>
              <a:rPr lang="it-IT" sz="1350" baseline="-25000" dirty="0">
                <a:latin typeface="Cambria" panose="02040503050406030204" pitchFamily="18" charset="0"/>
              </a:rPr>
              <a:t>i</a:t>
            </a:r>
            <a:r>
              <a:rPr lang="it-IT" sz="1350" dirty="0">
                <a:latin typeface="Cambria" panose="02040503050406030204" pitchFamily="18" charset="0"/>
              </a:rPr>
              <a:t> è pari allora S</a:t>
            </a:r>
            <a:r>
              <a:rPr lang="it-IT" sz="1350" baseline="-25000" dirty="0">
                <a:latin typeface="Cambria" panose="02040503050406030204" pitchFamily="18" charset="0"/>
              </a:rPr>
              <a:t>i </a:t>
            </a:r>
            <a:r>
              <a:rPr lang="it-IT" sz="1350" dirty="0">
                <a:latin typeface="Cambria" panose="02040503050406030204" pitchFamily="18" charset="0"/>
              </a:rPr>
              <a:t>viene copiato in D</a:t>
            </a:r>
            <a:r>
              <a:rPr lang="it-IT" sz="1350" baseline="-25000" dirty="0">
                <a:latin typeface="Cambria" panose="02040503050406030204" pitchFamily="18" charset="0"/>
              </a:rPr>
              <a:t>i </a:t>
            </a:r>
            <a:r>
              <a:rPr lang="it-IT" sz="1350" dirty="0">
                <a:latin typeface="Cambria" panose="02040503050406030204" pitchFamily="18" charset="0"/>
              </a:rPr>
              <a:t>; altrimenti S</a:t>
            </a:r>
            <a:r>
              <a:rPr lang="it-IT" sz="788" dirty="0">
                <a:latin typeface="Cambria" panose="02040503050406030204" pitchFamily="18" charset="0"/>
              </a:rPr>
              <a:t>(i+1) mod 3 </a:t>
            </a:r>
            <a:r>
              <a:rPr lang="it-IT" sz="1350" dirty="0">
                <a:latin typeface="Cambria" panose="02040503050406030204" pitchFamily="18" charset="0"/>
              </a:rPr>
              <a:t>viene copiato in D</a:t>
            </a:r>
            <a:r>
              <a:rPr lang="it-IT" sz="1350" baseline="-25000" dirty="0">
                <a:latin typeface="Cambria" panose="02040503050406030204" pitchFamily="18" charset="0"/>
              </a:rPr>
              <a:t>i </a:t>
            </a:r>
            <a:r>
              <a:rPr lang="it-IT" sz="1350" dirty="0">
                <a:latin typeface="Cambria" panose="02040503050406030204" pitchFamily="18" charset="0"/>
              </a:rPr>
              <a:t>Il registro D</a:t>
            </a:r>
            <a:r>
              <a:rPr lang="it-IT" sz="1350" baseline="-25000" dirty="0">
                <a:latin typeface="Cambria" panose="02040503050406030204" pitchFamily="18" charset="0"/>
              </a:rPr>
              <a:t>i </a:t>
            </a:r>
            <a:r>
              <a:rPr lang="it-IT" sz="1350" dirty="0">
                <a:latin typeface="Cambria" panose="02040503050406030204" pitchFamily="18" charset="0"/>
              </a:rPr>
              <a:t> è abilitato alla scrittura se e solo se S</a:t>
            </a:r>
            <a:r>
              <a:rPr lang="it-IT" sz="1350" baseline="-25000" dirty="0">
                <a:latin typeface="Cambria" panose="02040503050406030204" pitchFamily="18" charset="0"/>
              </a:rPr>
              <a:t>i </a:t>
            </a:r>
            <a:r>
              <a:rPr lang="it-IT" sz="1350" dirty="0">
                <a:latin typeface="Cambria" panose="02040503050406030204" pitchFamily="18" charset="0"/>
              </a:rPr>
              <a:t>+S</a:t>
            </a:r>
            <a:r>
              <a:rPr lang="it-IT" sz="788" dirty="0">
                <a:latin typeface="Cambria" panose="02040503050406030204" pitchFamily="18" charset="0"/>
              </a:rPr>
              <a:t>(i+1) mod 3 </a:t>
            </a:r>
            <a:r>
              <a:rPr lang="it-IT" sz="1350" dirty="0">
                <a:latin typeface="Cambria" panose="02040503050406030204" pitchFamily="18" charset="0"/>
              </a:rPr>
              <a:t>è dispari. Specificare il valore di </a:t>
            </a:r>
            <a:r>
              <a:rPr lang="it-IT" sz="1350" b="1" dirty="0">
                <a:latin typeface="Cambria-Bold"/>
              </a:rPr>
              <a:t>tutti </a:t>
            </a:r>
            <a:r>
              <a:rPr lang="it-IT" sz="1350" dirty="0">
                <a:latin typeface="Cambria" panose="02040503050406030204" pitchFamily="18" charset="0"/>
              </a:rPr>
              <a:t>i segnali di controllo presenti nello schema e disegnare lo schema.</a:t>
            </a:r>
            <a:endParaRPr lang="it-IT" sz="1350" dirty="0"/>
          </a:p>
        </p:txBody>
      </p:sp>
    </p:spTree>
    <p:extLst>
      <p:ext uri="{BB962C8B-B14F-4D97-AF65-F5344CB8AC3E}">
        <p14:creationId xmlns:p14="http://schemas.microsoft.com/office/powerpoint/2010/main" val="15636227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138041"/>
            <a:ext cx="594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Soluzione esercizio 1</a:t>
            </a:r>
            <a:endParaRPr lang="en-US" sz="2100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6442094-9946-431B-EA11-9971EC56A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14" y="652391"/>
            <a:ext cx="3706365" cy="39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507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0"/>
            <a:ext cx="594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Esercizio 2</a:t>
            </a:r>
            <a:endParaRPr lang="en-US" sz="21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6F46C6-1AD4-48B3-8F8D-679FBBA137A6}"/>
              </a:ext>
            </a:extLst>
          </p:cNvPr>
          <p:cNvSpPr txBox="1"/>
          <p:nvPr/>
        </p:nvSpPr>
        <p:spPr>
          <a:xfrm>
            <a:off x="238125" y="372336"/>
            <a:ext cx="577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dirty="0">
                <a:latin typeface="Cambria" panose="02040503050406030204" pitchFamily="18" charset="0"/>
              </a:rPr>
              <a:t>Sia </a:t>
            </a:r>
            <a:r>
              <a:rPr lang="it-IT" sz="1200" dirty="0" err="1">
                <a:latin typeface="Cambria" panose="02040503050406030204" pitchFamily="18" charset="0"/>
              </a:rPr>
              <a:t>Rs</a:t>
            </a:r>
            <a:r>
              <a:rPr lang="it-IT" sz="1200" dirty="0">
                <a:latin typeface="Cambria" panose="02040503050406030204" pitchFamily="18" charset="0"/>
              </a:rPr>
              <a:t> un registro sorgente e siano Rd0, Rd1, Rd2 ed Rd3 quattro registri destinazione. Si progetti la rete di interconnessione tale che quando </a:t>
            </a:r>
            <a:r>
              <a:rPr lang="it-IT" sz="1200" dirty="0" err="1">
                <a:latin typeface="Cambria" panose="02040503050406030204" pitchFamily="18" charset="0"/>
              </a:rPr>
              <a:t>inRd</a:t>
            </a:r>
            <a:r>
              <a:rPr lang="it-IT" sz="1200" dirty="0">
                <a:latin typeface="Cambria" panose="02040503050406030204" pitchFamily="18" charset="0"/>
              </a:rPr>
              <a:t> vale 1 il contenuto di </a:t>
            </a:r>
            <a:r>
              <a:rPr lang="it-IT" sz="1200" dirty="0" err="1">
                <a:latin typeface="Cambria" panose="02040503050406030204" pitchFamily="18" charset="0"/>
              </a:rPr>
              <a:t>Rs</a:t>
            </a:r>
            <a:r>
              <a:rPr lang="it-IT" sz="1200" dirty="0">
                <a:latin typeface="Cambria" panose="02040503050406030204" pitchFamily="18" charset="0"/>
              </a:rPr>
              <a:t> viene trasferito in </a:t>
            </a:r>
            <a:r>
              <a:rPr lang="it-IT" sz="1200" dirty="0" err="1">
                <a:latin typeface="Cambria" panose="02040503050406030204" pitchFamily="18" charset="0"/>
              </a:rPr>
              <a:t>Rdj</a:t>
            </a:r>
            <a:r>
              <a:rPr lang="it-IT" sz="1200" dirty="0">
                <a:latin typeface="Cambria" panose="02040503050406030204" pitchFamily="18" charset="0"/>
              </a:rPr>
              <a:t>, dove j è codificato in binario dai due bit meno significativi di </a:t>
            </a:r>
            <a:r>
              <a:rPr lang="it-IT" sz="1200" dirty="0" err="1">
                <a:latin typeface="Cambria" panose="02040503050406030204" pitchFamily="18" charset="0"/>
              </a:rPr>
              <a:t>Rs</a:t>
            </a:r>
            <a:r>
              <a:rPr lang="it-IT" sz="1200" dirty="0">
                <a:latin typeface="Cambria" panose="02040503050406030204" pitchFamily="18" charset="0"/>
              </a:rPr>
              <a:t>. Si mostri il progetto fino al dettaglio di porte logiche.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9970226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-28385"/>
            <a:ext cx="594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Soluzione Esercizio 2</a:t>
            </a:r>
            <a:endParaRPr lang="en-US" sz="21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6F46C6-1AD4-48B3-8F8D-679FBBA137A6}"/>
              </a:ext>
            </a:extLst>
          </p:cNvPr>
          <p:cNvSpPr txBox="1"/>
          <p:nvPr/>
        </p:nvSpPr>
        <p:spPr>
          <a:xfrm>
            <a:off x="390525" y="343951"/>
            <a:ext cx="577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dirty="0">
                <a:latin typeface="Cambria" panose="02040503050406030204" pitchFamily="18" charset="0"/>
              </a:rPr>
              <a:t>Sia </a:t>
            </a:r>
            <a:r>
              <a:rPr lang="it-IT" sz="1200" dirty="0" err="1">
                <a:latin typeface="Cambria" panose="02040503050406030204" pitchFamily="18" charset="0"/>
              </a:rPr>
              <a:t>Rs</a:t>
            </a:r>
            <a:r>
              <a:rPr lang="it-IT" sz="1200" dirty="0">
                <a:latin typeface="Cambria" panose="02040503050406030204" pitchFamily="18" charset="0"/>
              </a:rPr>
              <a:t> un registro sorgente e siano Rd0, Rd1, Rd2 ed Rd3 quattro registri destinazione. Si progetti la rete di interconnessione tale che quando </a:t>
            </a:r>
            <a:r>
              <a:rPr lang="it-IT" sz="1200" dirty="0" err="1">
                <a:latin typeface="Cambria" panose="02040503050406030204" pitchFamily="18" charset="0"/>
              </a:rPr>
              <a:t>inRd</a:t>
            </a:r>
            <a:r>
              <a:rPr lang="it-IT" sz="1200" dirty="0">
                <a:latin typeface="Cambria" panose="02040503050406030204" pitchFamily="18" charset="0"/>
              </a:rPr>
              <a:t> vale 1 il contenuto di </a:t>
            </a:r>
            <a:r>
              <a:rPr lang="it-IT" sz="1200" dirty="0" err="1">
                <a:latin typeface="Cambria" panose="02040503050406030204" pitchFamily="18" charset="0"/>
              </a:rPr>
              <a:t>Rs</a:t>
            </a:r>
            <a:r>
              <a:rPr lang="it-IT" sz="1200" dirty="0">
                <a:latin typeface="Cambria" panose="02040503050406030204" pitchFamily="18" charset="0"/>
              </a:rPr>
              <a:t> viene trasferito in </a:t>
            </a:r>
            <a:r>
              <a:rPr lang="it-IT" sz="1200" dirty="0" err="1">
                <a:latin typeface="Cambria" panose="02040503050406030204" pitchFamily="18" charset="0"/>
              </a:rPr>
              <a:t>Rdj</a:t>
            </a:r>
            <a:r>
              <a:rPr lang="it-IT" sz="1200" dirty="0">
                <a:latin typeface="Cambria" panose="02040503050406030204" pitchFamily="18" charset="0"/>
              </a:rPr>
              <a:t>, dove j è codificato in binario dai due bit meno significativi di </a:t>
            </a:r>
            <a:r>
              <a:rPr lang="it-IT" sz="1200" dirty="0" err="1">
                <a:latin typeface="Cambria" panose="02040503050406030204" pitchFamily="18" charset="0"/>
              </a:rPr>
              <a:t>Rs</a:t>
            </a:r>
            <a:r>
              <a:rPr lang="it-IT" sz="1200" dirty="0">
                <a:latin typeface="Cambria" panose="02040503050406030204" pitchFamily="18" charset="0"/>
              </a:rPr>
              <a:t>. Si mostri il progetto fino al dettaglio di porte logiche.</a:t>
            </a:r>
            <a:endParaRPr lang="it-IT" sz="12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9C0B6D1-DAAE-86F1-A524-C8641B7B1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14" y="1151864"/>
            <a:ext cx="4914900" cy="344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308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73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0"/>
            <a:ext cx="594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Soluzione Esercizio 2</a:t>
            </a:r>
            <a:endParaRPr lang="en-US" sz="2100" dirty="0">
              <a:latin typeface="+mj-l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6F46C6-1AD4-48B3-8F8D-679FBBA137A6}"/>
              </a:ext>
            </a:extLst>
          </p:cNvPr>
          <p:cNvSpPr txBox="1"/>
          <p:nvPr/>
        </p:nvSpPr>
        <p:spPr>
          <a:xfrm>
            <a:off x="542925" y="372336"/>
            <a:ext cx="5772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200" dirty="0">
                <a:latin typeface="Cambria" panose="02040503050406030204" pitchFamily="18" charset="0"/>
              </a:rPr>
              <a:t>Sia </a:t>
            </a:r>
            <a:r>
              <a:rPr lang="it-IT" sz="1200" dirty="0" err="1">
                <a:latin typeface="Cambria" panose="02040503050406030204" pitchFamily="18" charset="0"/>
              </a:rPr>
              <a:t>Rs</a:t>
            </a:r>
            <a:r>
              <a:rPr lang="it-IT" sz="1200" dirty="0">
                <a:latin typeface="Cambria" panose="02040503050406030204" pitchFamily="18" charset="0"/>
              </a:rPr>
              <a:t> un registro sorgente e siano Rd0, Rd1, Rd2 ed Rd3 quattro registri destinazione. Si progetti la rete di interconnessione tale che quando </a:t>
            </a:r>
            <a:r>
              <a:rPr lang="it-IT" sz="1200" dirty="0" err="1">
                <a:latin typeface="Cambria" panose="02040503050406030204" pitchFamily="18" charset="0"/>
              </a:rPr>
              <a:t>inRd</a:t>
            </a:r>
            <a:r>
              <a:rPr lang="it-IT" sz="1200" dirty="0">
                <a:latin typeface="Cambria" panose="02040503050406030204" pitchFamily="18" charset="0"/>
              </a:rPr>
              <a:t> vale 1 il contenuto di </a:t>
            </a:r>
            <a:r>
              <a:rPr lang="it-IT" sz="1200" dirty="0" err="1">
                <a:latin typeface="Cambria" panose="02040503050406030204" pitchFamily="18" charset="0"/>
              </a:rPr>
              <a:t>Rs</a:t>
            </a:r>
            <a:r>
              <a:rPr lang="it-IT" sz="1200" dirty="0">
                <a:latin typeface="Cambria" panose="02040503050406030204" pitchFamily="18" charset="0"/>
              </a:rPr>
              <a:t> viene trasferito in </a:t>
            </a:r>
            <a:r>
              <a:rPr lang="it-IT" sz="1200" dirty="0" err="1">
                <a:latin typeface="Cambria" panose="02040503050406030204" pitchFamily="18" charset="0"/>
              </a:rPr>
              <a:t>Rdj</a:t>
            </a:r>
            <a:r>
              <a:rPr lang="it-IT" sz="1200" dirty="0">
                <a:latin typeface="Cambria" panose="02040503050406030204" pitchFamily="18" charset="0"/>
              </a:rPr>
              <a:t>, dove j è codificato in binario dai due bit meno significativi di </a:t>
            </a:r>
            <a:r>
              <a:rPr lang="it-IT" sz="1200" dirty="0" err="1">
                <a:latin typeface="Cambria" panose="02040503050406030204" pitchFamily="18" charset="0"/>
              </a:rPr>
              <a:t>Rs</a:t>
            </a:r>
            <a:r>
              <a:rPr lang="it-IT" sz="1200" dirty="0">
                <a:latin typeface="Cambria" panose="02040503050406030204" pitchFamily="18" charset="0"/>
              </a:rPr>
              <a:t>. Si mostri il progetto fino al dettaglio di porte logiche.</a:t>
            </a:r>
            <a:endParaRPr lang="it-IT" sz="1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B3B0523-2943-01D6-F608-D97B5810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1180249"/>
            <a:ext cx="4743450" cy="35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227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0"/>
            <a:ext cx="5943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latin typeface="+mj-lt"/>
              </a:rPr>
              <a:t>Esercizio 3</a:t>
            </a:r>
            <a:endParaRPr lang="en-US" sz="2100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4101D44-331F-CB7D-40D5-7D02943DE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3" y="392415"/>
            <a:ext cx="5606433" cy="21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502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16710</TotalTime>
  <Words>435</Words>
  <Application>Microsoft Office PowerPoint</Application>
  <PresentationFormat>Presentazione su schermo (4:3)</PresentationFormat>
  <Paragraphs>30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Cambria-Bold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218</cp:revision>
  <cp:lastPrinted>2018-05-09T11:30:38Z</cp:lastPrinted>
  <dcterms:created xsi:type="dcterms:W3CDTF">2012-08-07T04:56:47Z</dcterms:created>
  <dcterms:modified xsi:type="dcterms:W3CDTF">2023-01-16T19:12:32Z</dcterms:modified>
</cp:coreProperties>
</file>