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handoutMasterIdLst>
    <p:handoutMasterId r:id="rId64"/>
  </p:handoutMasterIdLst>
  <p:sldIdLst>
    <p:sldId id="256" r:id="rId2"/>
    <p:sldId id="257" r:id="rId3"/>
    <p:sldId id="258" r:id="rId4"/>
    <p:sldId id="270" r:id="rId5"/>
    <p:sldId id="269" r:id="rId6"/>
    <p:sldId id="259" r:id="rId7"/>
    <p:sldId id="267" r:id="rId8"/>
    <p:sldId id="268" r:id="rId9"/>
    <p:sldId id="272" r:id="rId10"/>
    <p:sldId id="260" r:id="rId11"/>
    <p:sldId id="273" r:id="rId12"/>
    <p:sldId id="274" r:id="rId13"/>
    <p:sldId id="275" r:id="rId14"/>
    <p:sldId id="276" r:id="rId15"/>
    <p:sldId id="278" r:id="rId16"/>
    <p:sldId id="277" r:id="rId17"/>
    <p:sldId id="279" r:id="rId18"/>
    <p:sldId id="280" r:id="rId19"/>
    <p:sldId id="271" r:id="rId20"/>
    <p:sldId id="281" r:id="rId21"/>
    <p:sldId id="283" r:id="rId22"/>
    <p:sldId id="282" r:id="rId23"/>
    <p:sldId id="263" r:id="rId24"/>
    <p:sldId id="288" r:id="rId25"/>
    <p:sldId id="292" r:id="rId26"/>
    <p:sldId id="291" r:id="rId27"/>
    <p:sldId id="284" r:id="rId28"/>
    <p:sldId id="285" r:id="rId29"/>
    <p:sldId id="286" r:id="rId30"/>
    <p:sldId id="293" r:id="rId31"/>
    <p:sldId id="287" r:id="rId32"/>
    <p:sldId id="290" r:id="rId33"/>
    <p:sldId id="289" r:id="rId34"/>
    <p:sldId id="261" r:id="rId35"/>
    <p:sldId id="294" r:id="rId36"/>
    <p:sldId id="296" r:id="rId37"/>
    <p:sldId id="297" r:id="rId38"/>
    <p:sldId id="298" r:id="rId39"/>
    <p:sldId id="299" r:id="rId40"/>
    <p:sldId id="300" r:id="rId41"/>
    <p:sldId id="301" r:id="rId42"/>
    <p:sldId id="295" r:id="rId43"/>
    <p:sldId id="302" r:id="rId44"/>
    <p:sldId id="305" r:id="rId45"/>
    <p:sldId id="306" r:id="rId46"/>
    <p:sldId id="307" r:id="rId47"/>
    <p:sldId id="308" r:id="rId48"/>
    <p:sldId id="310" r:id="rId49"/>
    <p:sldId id="309" r:id="rId50"/>
    <p:sldId id="311" r:id="rId51"/>
    <p:sldId id="312" r:id="rId52"/>
    <p:sldId id="313" r:id="rId53"/>
    <p:sldId id="314" r:id="rId54"/>
    <p:sldId id="303" r:id="rId55"/>
    <p:sldId id="315" r:id="rId56"/>
    <p:sldId id="316" r:id="rId57"/>
    <p:sldId id="304" r:id="rId58"/>
    <p:sldId id="262" r:id="rId59"/>
    <p:sldId id="264" r:id="rId60"/>
    <p:sldId id="265" r:id="rId61"/>
    <p:sldId id="266"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843"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645720-DAA4-487A-9AC0-1C364BCB96F4}" type="datetimeFigureOut">
              <a:rPr lang="zh-CN" altLang="en-US" smtClean="0"/>
              <a:t>2015/12/13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CC92AB-FCA7-41B3-8331-3D1F71ED2A1D}" type="slidenum">
              <a:rPr lang="zh-CN" altLang="en-US" smtClean="0"/>
              <a:t>‹#›</a:t>
            </a:fld>
            <a:endParaRPr lang="zh-CN" altLang="en-US"/>
          </a:p>
        </p:txBody>
      </p:sp>
    </p:spTree>
    <p:extLst>
      <p:ext uri="{BB962C8B-B14F-4D97-AF65-F5344CB8AC3E}">
        <p14:creationId xmlns:p14="http://schemas.microsoft.com/office/powerpoint/2010/main" val="17991011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25DF4-88A9-4DB8-9681-2D9D80918C04}" type="datetimeFigureOut">
              <a:rPr lang="zh-CN" altLang="en-US" smtClean="0"/>
              <a:t>2015/12/13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A27D3-EA11-44B8-A4DB-D72A9D08506F}" type="slidenum">
              <a:rPr lang="zh-CN" altLang="en-US" smtClean="0"/>
              <a:t>‹#›</a:t>
            </a:fld>
            <a:endParaRPr lang="zh-CN" altLang="en-US"/>
          </a:p>
        </p:txBody>
      </p:sp>
    </p:spTree>
    <p:extLst>
      <p:ext uri="{BB962C8B-B14F-4D97-AF65-F5344CB8AC3E}">
        <p14:creationId xmlns:p14="http://schemas.microsoft.com/office/powerpoint/2010/main" val="201500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CA27D3-EA11-44B8-A4DB-D72A9D08506F}" type="slidenum">
              <a:rPr lang="zh-CN" altLang="en-US" smtClean="0"/>
              <a:t>1</a:t>
            </a:fld>
            <a:endParaRPr lang="zh-CN" altLang="en-US"/>
          </a:p>
        </p:txBody>
      </p:sp>
    </p:spTree>
    <p:extLst>
      <p:ext uri="{BB962C8B-B14F-4D97-AF65-F5344CB8AC3E}">
        <p14:creationId xmlns:p14="http://schemas.microsoft.com/office/powerpoint/2010/main" val="41192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CA27D3-EA11-44B8-A4DB-D72A9D08506F}" type="slidenum">
              <a:rPr lang="zh-CN" altLang="en-US" smtClean="0"/>
              <a:t>53</a:t>
            </a:fld>
            <a:endParaRPr lang="zh-CN" altLang="en-US"/>
          </a:p>
        </p:txBody>
      </p:sp>
    </p:spTree>
    <p:extLst>
      <p:ext uri="{BB962C8B-B14F-4D97-AF65-F5344CB8AC3E}">
        <p14:creationId xmlns:p14="http://schemas.microsoft.com/office/powerpoint/2010/main" val="126677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CA27D3-EA11-44B8-A4DB-D72A9D08506F}" type="slidenum">
              <a:rPr lang="zh-CN" altLang="en-US" smtClean="0"/>
              <a:t>55</a:t>
            </a:fld>
            <a:endParaRPr lang="zh-CN" altLang="en-US"/>
          </a:p>
        </p:txBody>
      </p:sp>
    </p:spTree>
    <p:extLst>
      <p:ext uri="{BB962C8B-B14F-4D97-AF65-F5344CB8AC3E}">
        <p14:creationId xmlns:p14="http://schemas.microsoft.com/office/powerpoint/2010/main" val="126677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CA27D3-EA11-44B8-A4DB-D72A9D08506F}" type="slidenum">
              <a:rPr lang="zh-CN" altLang="en-US" smtClean="0"/>
              <a:t>56</a:t>
            </a:fld>
            <a:endParaRPr lang="zh-CN" altLang="en-US"/>
          </a:p>
        </p:txBody>
      </p:sp>
    </p:spTree>
    <p:extLst>
      <p:ext uri="{BB962C8B-B14F-4D97-AF65-F5344CB8AC3E}">
        <p14:creationId xmlns:p14="http://schemas.microsoft.com/office/powerpoint/2010/main" val="126677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smtClean="0"/>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39E0B80A-6E7C-41F3-ADC7-44C131062B65}" type="datetime1">
              <a:rPr lang="zh-CN" altLang="en-US" smtClean="0"/>
              <a:t>2015/12/13</a:t>
            </a:fld>
            <a:endParaRPr lang="zh-CN" altLang="en-US"/>
          </a:p>
        </p:txBody>
      </p:sp>
      <p:sp>
        <p:nvSpPr>
          <p:cNvPr id="16" name="灯片编号占位符 15"/>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17" name="页脚占位符 16"/>
          <p:cNvSpPr>
            <a:spLocks noGrp="1"/>
          </p:cNvSpPr>
          <p:nvPr>
            <p:ph type="ftr" sz="quarter" idx="12"/>
          </p:nvPr>
        </p:nvSpPr>
        <p:spPr/>
        <p:txBody>
          <a:bodyPr/>
          <a:lstStyle/>
          <a:p>
            <a:r>
              <a:rPr lang="en-US" altLang="zh-CN" smtClean="0"/>
              <a:t>Powered By Niki</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63C7D34-65CD-48D6-8DFD-D390AE9E101F}" type="datetime1">
              <a:rPr lang="zh-CN" altLang="en-US" smtClean="0"/>
              <a:t>2015/12/13</a:t>
            </a:fld>
            <a:endParaRPr lang="zh-CN" altLang="en-US"/>
          </a:p>
        </p:txBody>
      </p:sp>
      <p:sp>
        <p:nvSpPr>
          <p:cNvPr id="5" name="页脚占位符 4"/>
          <p:cNvSpPr>
            <a:spLocks noGrp="1"/>
          </p:cNvSpPr>
          <p:nvPr>
            <p:ph type="ftr" sz="quarter" idx="11"/>
          </p:nvPr>
        </p:nvSpPr>
        <p:spPr/>
        <p:txBody>
          <a:bodyPr/>
          <a:lstStyle/>
          <a:p>
            <a:r>
              <a:rPr lang="en-US" altLang="zh-CN" smtClean="0"/>
              <a:t>Powered By Niki</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C034808-FD7F-4531-8A26-414B5FF6E264}" type="datetime1">
              <a:rPr lang="zh-CN" altLang="en-US" smtClean="0"/>
              <a:t>2015/12/13</a:t>
            </a:fld>
            <a:endParaRPr lang="zh-CN" altLang="en-US"/>
          </a:p>
        </p:txBody>
      </p:sp>
      <p:sp>
        <p:nvSpPr>
          <p:cNvPr id="5" name="页脚占位符 4"/>
          <p:cNvSpPr>
            <a:spLocks noGrp="1"/>
          </p:cNvSpPr>
          <p:nvPr>
            <p:ph type="ftr" sz="quarter" idx="11"/>
          </p:nvPr>
        </p:nvSpPr>
        <p:spPr/>
        <p:txBody>
          <a:bodyPr/>
          <a:lstStyle/>
          <a:p>
            <a:r>
              <a:rPr lang="en-US" altLang="zh-CN" smtClean="0"/>
              <a:t>Powered By Niki</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4" name="日期占位符 13"/>
          <p:cNvSpPr>
            <a:spLocks noGrp="1"/>
          </p:cNvSpPr>
          <p:nvPr>
            <p:ph type="dt" sz="half" idx="14"/>
          </p:nvPr>
        </p:nvSpPr>
        <p:spPr/>
        <p:txBody>
          <a:bodyPr/>
          <a:lstStyle/>
          <a:p>
            <a:fld id="{E82CAD20-A0DD-4136-8E01-290DFCC3A18F}" type="datetime1">
              <a:rPr lang="zh-CN" altLang="en-US" smtClean="0"/>
              <a:t>2015/12/13</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0C913308-F349-4B6D-A68A-DD1791B4A57B}" type="slidenum">
              <a:rPr lang="zh-CN" altLang="en-US" smtClean="0"/>
              <a:t>‹#›</a:t>
            </a:fld>
            <a:endParaRPr lang="zh-CN" altLang="en-US"/>
          </a:p>
        </p:txBody>
      </p:sp>
      <p:sp>
        <p:nvSpPr>
          <p:cNvPr id="16" name="页脚占位符 15"/>
          <p:cNvSpPr>
            <a:spLocks noGrp="1"/>
          </p:cNvSpPr>
          <p:nvPr>
            <p:ph type="ftr" sz="quarter" idx="16"/>
          </p:nvPr>
        </p:nvSpPr>
        <p:spPr/>
        <p:txBody>
          <a:bodyPr/>
          <a:lstStyle/>
          <a:p>
            <a:r>
              <a:rPr lang="en-US" altLang="zh-CN" smtClean="0"/>
              <a:t>Powered By Niki</a:t>
            </a:r>
            <a:endParaRPr lang="zh-CN" altLang="en-US"/>
          </a:p>
        </p:txBody>
      </p:sp>
      <p:sp>
        <p:nvSpPr>
          <p:cNvPr id="17" name="标题 16"/>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889EAB-2EE8-4DBE-960C-34A3BB070057}" type="datetime1">
              <a:rPr lang="zh-CN" altLang="en-US" smtClean="0"/>
              <a:t>2015/12/13</a:t>
            </a:fld>
            <a:endParaRPr lang="zh-CN" altLang="en-US"/>
          </a:p>
        </p:txBody>
      </p:sp>
      <p:sp>
        <p:nvSpPr>
          <p:cNvPr id="5" name="页脚占位符 4"/>
          <p:cNvSpPr>
            <a:spLocks noGrp="1"/>
          </p:cNvSpPr>
          <p:nvPr>
            <p:ph type="ftr" sz="quarter" idx="11"/>
          </p:nvPr>
        </p:nvSpPr>
        <p:spPr/>
        <p:txBody>
          <a:bodyPr/>
          <a:lstStyle/>
          <a:p>
            <a:r>
              <a:rPr lang="en-US" altLang="zh-CN" smtClean="0"/>
              <a:t>Powered By Niki</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E9B81E9-191B-42C7-A292-0A19DDB703EE}" type="datetime1">
              <a:rPr lang="zh-CN" altLang="en-US" smtClean="0"/>
              <a:t>2015/12/13</a:t>
            </a:fld>
            <a:endParaRPr lang="zh-CN" altLang="en-US"/>
          </a:p>
        </p:txBody>
      </p:sp>
      <p:sp>
        <p:nvSpPr>
          <p:cNvPr id="6" name="页脚占位符 5"/>
          <p:cNvSpPr>
            <a:spLocks noGrp="1"/>
          </p:cNvSpPr>
          <p:nvPr>
            <p:ph type="ftr" sz="quarter" idx="11"/>
          </p:nvPr>
        </p:nvSpPr>
        <p:spPr/>
        <p:txBody>
          <a:bodyPr/>
          <a:lstStyle/>
          <a:p>
            <a:r>
              <a:rPr lang="en-US" altLang="zh-CN" smtClean="0"/>
              <a:t>Powered By Niki</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页脚占位符 7"/>
          <p:cNvSpPr>
            <a:spLocks noGrp="1"/>
          </p:cNvSpPr>
          <p:nvPr>
            <p:ph type="ftr" sz="quarter" idx="11"/>
          </p:nvPr>
        </p:nvSpPr>
        <p:spPr/>
        <p:txBody>
          <a:bodyPr/>
          <a:lstStyle/>
          <a:p>
            <a:r>
              <a:rPr lang="en-US" altLang="zh-CN" smtClean="0"/>
              <a:t>Powered By Niki</a:t>
            </a:r>
            <a:endParaRPr lang="zh-CN" altLang="en-US"/>
          </a:p>
        </p:txBody>
      </p:sp>
      <p:sp>
        <p:nvSpPr>
          <p:cNvPr id="7" name="日期占位符 6"/>
          <p:cNvSpPr>
            <a:spLocks noGrp="1"/>
          </p:cNvSpPr>
          <p:nvPr>
            <p:ph type="dt" sz="half" idx="10"/>
          </p:nvPr>
        </p:nvSpPr>
        <p:spPr/>
        <p:txBody>
          <a:bodyPr/>
          <a:lstStyle/>
          <a:p>
            <a:fld id="{EF0E3A2A-0259-48F4-BA63-941892A6CBFB}" type="datetime1">
              <a:rPr lang="zh-CN" altLang="en-US" smtClean="0"/>
              <a:t>2015/12/13</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smtClean="0"/>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85BFEDD-F5BC-45F9-BE57-F79352AD8CC0}" type="datetime1">
              <a:rPr lang="zh-CN" altLang="en-US" smtClean="0"/>
              <a:t>2015/12/13</a:t>
            </a:fld>
            <a:endParaRPr lang="zh-CN" altLang="en-US"/>
          </a:p>
        </p:txBody>
      </p:sp>
      <p:sp>
        <p:nvSpPr>
          <p:cNvPr id="4" name="页脚占位符 3"/>
          <p:cNvSpPr>
            <a:spLocks noGrp="1"/>
          </p:cNvSpPr>
          <p:nvPr>
            <p:ph type="ftr" sz="quarter" idx="11"/>
          </p:nvPr>
        </p:nvSpPr>
        <p:spPr/>
        <p:txBody>
          <a:bodyPr/>
          <a:lstStyle/>
          <a:p>
            <a:r>
              <a:rPr lang="en-US" altLang="zh-CN" smtClean="0"/>
              <a:t>Powered By Niki</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03846C-1E3A-430A-950F-481AA9E5B989}" type="datetime1">
              <a:rPr lang="zh-CN" altLang="en-US" smtClean="0"/>
              <a:t>2015/12/13</a:t>
            </a:fld>
            <a:endParaRPr lang="zh-CN" altLang="en-US"/>
          </a:p>
        </p:txBody>
      </p:sp>
      <p:sp>
        <p:nvSpPr>
          <p:cNvPr id="3" name="页脚占位符 2"/>
          <p:cNvSpPr>
            <a:spLocks noGrp="1"/>
          </p:cNvSpPr>
          <p:nvPr>
            <p:ph type="ftr" sz="quarter" idx="11"/>
          </p:nvPr>
        </p:nvSpPr>
        <p:spPr/>
        <p:txBody>
          <a:bodyPr/>
          <a:lstStyle/>
          <a:p>
            <a:r>
              <a:rPr lang="en-US" altLang="zh-CN" smtClean="0"/>
              <a:t>Powered By Niki</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8" name="日期占位符 7"/>
          <p:cNvSpPr>
            <a:spLocks noGrp="1"/>
          </p:cNvSpPr>
          <p:nvPr>
            <p:ph type="dt" sz="half" idx="14"/>
          </p:nvPr>
        </p:nvSpPr>
        <p:spPr/>
        <p:txBody>
          <a:bodyPr/>
          <a:lstStyle/>
          <a:p>
            <a:fld id="{43F62E29-EBA6-4DF6-A6BC-EFAD025934C6}" type="datetime1">
              <a:rPr lang="zh-CN" altLang="en-US" smtClean="0"/>
              <a:t>2015/12/13</a:t>
            </a:fld>
            <a:endParaRPr lang="zh-CN" altLang="en-US"/>
          </a:p>
        </p:txBody>
      </p:sp>
      <p:sp>
        <p:nvSpPr>
          <p:cNvPr id="9" name="灯片编号占位符 8"/>
          <p:cNvSpPr>
            <a:spLocks noGrp="1"/>
          </p:cNvSpPr>
          <p:nvPr>
            <p:ph type="sldNum" sz="quarter" idx="15"/>
          </p:nvPr>
        </p:nvSpPr>
        <p:spPr/>
        <p:txBody>
          <a:bodyPr/>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a:lstStyle/>
          <a:p>
            <a:r>
              <a:rPr lang="en-US" altLang="zh-CN" smtClean="0"/>
              <a:t>Powered By Niki</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p:txBody>
          <a:bodyPr/>
          <a:lstStyle/>
          <a:p>
            <a:fld id="{0B2D63F8-4F33-422E-8748-4DD19F53AF6F}" type="datetime1">
              <a:rPr lang="zh-CN" altLang="en-US" smtClean="0"/>
              <a:t>2015/12/13</a:t>
            </a:fld>
            <a:endParaRPr lang="zh-CN" altLang="en-US"/>
          </a:p>
        </p:txBody>
      </p:sp>
      <p:sp>
        <p:nvSpPr>
          <p:cNvPr id="9" name="灯片编号占位符 8"/>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10" name="页脚占位符 9"/>
          <p:cNvSpPr>
            <a:spLocks noGrp="1"/>
          </p:cNvSpPr>
          <p:nvPr>
            <p:ph type="ftr" sz="quarter" idx="12"/>
          </p:nvPr>
        </p:nvSpPr>
        <p:spPr/>
        <p:txBody>
          <a:bodyPr/>
          <a:lstStyle/>
          <a:p>
            <a:r>
              <a:rPr lang="en-US" altLang="zh-CN" smtClean="0"/>
              <a:t>Powered By Niki</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04F592D-44FA-4283-8DCD-0848E43F9C6D}" type="datetime1">
              <a:rPr lang="zh-CN" altLang="en-US" smtClean="0"/>
              <a:t>2015/12/13</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lang="en-US" altLang="zh-CN" smtClean="0"/>
              <a:t>Powered By Niki</a:t>
            </a:r>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C913308-F349-4B6D-A68A-DD1791B4A57B}" type="slidenum">
              <a:rPr lang="zh-CN" altLang="en-US" smtClean="0"/>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smtClean="0"/>
              <a:t>单击此处编辑母版标题样式</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203848" y="4941168"/>
            <a:ext cx="3024336" cy="1440160"/>
          </a:xfrm>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altLang="zh-CN" sz="2800" b="1" spc="0" err="1" smtClean="0">
                <a:ln w="50800"/>
                <a:solidFill>
                  <a:schemeClr val="bg1">
                    <a:shade val="50000"/>
                  </a:schemeClr>
                </a:solidFill>
              </a:rPr>
              <a:t>Niki</a:t>
            </a:r>
            <a:endParaRPr lang="en-US" altLang="zh-CN" b="1" spc="0" smtClean="0">
              <a:ln w="50800"/>
              <a:solidFill>
                <a:schemeClr val="bg1">
                  <a:shade val="50000"/>
                </a:schemeClr>
              </a:solidFill>
            </a:endParaRPr>
          </a:p>
          <a:p>
            <a:r>
              <a:rPr lang="en-US" altLang="zh-CN" b="1" spc="0" smtClean="0">
                <a:ln w="50800"/>
                <a:solidFill>
                  <a:schemeClr val="bg1">
                    <a:shade val="50000"/>
                  </a:schemeClr>
                </a:solidFill>
              </a:rPr>
              <a:t>2015-12-21</a:t>
            </a:r>
            <a:endParaRPr lang="zh-CN" altLang="en-US" b="1" spc="0">
              <a:ln w="50800"/>
              <a:solidFill>
                <a:schemeClr val="bg1">
                  <a:shade val="50000"/>
                </a:schemeClr>
              </a:solidFill>
            </a:endParaRPr>
          </a:p>
        </p:txBody>
      </p:sp>
      <p:sp>
        <p:nvSpPr>
          <p:cNvPr id="2" name="标题 1"/>
          <p:cNvSpPr>
            <a:spLocks noGrp="1"/>
          </p:cNvSpPr>
          <p:nvPr>
            <p:ph type="ctrTitle"/>
          </p:nvPr>
        </p:nvSpPr>
        <p:spPr>
          <a:xfrm>
            <a:off x="683568" y="2492896"/>
            <a:ext cx="8305800" cy="90108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AngularJS</a:t>
            </a:r>
            <a:r>
              <a:rPr lang="zh-CN" altLang="en-US"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技术分享会</a:t>
            </a:r>
            <a:endParaRPr lang="zh-CN" altLang="en-US"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灯片编号占位符 3"/>
          <p:cNvSpPr>
            <a:spLocks noGrp="1"/>
          </p:cNvSpPr>
          <p:nvPr>
            <p:ph type="sldNum" sz="quarter" idx="11"/>
          </p:nvPr>
        </p:nvSpPr>
        <p:spPr/>
        <p:txBody>
          <a:bodyPr/>
          <a:lstStyle/>
          <a:p>
            <a:fld id="{0C913308-F349-4B6D-A68A-DD1791B4A57B}" type="slidenum">
              <a:rPr lang="zh-CN" altLang="en-US" smtClean="0"/>
              <a:t>1</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905443"/>
            <a:ext cx="4863492" cy="1371429"/>
          </a:xfrm>
          <a:prstGeom prst="rect">
            <a:avLst/>
          </a:prstGeom>
        </p:spPr>
      </p:pic>
    </p:spTree>
    <p:extLst>
      <p:ext uri="{BB962C8B-B14F-4D97-AF65-F5344CB8AC3E}">
        <p14:creationId xmlns:p14="http://schemas.microsoft.com/office/powerpoint/2010/main" val="105368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10</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三</a:t>
            </a:r>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Module</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Scope</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Controller </a:t>
            </a:r>
          </a:p>
        </p:txBody>
      </p:sp>
      <p:sp>
        <p:nvSpPr>
          <p:cNvPr id="4" name="TextBox 3"/>
          <p:cNvSpPr txBox="1"/>
          <p:nvPr/>
        </p:nvSpPr>
        <p:spPr>
          <a:xfrm>
            <a:off x="971600" y="1300118"/>
            <a:ext cx="3669594"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什么是</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AngularJS</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71600" y="1761783"/>
            <a:ext cx="7704856" cy="3831818"/>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       我们</a:t>
            </a:r>
            <a:r>
              <a:rPr lang="zh-CN" altLang="en-US">
                <a:latin typeface="微软雅黑" pitchFamily="34" charset="-122"/>
                <a:ea typeface="微软雅黑" pitchFamily="34" charset="-122"/>
              </a:rPr>
              <a:t>所说的模块，是你的</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应用程序的一个组成部分，它可以是一个</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，也可以是一个</a:t>
            </a:r>
            <a:r>
              <a:rPr lang="en-US" altLang="zh-CN">
                <a:latin typeface="微软雅黑" pitchFamily="34" charset="-122"/>
                <a:ea typeface="微软雅黑" pitchFamily="34" charset="-122"/>
              </a:rPr>
              <a:t>Service</a:t>
            </a:r>
            <a:r>
              <a:rPr lang="zh-CN" altLang="en-US">
                <a:latin typeface="微软雅黑" pitchFamily="34" charset="-122"/>
                <a:ea typeface="微软雅黑" pitchFamily="34" charset="-122"/>
              </a:rPr>
              <a:t>服务，也可以是一个过滤器</a:t>
            </a:r>
            <a:r>
              <a:rPr lang="en-US" altLang="zh-CN">
                <a:latin typeface="微软雅黑" pitchFamily="34" charset="-122"/>
                <a:ea typeface="微软雅黑" pitchFamily="34" charset="-122"/>
              </a:rPr>
              <a:t>(Filter)</a:t>
            </a:r>
            <a:r>
              <a:rPr lang="zh-CN" altLang="en-US">
                <a:latin typeface="微软雅黑" pitchFamily="34" charset="-122"/>
                <a:ea typeface="微软雅黑" pitchFamily="34" charset="-122"/>
              </a:rPr>
              <a:t>，也可以是一个</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指令</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等等</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都是属于一个模块！</a:t>
            </a:r>
          </a:p>
          <a:p>
            <a:pPr>
              <a:lnSpc>
                <a:spcPct val="150000"/>
              </a:lnSpc>
            </a:pPr>
            <a:endParaRPr lang="zh-CN" altLang="en-US">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       大多数</a:t>
            </a:r>
            <a:r>
              <a:rPr lang="zh-CN" altLang="en-US">
                <a:latin typeface="微软雅黑" pitchFamily="34" charset="-122"/>
                <a:ea typeface="微软雅黑" pitchFamily="34" charset="-122"/>
              </a:rPr>
              <a:t>的应用程序都是有一个自己的函数入口方法</a:t>
            </a:r>
            <a:r>
              <a:rPr lang="en-US" altLang="zh-CN">
                <a:latin typeface="微软雅黑" pitchFamily="34" charset="-122"/>
                <a:ea typeface="微软雅黑" pitchFamily="34" charset="-122"/>
              </a:rPr>
              <a:t>Main </a:t>
            </a:r>
            <a:r>
              <a:rPr lang="zh-CN" altLang="en-US">
                <a:latin typeface="微软雅黑" pitchFamily="34" charset="-122"/>
                <a:ea typeface="微软雅黑" pitchFamily="34" charset="-122"/>
              </a:rPr>
              <a:t>，用它来进行初始化，以及加载装配各个模块，然后这些模块的组合，构成了你的应用程序，对吧</a:t>
            </a:r>
            <a:r>
              <a:rPr lang="zh-CN" altLang="en-US" smtClean="0">
                <a:latin typeface="微软雅黑" pitchFamily="34" charset="-122"/>
                <a:ea typeface="微软雅黑" pitchFamily="34" charset="-122"/>
              </a:rPr>
              <a:t>？但是，</a:t>
            </a:r>
            <a:r>
              <a:rPr lang="en-US" altLang="zh-CN" smtClean="0">
                <a:latin typeface="微软雅黑" pitchFamily="34" charset="-122"/>
                <a:ea typeface="微软雅黑" pitchFamily="34" charset="-122"/>
              </a:rPr>
              <a:t>AngularJS</a:t>
            </a:r>
            <a:r>
              <a:rPr lang="zh-CN" altLang="en-US">
                <a:latin typeface="微软雅黑" pitchFamily="34" charset="-122"/>
                <a:ea typeface="微软雅黑" pitchFamily="34" charset="-122"/>
              </a:rPr>
              <a:t>应用程序却不是这样</a:t>
            </a:r>
            <a:r>
              <a:rPr lang="zh-CN" altLang="en-US" smtClean="0">
                <a:latin typeface="微软雅黑" pitchFamily="34" charset="-122"/>
                <a:ea typeface="微软雅黑" pitchFamily="34" charset="-122"/>
              </a:rPr>
              <a:t>的，</a:t>
            </a:r>
            <a:r>
              <a:rPr lang="zh-CN" altLang="en-US">
                <a:latin typeface="微软雅黑" pitchFamily="34" charset="-122"/>
                <a:ea typeface="微软雅黑" pitchFamily="34" charset="-122"/>
              </a:rPr>
              <a:t>它没有</a:t>
            </a:r>
            <a:r>
              <a:rPr lang="en-US" altLang="zh-CN">
                <a:latin typeface="微软雅黑" pitchFamily="34" charset="-122"/>
                <a:ea typeface="微软雅黑" pitchFamily="34" charset="-122"/>
              </a:rPr>
              <a:t>main </a:t>
            </a:r>
            <a:r>
              <a:rPr lang="zh-CN" altLang="en-US">
                <a:latin typeface="微软雅黑" pitchFamily="34" charset="-122"/>
                <a:ea typeface="微软雅黑" pitchFamily="34" charset="-122"/>
              </a:rPr>
              <a:t>方法，没有函数入口。代替之的是在模块中指定声明这个模块在</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应用程序中该如何去</a:t>
            </a:r>
            <a:r>
              <a:rPr lang="zh-CN" altLang="en-US" smtClean="0">
                <a:latin typeface="微软雅黑" pitchFamily="34" charset="-122"/>
                <a:ea typeface="微软雅黑" pitchFamily="34" charset="-122"/>
              </a:rPr>
              <a:t>加载、启动</a:t>
            </a:r>
            <a:r>
              <a:rPr lang="zh-CN" altLang="en-US">
                <a:latin typeface="微软雅黑" pitchFamily="34" charset="-122"/>
                <a:ea typeface="微软雅黑" pitchFamily="34" charset="-122"/>
              </a:rPr>
              <a:t>。</a:t>
            </a:r>
            <a:endParaRPr lang="en-US" altLang="zh-CN" smtClean="0">
              <a:latin typeface="微软雅黑" pitchFamily="34" charset="-122"/>
              <a:ea typeface="微软雅黑" pitchFamily="34" charset="-122"/>
            </a:endParaRPr>
          </a:p>
        </p:txBody>
      </p:sp>
    </p:spTree>
    <p:extLst>
      <p:ext uri="{BB962C8B-B14F-4D97-AF65-F5344CB8AC3E}">
        <p14:creationId xmlns:p14="http://schemas.microsoft.com/office/powerpoint/2010/main" val="1203735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11</a:t>
            </a:fld>
            <a:endParaRPr lang="zh-CN" altLang="en-US"/>
          </a:p>
        </p:txBody>
      </p:sp>
      <p:sp>
        <p:nvSpPr>
          <p:cNvPr id="5" name="TextBox 4"/>
          <p:cNvSpPr txBox="1"/>
          <p:nvPr/>
        </p:nvSpPr>
        <p:spPr>
          <a:xfrm>
            <a:off x="981738" y="303039"/>
            <a:ext cx="2884123"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为什么要模块化？</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TextBox 8"/>
          <p:cNvSpPr txBox="1"/>
          <p:nvPr/>
        </p:nvSpPr>
        <p:spPr>
          <a:xfrm>
            <a:off x="981738" y="908720"/>
            <a:ext cx="8028384" cy="2862322"/>
          </a:xfrm>
          <a:prstGeom prst="rect">
            <a:avLst/>
          </a:prstGeom>
          <a:noFill/>
        </p:spPr>
        <p:txBody>
          <a:bodyPr wrap="square" rtlCol="0">
            <a:spAutoFit/>
          </a:bodyPr>
          <a:lstStyle/>
          <a:p>
            <a:pPr>
              <a:lnSpc>
                <a:spcPct val="150000"/>
              </a:lnSpc>
            </a:pPr>
            <a:r>
              <a:rPr lang="zh-CN" altLang="en-US">
                <a:latin typeface="微软雅黑" pitchFamily="34" charset="-122"/>
                <a:ea typeface="微软雅黑" pitchFamily="34" charset="-122"/>
              </a:rPr>
              <a:t>①启动过程是声明式的，所以更容易懂</a:t>
            </a:r>
            <a:r>
              <a:rPr lang="zh-CN" altLang="en-US" smtClean="0">
                <a:latin typeface="微软雅黑" pitchFamily="34" charset="-122"/>
                <a:ea typeface="微软雅黑" pitchFamily="34" charset="-122"/>
              </a:rPr>
              <a:t>。</a:t>
            </a:r>
            <a:endParaRPr lang="zh-CN" altLang="en-US">
              <a:latin typeface="微软雅黑" pitchFamily="34" charset="-122"/>
              <a:ea typeface="微软雅黑" pitchFamily="34" charset="-122"/>
            </a:endParaRPr>
          </a:p>
          <a:p>
            <a:pPr>
              <a:lnSpc>
                <a:spcPct val="150000"/>
              </a:lnSpc>
            </a:pPr>
            <a:r>
              <a:rPr lang="zh-CN" altLang="en-US">
                <a:latin typeface="微软雅黑" pitchFamily="34" charset="-122"/>
                <a:ea typeface="微软雅黑" pitchFamily="34" charset="-122"/>
              </a:rPr>
              <a:t>②在单元测试是不需要加载全部模块的，这种方式有助于写单元测试</a:t>
            </a:r>
            <a:r>
              <a:rPr lang="zh-CN" altLang="en-US" smtClean="0">
                <a:latin typeface="微软雅黑" pitchFamily="34" charset="-122"/>
                <a:ea typeface="微软雅黑" pitchFamily="34" charset="-122"/>
              </a:rPr>
              <a:t>。</a:t>
            </a:r>
            <a:endParaRPr lang="zh-CN" altLang="en-US">
              <a:latin typeface="微软雅黑" pitchFamily="34" charset="-122"/>
              <a:ea typeface="微软雅黑" pitchFamily="34" charset="-122"/>
            </a:endParaRPr>
          </a:p>
          <a:p>
            <a:pPr>
              <a:lnSpc>
                <a:spcPct val="150000"/>
              </a:lnSpc>
            </a:pPr>
            <a:r>
              <a:rPr lang="zh-CN" altLang="en-US">
                <a:latin typeface="微软雅黑" pitchFamily="34" charset="-122"/>
                <a:ea typeface="微软雅黑" pitchFamily="34" charset="-122"/>
              </a:rPr>
              <a:t>③可以在特定情况的测试中增加额外的模块，这些模块能更改配置，能帮助进行端对端的测试</a:t>
            </a:r>
            <a:r>
              <a:rPr lang="zh-CN" altLang="en-US" smtClean="0">
                <a:latin typeface="微软雅黑" pitchFamily="34" charset="-122"/>
                <a:ea typeface="微软雅黑" pitchFamily="34" charset="-122"/>
              </a:rPr>
              <a:t>。</a:t>
            </a:r>
            <a:endParaRPr lang="zh-CN" altLang="en-US">
              <a:latin typeface="微软雅黑" pitchFamily="34" charset="-122"/>
              <a:ea typeface="微软雅黑" pitchFamily="34" charset="-122"/>
            </a:endParaRPr>
          </a:p>
          <a:p>
            <a:pPr>
              <a:lnSpc>
                <a:spcPct val="150000"/>
              </a:lnSpc>
            </a:pPr>
            <a:r>
              <a:rPr lang="zh-CN" altLang="en-US">
                <a:latin typeface="微软雅黑" pitchFamily="34" charset="-122"/>
                <a:ea typeface="微软雅黑" pitchFamily="34" charset="-122"/>
              </a:rPr>
              <a:t>④第三方代码可以打包成可重用的模块</a:t>
            </a:r>
            <a:r>
              <a:rPr lang="zh-CN" altLang="en-US" smtClean="0">
                <a:latin typeface="微软雅黑" pitchFamily="34" charset="-122"/>
                <a:ea typeface="微软雅黑" pitchFamily="34" charset="-122"/>
              </a:rPr>
              <a:t>。</a:t>
            </a:r>
            <a:endParaRPr lang="zh-CN" altLang="en-US">
              <a:latin typeface="微软雅黑" pitchFamily="34" charset="-122"/>
              <a:ea typeface="微软雅黑" pitchFamily="34" charset="-122"/>
            </a:endParaRPr>
          </a:p>
          <a:p>
            <a:pPr>
              <a:lnSpc>
                <a:spcPct val="150000"/>
              </a:lnSpc>
            </a:pPr>
            <a:r>
              <a:rPr lang="zh-CN" altLang="en-US">
                <a:latin typeface="微软雅黑" pitchFamily="34" charset="-122"/>
                <a:ea typeface="微软雅黑" pitchFamily="34" charset="-122"/>
              </a:rPr>
              <a:t>⑤模块可以以任何先后或者并行的顺序加载（因为模块的执行本身是延迟的）。</a:t>
            </a:r>
            <a:endParaRPr lang="en-US" altLang="zh-CN">
              <a:latin typeface="微软雅黑" pitchFamily="34" charset="-122"/>
              <a:ea typeface="微软雅黑" pitchFamily="34" charset="-122"/>
            </a:endParaRPr>
          </a:p>
          <a:p>
            <a:endParaRPr lang="zh-CN" altLang="en-US"/>
          </a:p>
        </p:txBody>
      </p:sp>
      <p:sp>
        <p:nvSpPr>
          <p:cNvPr id="10" name="TextBox 9"/>
          <p:cNvSpPr txBox="1"/>
          <p:nvPr/>
        </p:nvSpPr>
        <p:spPr>
          <a:xfrm>
            <a:off x="981738" y="3803848"/>
            <a:ext cx="1952779"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模块的分类</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TextBox 10"/>
          <p:cNvSpPr txBox="1"/>
          <p:nvPr/>
        </p:nvSpPr>
        <p:spPr>
          <a:xfrm>
            <a:off x="981738" y="4265513"/>
            <a:ext cx="5537328" cy="1754326"/>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一</a:t>
            </a:r>
            <a:r>
              <a:rPr lang="zh-CN" altLang="en-US">
                <a:latin typeface="微软雅黑" pitchFamily="34" charset="-122"/>
                <a:ea typeface="微软雅黑" pitchFamily="34" charset="-122"/>
              </a:rPr>
              <a:t>个服务模块，用来做服务的声明。</a:t>
            </a:r>
          </a:p>
          <a:p>
            <a:pPr>
              <a:lnSpc>
                <a:spcPct val="150000"/>
              </a:lnSpc>
            </a:pPr>
            <a:r>
              <a:rPr lang="zh-CN" altLang="en-US" smtClean="0">
                <a:latin typeface="微软雅黑" pitchFamily="34" charset="-122"/>
                <a:ea typeface="微软雅黑" pitchFamily="34" charset="-122"/>
              </a:rPr>
              <a:t>一</a:t>
            </a:r>
            <a:r>
              <a:rPr lang="zh-CN" altLang="en-US">
                <a:latin typeface="微软雅黑" pitchFamily="34" charset="-122"/>
                <a:ea typeface="微软雅黑" pitchFamily="34" charset="-122"/>
              </a:rPr>
              <a:t>个指令模块，用来做指令的声明。</a:t>
            </a:r>
          </a:p>
          <a:p>
            <a:pPr>
              <a:lnSpc>
                <a:spcPct val="150000"/>
              </a:lnSpc>
            </a:pPr>
            <a:r>
              <a:rPr lang="zh-CN" altLang="en-US" smtClean="0">
                <a:latin typeface="微软雅黑" pitchFamily="34" charset="-122"/>
                <a:ea typeface="微软雅黑" pitchFamily="34" charset="-122"/>
              </a:rPr>
              <a:t>一</a:t>
            </a:r>
            <a:r>
              <a:rPr lang="zh-CN" altLang="en-US">
                <a:latin typeface="微软雅黑" pitchFamily="34" charset="-122"/>
                <a:ea typeface="微软雅黑" pitchFamily="34" charset="-122"/>
              </a:rPr>
              <a:t>个过滤器模块，用来做过滤器声明。</a:t>
            </a:r>
          </a:p>
          <a:p>
            <a:pPr>
              <a:lnSpc>
                <a:spcPct val="150000"/>
              </a:lnSpc>
            </a:pPr>
            <a:r>
              <a:rPr lang="zh-CN" altLang="en-US" smtClean="0">
                <a:latin typeface="微软雅黑" pitchFamily="34" charset="-122"/>
                <a:ea typeface="微软雅黑" pitchFamily="34" charset="-122"/>
              </a:rPr>
              <a:t>一</a:t>
            </a:r>
            <a:r>
              <a:rPr lang="zh-CN" altLang="en-US">
                <a:latin typeface="微软雅黑" pitchFamily="34" charset="-122"/>
                <a:ea typeface="微软雅黑" pitchFamily="34" charset="-122"/>
              </a:rPr>
              <a:t>个依赖以上模块的应用级模块，它包含初始化代码</a:t>
            </a:r>
            <a:r>
              <a:rPr lang="zh-CN" altLang="en-US" smtClean="0">
                <a:latin typeface="微软雅黑" pitchFamily="34" charset="-122"/>
                <a:ea typeface="微软雅黑" pitchFamily="34" charset="-122"/>
              </a:rPr>
              <a:t>。</a:t>
            </a:r>
            <a:endParaRPr lang="en-US" altLang="zh-CN">
              <a:latin typeface="微软雅黑" pitchFamily="34" charset="-122"/>
              <a:ea typeface="微软雅黑" pitchFamily="34" charset="-122"/>
            </a:endParaRPr>
          </a:p>
        </p:txBody>
      </p:sp>
    </p:spTree>
    <p:extLst>
      <p:ext uri="{BB962C8B-B14F-4D97-AF65-F5344CB8AC3E}">
        <p14:creationId xmlns:p14="http://schemas.microsoft.com/office/powerpoint/2010/main" val="77156110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12</a:t>
            </a:fld>
            <a:endParaRPr lang="zh-CN" altLang="en-US"/>
          </a:p>
        </p:txBody>
      </p:sp>
      <p:sp>
        <p:nvSpPr>
          <p:cNvPr id="6" name="TextBox 5"/>
          <p:cNvSpPr txBox="1"/>
          <p:nvPr/>
        </p:nvSpPr>
        <p:spPr>
          <a:xfrm>
            <a:off x="981738" y="332656"/>
            <a:ext cx="1973617"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模块的创建</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1047232" y="989906"/>
            <a:ext cx="8096768" cy="461665"/>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altLang="zh-CN" sz="2400" b="1" smtClean="0">
                <a:ln/>
                <a:solidFill>
                  <a:schemeClr val="accent3"/>
                </a:solidFill>
              </a:rPr>
              <a:t>var  moduleName  =  angular.module(moduleName,[]);</a:t>
            </a:r>
            <a:endParaRPr lang="zh-CN" altLang="en-US" sz="2400" b="1">
              <a:ln/>
              <a:solidFill>
                <a:schemeClr val="accent3"/>
              </a:solidFill>
            </a:endParaRPr>
          </a:p>
        </p:txBody>
      </p:sp>
      <p:sp>
        <p:nvSpPr>
          <p:cNvPr id="4" name="TextBox 3"/>
          <p:cNvSpPr txBox="1"/>
          <p:nvPr/>
        </p:nvSpPr>
        <p:spPr>
          <a:xfrm>
            <a:off x="994314" y="1556792"/>
            <a:ext cx="7694718" cy="5955476"/>
          </a:xfrm>
          <a:prstGeom prst="rect">
            <a:avLst/>
          </a:prstGeom>
          <a:noFill/>
        </p:spPr>
        <p:txBody>
          <a:bodyPr wrap="square" rtlCol="0">
            <a:spAutoFit/>
          </a:bodyPr>
          <a:lstStyle/>
          <a:p>
            <a:pPr>
              <a:lnSpc>
                <a:spcPct val="150000"/>
              </a:lnSpc>
            </a:pPr>
            <a:r>
              <a:rPr lang="zh-CN" altLang="en-US" sz="2800">
                <a:latin typeface="微软雅黑" pitchFamily="34" charset="-122"/>
                <a:ea typeface="微软雅黑" pitchFamily="34" charset="-122"/>
              </a:rPr>
              <a:t>①</a:t>
            </a:r>
            <a:r>
              <a:rPr lang="en-US" altLang="zh-CN" sz="2800" b="1" spc="5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moduleName</a:t>
            </a:r>
            <a:endParaRPr lang="en-US" altLang="zh-CN" sz="2800"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模块</a:t>
            </a:r>
            <a:r>
              <a:rPr lang="zh-CN" altLang="en-US" sz="2400">
                <a:latin typeface="微软雅黑" pitchFamily="34" charset="-122"/>
                <a:ea typeface="微软雅黑" pitchFamily="34" charset="-122"/>
              </a:rPr>
              <a:t>定义的</a:t>
            </a:r>
            <a:r>
              <a:rPr lang="zh-CN" altLang="en-US" sz="2400" smtClean="0">
                <a:latin typeface="微软雅黑" pitchFamily="34" charset="-122"/>
                <a:ea typeface="微软雅黑" pitchFamily="34" charset="-122"/>
              </a:rPr>
              <a:t>名称</a:t>
            </a:r>
            <a:r>
              <a:rPr lang="en-US" altLang="zh-CN" sz="2400">
                <a:latin typeface="微软雅黑" pitchFamily="34" charset="-122"/>
                <a:ea typeface="微软雅黑" pitchFamily="34" charset="-122"/>
              </a:rPr>
              <a:t>(</a:t>
            </a:r>
            <a:r>
              <a:rPr lang="zh-CN" altLang="en-US" sz="2400" smtClean="0">
                <a:latin typeface="微软雅黑" pitchFamily="34" charset="-122"/>
                <a:ea typeface="微软雅黑" pitchFamily="34" charset="-122"/>
              </a:rPr>
              <a:t>必</a:t>
            </a:r>
            <a:r>
              <a:rPr lang="zh-CN" altLang="en-US" sz="2400">
                <a:latin typeface="微软雅黑" pitchFamily="34" charset="-122"/>
                <a:ea typeface="微软雅黑" pitchFamily="34" charset="-122"/>
              </a:rPr>
              <a:t>选</a:t>
            </a:r>
            <a:r>
              <a:rPr lang="zh-CN" altLang="en-US" sz="2400" smtClean="0">
                <a:latin typeface="微软雅黑" pitchFamily="34" charset="-122"/>
                <a:ea typeface="微软雅黑" pitchFamily="34" charset="-122"/>
              </a:rPr>
              <a:t>参数</a:t>
            </a:r>
            <a:r>
              <a:rPr lang="en-US" altLang="zh-CN" sz="2400">
                <a:latin typeface="微软雅黑" pitchFamily="34" charset="-122"/>
                <a:ea typeface="微软雅黑" pitchFamily="34" charset="-122"/>
              </a:rPr>
              <a:t>)</a:t>
            </a:r>
            <a:r>
              <a:rPr lang="zh-CN" altLang="en-US" sz="2400" smtClean="0">
                <a:latin typeface="微软雅黑" pitchFamily="34" charset="-122"/>
                <a:ea typeface="微软雅黑" pitchFamily="34" charset="-122"/>
              </a:rPr>
              <a:t>，</a:t>
            </a:r>
            <a:r>
              <a:rPr lang="zh-CN" altLang="en-US" sz="2400">
                <a:latin typeface="微软雅黑" pitchFamily="34" charset="-122"/>
                <a:ea typeface="微软雅黑" pitchFamily="34" charset="-122"/>
              </a:rPr>
              <a:t>它会在后边被其他模块注入或者是在</a:t>
            </a:r>
            <a:r>
              <a:rPr lang="en-US" altLang="zh-CN" sz="2400">
                <a:latin typeface="微软雅黑" pitchFamily="34" charset="-122"/>
                <a:ea typeface="微软雅黑" pitchFamily="34" charset="-122"/>
              </a:rPr>
              <a:t>ngAPP</a:t>
            </a:r>
            <a:r>
              <a:rPr lang="zh-CN" altLang="en-US" sz="2400">
                <a:latin typeface="微软雅黑" pitchFamily="34" charset="-122"/>
                <a:ea typeface="微软雅黑" pitchFamily="34" charset="-122"/>
              </a:rPr>
              <a:t>指令中声明应用程序主模块</a:t>
            </a:r>
            <a:r>
              <a:rPr lang="zh-CN" altLang="en-US" sz="2400"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r>
              <a:rPr lang="zh-CN" altLang="en-US" sz="2800" smtClean="0">
                <a:latin typeface="微软雅黑" pitchFamily="34" charset="-122"/>
                <a:ea typeface="微软雅黑" pitchFamily="34" charset="-122"/>
              </a:rPr>
              <a:t>②</a:t>
            </a:r>
            <a:r>
              <a:rPr lang="en-US" altLang="zh-CN" sz="2800" b="1" spc="5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a:t>
            </a:r>
          </a:p>
          <a:p>
            <a:pPr>
              <a:lnSpc>
                <a:spcPct val="150000"/>
              </a:lnSpc>
            </a:pPr>
            <a:r>
              <a:rPr lang="zh-CN" altLang="en-US" sz="2400" smtClean="0">
                <a:latin typeface="微软雅黑" pitchFamily="34" charset="-122"/>
                <a:ea typeface="微软雅黑" pitchFamily="34" charset="-122"/>
              </a:rPr>
              <a:t>     模块</a:t>
            </a:r>
            <a:r>
              <a:rPr lang="zh-CN" altLang="en-US" sz="2400">
                <a:latin typeface="微软雅黑" pitchFamily="34" charset="-122"/>
                <a:ea typeface="微软雅黑" pitchFamily="34" charset="-122"/>
              </a:rPr>
              <a:t>的依赖，它是声明本模块需要依赖的其他模块的参数。特别注意：如果在这里没有声明模块的依赖，则我们是无法在模块中使用依赖模块的任何组件的；它是个可选参数。</a:t>
            </a:r>
            <a:endParaRPr lang="en-US" altLang="zh-CN" sz="2400" smtClean="0">
              <a:latin typeface="微软雅黑" pitchFamily="34" charset="-122"/>
              <a:ea typeface="微软雅黑" pitchFamily="34" charset="-122"/>
            </a:endParaRPr>
          </a:p>
          <a:p>
            <a:pPr>
              <a:lnSpc>
                <a:spcPct val="150000"/>
              </a:lnSpc>
            </a:pPr>
            <a:endParaRPr lang="en-US" altLang="zh-CN" smtClean="0">
              <a:latin typeface="微软雅黑" pitchFamily="34" charset="-122"/>
              <a:ea typeface="微软雅黑" pitchFamily="34" charset="-122"/>
            </a:endParaRPr>
          </a:p>
          <a:p>
            <a:pPr>
              <a:lnSpc>
                <a:spcPct val="150000"/>
              </a:lnSpc>
            </a:pPr>
            <a:endParaRPr lang="en-US" altLang="zh-CN">
              <a:latin typeface="微软雅黑" pitchFamily="34" charset="-122"/>
              <a:ea typeface="微软雅黑" pitchFamily="34" charset="-122"/>
            </a:endParaRPr>
          </a:p>
          <a:p>
            <a:pPr>
              <a:lnSpc>
                <a:spcPct val="150000"/>
              </a:lnSpc>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8906712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13</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149696"/>
            <a:ext cx="9495693" cy="5943600"/>
          </a:xfrm>
          <a:prstGeom prst="rect">
            <a:avLst/>
          </a:prstGeom>
        </p:spPr>
      </p:pic>
    </p:spTree>
    <p:extLst>
      <p:ext uri="{BB962C8B-B14F-4D97-AF65-F5344CB8AC3E}">
        <p14:creationId xmlns:p14="http://schemas.microsoft.com/office/powerpoint/2010/main" val="660921665"/>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14</a:t>
            </a:fld>
            <a:endParaRPr lang="zh-CN" altLang="en-US"/>
          </a:p>
        </p:txBody>
      </p:sp>
      <p:sp>
        <p:nvSpPr>
          <p:cNvPr id="5" name="TextBox 4"/>
          <p:cNvSpPr txBox="1"/>
          <p:nvPr/>
        </p:nvSpPr>
        <p:spPr>
          <a:xfrm>
            <a:off x="981738" y="332656"/>
            <a:ext cx="3488134"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5.$rootScope  </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和 </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$scope</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81738" y="1129813"/>
            <a:ext cx="7982750" cy="5491055"/>
          </a:xfrm>
          <a:prstGeom prst="rect">
            <a:avLst/>
          </a:prstGeom>
          <a:noFill/>
        </p:spPr>
        <p:txBody>
          <a:bodyPr wrap="square" rtlCol="0">
            <a:spAutoFit/>
          </a:bodyPr>
          <a:lstStyle/>
          <a:p>
            <a:pPr>
              <a:lnSpc>
                <a:spcPct val="150000"/>
              </a:lnSpc>
            </a:pPr>
            <a:r>
              <a:rPr lang="en-US" altLang="zh-CN" sz="2800" b="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微软雅黑" pitchFamily="34" charset="-122"/>
                <a:ea typeface="微软雅黑" pitchFamily="34" charset="-122"/>
              </a:rPr>
              <a:t>$scope</a:t>
            </a: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是</a:t>
            </a:r>
            <a:r>
              <a:rPr lang="en-US" altLang="zh-CN" smtClean="0">
                <a:latin typeface="微软雅黑" pitchFamily="34" charset="-122"/>
                <a:ea typeface="微软雅黑" pitchFamily="34" charset="-122"/>
              </a:rPr>
              <a:t>angularJS</a:t>
            </a:r>
            <a:r>
              <a:rPr lang="zh-CN" altLang="en-US">
                <a:latin typeface="微软雅黑" pitchFamily="34" charset="-122"/>
                <a:ea typeface="微软雅黑" pitchFamily="34" charset="-122"/>
              </a:rPr>
              <a:t>中的作用域</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其实就是存储数据的地方</a:t>
            </a:r>
            <a:r>
              <a:rPr lang="en-US" altLang="zh-CN">
                <a:latin typeface="微软雅黑" pitchFamily="34" charset="-122"/>
                <a:ea typeface="微软雅黑" pitchFamily="34" charset="-122"/>
              </a:rPr>
              <a:t>)</a:t>
            </a:r>
            <a:r>
              <a:rPr lang="zh-CN" altLang="en-US" smtClean="0">
                <a:latin typeface="微软雅黑" pitchFamily="34" charset="-122"/>
                <a:ea typeface="微软雅黑" pitchFamily="34" charset="-122"/>
              </a:rPr>
              <a:t>，</a:t>
            </a:r>
            <a:r>
              <a:rPr lang="en-US" altLang="zh-CN">
                <a:latin typeface="微软雅黑" pitchFamily="34" charset="-122"/>
                <a:ea typeface="微软雅黑" pitchFamily="34" charset="-122"/>
              </a:rPr>
              <a:t> </a:t>
            </a:r>
            <a:r>
              <a:rPr lang="zh-CN" altLang="en-US">
                <a:latin typeface="微软雅黑" pitchFamily="34" charset="-122"/>
                <a:ea typeface="微软雅黑" pitchFamily="34" charset="-122"/>
              </a:rPr>
              <a:t>是</a:t>
            </a:r>
            <a:r>
              <a:rPr lang="en-US" altLang="zh-CN" smtClean="0">
                <a:latin typeface="微软雅黑" pitchFamily="34" charset="-122"/>
                <a:ea typeface="微软雅黑" pitchFamily="34" charset="-122"/>
              </a:rPr>
              <a:t>html</a:t>
            </a:r>
            <a:r>
              <a:rPr lang="zh-CN" altLang="en-US">
                <a:latin typeface="微软雅黑" pitchFamily="34" charset="-122"/>
                <a:ea typeface="微软雅黑" pitchFamily="34" charset="-122"/>
              </a:rPr>
              <a:t>和单个</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之间的</a:t>
            </a:r>
            <a:r>
              <a:rPr lang="zh-CN" altLang="en-US" smtClean="0">
                <a:latin typeface="微软雅黑" pitchFamily="34" charset="-122"/>
                <a:ea typeface="微软雅黑" pitchFamily="34" charset="-122"/>
              </a:rPr>
              <a:t>桥梁。很</a:t>
            </a:r>
            <a:r>
              <a:rPr lang="zh-CN" altLang="en-US">
                <a:latin typeface="微软雅黑" pitchFamily="34" charset="-122"/>
                <a:ea typeface="微软雅黑" pitchFamily="34" charset="-122"/>
              </a:rPr>
              <a:t>类似</a:t>
            </a:r>
            <a:r>
              <a:rPr lang="en-US" altLang="zh-CN">
                <a:latin typeface="微软雅黑" pitchFamily="34" charset="-122"/>
                <a:ea typeface="微软雅黑" pitchFamily="34" charset="-122"/>
              </a:rPr>
              <a:t>javascript</a:t>
            </a:r>
            <a:r>
              <a:rPr lang="zh-CN" altLang="en-US">
                <a:latin typeface="微软雅黑" pitchFamily="34" charset="-122"/>
                <a:ea typeface="微软雅黑" pitchFamily="34" charset="-122"/>
              </a:rPr>
              <a:t>的原型链。搜索的时候，优先找自己的</a:t>
            </a:r>
            <a:r>
              <a:rPr lang="en-US" altLang="zh-CN">
                <a:latin typeface="微软雅黑" pitchFamily="34" charset="-122"/>
                <a:ea typeface="微软雅黑" pitchFamily="34" charset="-122"/>
              </a:rPr>
              <a:t>scope</a:t>
            </a:r>
            <a:r>
              <a:rPr lang="zh-CN" altLang="en-US">
                <a:latin typeface="微软雅黑" pitchFamily="34" charset="-122"/>
                <a:ea typeface="微软雅黑" pitchFamily="34" charset="-122"/>
              </a:rPr>
              <a:t>，如果没有找到就沿着作用域链向上搜索，直至到达根作用域</a:t>
            </a:r>
            <a:r>
              <a:rPr lang="en-US" altLang="zh-CN">
                <a:latin typeface="微软雅黑" pitchFamily="34" charset="-122"/>
                <a:ea typeface="微软雅黑" pitchFamily="34" charset="-122"/>
              </a:rPr>
              <a:t>rootScope</a:t>
            </a:r>
            <a:r>
              <a:rPr lang="zh-CN" altLang="en-US">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r>
              <a:rPr lang="en-US" altLang="zh-CN" sz="2800" b="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微软雅黑" pitchFamily="34" charset="-122"/>
                <a:ea typeface="微软雅黑" pitchFamily="34" charset="-122"/>
              </a:rPr>
              <a:t>$rootscope</a:t>
            </a: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是</a:t>
            </a:r>
            <a:r>
              <a:rPr lang="zh-CN" altLang="en-US">
                <a:latin typeface="微软雅黑" pitchFamily="34" charset="-122"/>
                <a:ea typeface="微软雅黑" pitchFamily="34" charset="-122"/>
              </a:rPr>
              <a:t>由</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加载模块的时候自动创建的，每个模块只会有</a:t>
            </a:r>
            <a:r>
              <a:rPr lang="en-US" altLang="zh-CN">
                <a:latin typeface="微软雅黑" pitchFamily="34" charset="-122"/>
                <a:ea typeface="微软雅黑" pitchFamily="34" charset="-122"/>
              </a:rPr>
              <a:t>1</a:t>
            </a:r>
            <a:r>
              <a:rPr lang="zh-CN" altLang="en-US">
                <a:latin typeface="微软雅黑" pitchFamily="34" charset="-122"/>
                <a:ea typeface="微软雅黑" pitchFamily="34" charset="-122"/>
              </a:rPr>
              <a:t>个</a:t>
            </a:r>
            <a:r>
              <a:rPr lang="en-US" altLang="zh-CN" smtClean="0">
                <a:latin typeface="微软雅黑" pitchFamily="34" charset="-122"/>
                <a:ea typeface="微软雅黑" pitchFamily="34" charset="-122"/>
              </a:rPr>
              <a:t>rootScope</a:t>
            </a:r>
            <a:r>
              <a:rPr lang="zh-CN" altLang="en-US" smtClean="0">
                <a:latin typeface="微软雅黑" pitchFamily="34" charset="-122"/>
                <a:ea typeface="微软雅黑" pitchFamily="34" charset="-122"/>
              </a:rPr>
              <a:t>，</a:t>
            </a:r>
            <a:r>
              <a:rPr lang="zh-CN" altLang="en-US">
                <a:latin typeface="微软雅黑" pitchFamily="34" charset="-122"/>
                <a:ea typeface="微软雅黑" pitchFamily="34" charset="-122"/>
              </a:rPr>
              <a:t>是各个</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中</a:t>
            </a:r>
            <a:r>
              <a:rPr lang="en-US" altLang="zh-CN">
                <a:latin typeface="微软雅黑" pitchFamily="34" charset="-122"/>
                <a:ea typeface="微软雅黑" pitchFamily="34" charset="-122"/>
              </a:rPr>
              <a:t>scope</a:t>
            </a:r>
            <a:r>
              <a:rPr lang="zh-CN" altLang="en-US">
                <a:latin typeface="微软雅黑" pitchFamily="34" charset="-122"/>
                <a:ea typeface="微软雅黑" pitchFamily="34" charset="-122"/>
              </a:rPr>
              <a:t>的桥梁</a:t>
            </a:r>
            <a:r>
              <a:rPr lang="zh-CN" altLang="en-US" smtClean="0">
                <a:latin typeface="微软雅黑" pitchFamily="34" charset="-122"/>
                <a:ea typeface="微软雅黑" pitchFamily="34" charset="-122"/>
              </a:rPr>
              <a:t>。</a:t>
            </a:r>
            <a:r>
              <a:rPr lang="en-US" altLang="zh-CN">
                <a:latin typeface="微软雅黑" pitchFamily="34" charset="-122"/>
                <a:ea typeface="微软雅黑" pitchFamily="34" charset="-122"/>
              </a:rPr>
              <a:t>rootScope</a:t>
            </a:r>
            <a:r>
              <a:rPr lang="zh-CN" altLang="en-US">
                <a:latin typeface="微软雅黑" pitchFamily="34" charset="-122"/>
                <a:ea typeface="微软雅黑" pitchFamily="34" charset="-122"/>
              </a:rPr>
              <a:t>创建好会以服务的形式加入到</a:t>
            </a:r>
            <a:r>
              <a:rPr lang="en-US" altLang="zh-CN">
                <a:latin typeface="微软雅黑" pitchFamily="34" charset="-122"/>
                <a:ea typeface="微软雅黑" pitchFamily="34" charset="-122"/>
              </a:rPr>
              <a:t>$injector</a:t>
            </a:r>
            <a:r>
              <a:rPr lang="zh-CN" altLang="en-US">
                <a:latin typeface="微软雅黑" pitchFamily="34" charset="-122"/>
                <a:ea typeface="微软雅黑" pitchFamily="34" charset="-122"/>
              </a:rPr>
              <a:t>中。也就是说通过</a:t>
            </a:r>
            <a:r>
              <a:rPr lang="en-US" altLang="zh-CN">
                <a:latin typeface="微软雅黑" pitchFamily="34" charset="-122"/>
                <a:ea typeface="微软雅黑" pitchFamily="34" charset="-122"/>
              </a:rPr>
              <a:t>$injector.get("$rootScope");</a:t>
            </a:r>
            <a:r>
              <a:rPr lang="zh-CN" altLang="en-US">
                <a:latin typeface="微软雅黑" pitchFamily="34" charset="-122"/>
                <a:ea typeface="微软雅黑" pitchFamily="34" charset="-122"/>
              </a:rPr>
              <a:t>能够获取到某个模块的根作用域。更准确的来说，</a:t>
            </a:r>
            <a:r>
              <a:rPr lang="en-US" altLang="zh-CN">
                <a:latin typeface="微软雅黑" pitchFamily="34" charset="-122"/>
                <a:ea typeface="微软雅黑" pitchFamily="34" charset="-122"/>
              </a:rPr>
              <a:t>$rootScope</a:t>
            </a:r>
            <a:r>
              <a:rPr lang="zh-CN" altLang="en-US">
                <a:latin typeface="微软雅黑" pitchFamily="34" charset="-122"/>
                <a:ea typeface="微软雅黑" pitchFamily="34" charset="-122"/>
              </a:rPr>
              <a:t>是由</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的核心模块</a:t>
            </a:r>
            <a:r>
              <a:rPr lang="en-US" altLang="zh-CN">
                <a:latin typeface="微软雅黑" pitchFamily="34" charset="-122"/>
                <a:ea typeface="微软雅黑" pitchFamily="34" charset="-122"/>
              </a:rPr>
              <a:t>ng</a:t>
            </a:r>
            <a:r>
              <a:rPr lang="zh-CN" altLang="en-US">
                <a:latin typeface="微软雅黑" pitchFamily="34" charset="-122"/>
                <a:ea typeface="微软雅黑" pitchFamily="34" charset="-122"/>
              </a:rPr>
              <a:t>创建的</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用</a:t>
            </a:r>
            <a:r>
              <a:rPr lang="en-US" altLang="zh-CN">
                <a:latin typeface="微软雅黑" pitchFamily="34" charset="-122"/>
                <a:ea typeface="微软雅黑" pitchFamily="34" charset="-122"/>
              </a:rPr>
              <a:t>rootscope</a:t>
            </a:r>
            <a:r>
              <a:rPr lang="zh-CN" altLang="en-US">
                <a:latin typeface="微软雅黑" pitchFamily="34" charset="-122"/>
                <a:ea typeface="微软雅黑" pitchFamily="34" charset="-122"/>
              </a:rPr>
              <a:t>定义的值，可以在各个</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中使用</a:t>
            </a:r>
          </a:p>
        </p:txBody>
      </p:sp>
    </p:spTree>
    <p:extLst>
      <p:ext uri="{BB962C8B-B14F-4D97-AF65-F5344CB8AC3E}">
        <p14:creationId xmlns:p14="http://schemas.microsoft.com/office/powerpoint/2010/main" val="240316795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15</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15251"/>
            <a:ext cx="9582844" cy="6396579"/>
          </a:xfrm>
          <a:prstGeom prst="rect">
            <a:avLst/>
          </a:prstGeom>
        </p:spPr>
      </p:pic>
    </p:spTree>
    <p:extLst>
      <p:ext uri="{BB962C8B-B14F-4D97-AF65-F5344CB8AC3E}">
        <p14:creationId xmlns:p14="http://schemas.microsoft.com/office/powerpoint/2010/main" val="41208651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16</a:t>
            </a:fld>
            <a:endParaRPr lang="zh-CN" altLang="en-US"/>
          </a:p>
        </p:txBody>
      </p:sp>
      <p:sp>
        <p:nvSpPr>
          <p:cNvPr id="5" name="TextBox 4"/>
          <p:cNvSpPr txBox="1"/>
          <p:nvPr/>
        </p:nvSpPr>
        <p:spPr>
          <a:xfrm>
            <a:off x="981738" y="332656"/>
            <a:ext cx="1874616"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5.controller</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683568" y="2583824"/>
            <a:ext cx="7766726" cy="3693319"/>
          </a:xfrm>
          <a:prstGeom prst="rect">
            <a:avLst/>
          </a:prstGeom>
          <a:noFill/>
        </p:spPr>
        <p:txBody>
          <a:bodyPr wrap="square" rtlCol="0">
            <a:spAutoFit/>
          </a:bodyPr>
          <a:lstStyle/>
          <a:p>
            <a:r>
              <a:rPr lang="zh-CN" altLang="en-US" sz="2400" smtClean="0">
                <a:latin typeface="微软雅黑" pitchFamily="34" charset="-122"/>
                <a:ea typeface="微软雅黑" pitchFamily="34" charset="-122"/>
              </a:rPr>
              <a:t>作用：增强视图</a:t>
            </a:r>
            <a:endParaRPr lang="en-US" altLang="zh-CN" sz="2400" smtClean="0">
              <a:latin typeface="微软雅黑" pitchFamily="34" charset="-122"/>
              <a:ea typeface="微软雅黑" pitchFamily="34" charset="-122"/>
            </a:endParaRPr>
          </a:p>
          <a:p>
            <a:pPr>
              <a:lnSpc>
                <a:spcPct val="150000"/>
              </a:lnSpc>
            </a:pPr>
            <a:endParaRPr lang="en-US" altLang="zh-CN" sz="2000" smtClean="0">
              <a:latin typeface="微软雅黑" pitchFamily="34" charset="-122"/>
              <a:ea typeface="微软雅黑" pitchFamily="34" charset="-122"/>
            </a:endParaRPr>
          </a:p>
          <a:p>
            <a:pPr>
              <a:lnSpc>
                <a:spcPct val="150000"/>
              </a:lnSpc>
            </a:pPr>
            <a:r>
              <a:rPr lang="zh-CN" altLang="en-US" sz="2000">
                <a:latin typeface="微软雅黑" pitchFamily="34" charset="-122"/>
                <a:ea typeface="微软雅黑" pitchFamily="34" charset="-122"/>
              </a:rPr>
              <a:t>控制器是一个函数，用来向视图的作用域中添加额外的功能。我们用它来</a:t>
            </a:r>
            <a:r>
              <a:rPr lang="zh-CN" altLang="en-US" sz="2000" smtClean="0">
                <a:latin typeface="微软雅黑" pitchFamily="34" charset="-122"/>
                <a:ea typeface="微软雅黑" pitchFamily="34" charset="-122"/>
              </a:rPr>
              <a:t>给作用域</a:t>
            </a:r>
            <a:r>
              <a:rPr lang="zh-CN" altLang="en-US" sz="2000">
                <a:latin typeface="微软雅黑" pitchFamily="34" charset="-122"/>
                <a:ea typeface="微软雅黑" pitchFamily="34" charset="-122"/>
              </a:rPr>
              <a:t>对象设置初始状态，并添加自定义行为</a:t>
            </a:r>
            <a:r>
              <a:rPr lang="zh-CN" altLang="en-US" sz="2000" smtClean="0">
                <a:latin typeface="微软雅黑" pitchFamily="34" charset="-122"/>
                <a:ea typeface="微软雅黑" pitchFamily="34" charset="-122"/>
              </a:rPr>
              <a:t>。当</a:t>
            </a:r>
            <a:r>
              <a:rPr lang="zh-CN" altLang="en-US" sz="2000">
                <a:latin typeface="微软雅黑" pitchFamily="34" charset="-122"/>
                <a:ea typeface="微软雅黑" pitchFamily="34" charset="-122"/>
              </a:rPr>
              <a:t>我们在页面上创建一个新的控制器时，</a:t>
            </a:r>
            <a:r>
              <a:rPr lang="en-US" altLang="zh-CN" sz="2000">
                <a:latin typeface="微软雅黑" pitchFamily="34" charset="-122"/>
                <a:ea typeface="微软雅黑" pitchFamily="34" charset="-122"/>
              </a:rPr>
              <a:t>AngularJS</a:t>
            </a:r>
            <a:r>
              <a:rPr lang="zh-CN" altLang="en-US" sz="2000">
                <a:latin typeface="微软雅黑" pitchFamily="34" charset="-122"/>
                <a:ea typeface="微软雅黑" pitchFamily="34" charset="-122"/>
              </a:rPr>
              <a:t>会生成并传递一个新的</a:t>
            </a:r>
            <a:r>
              <a:rPr lang="en-US" altLang="zh-CN" sz="2000">
                <a:latin typeface="微软雅黑" pitchFamily="34" charset="-122"/>
                <a:ea typeface="微软雅黑" pitchFamily="34" charset="-122"/>
              </a:rPr>
              <a:t>$scope</a:t>
            </a:r>
            <a:r>
              <a:rPr lang="zh-CN" altLang="en-US" sz="2000">
                <a:latin typeface="微软雅黑" pitchFamily="34" charset="-122"/>
                <a:ea typeface="微软雅黑" pitchFamily="34" charset="-122"/>
              </a:rPr>
              <a:t>给这个</a:t>
            </a:r>
            <a:r>
              <a:rPr lang="zh-CN" altLang="en-US" sz="2000" smtClean="0">
                <a:latin typeface="微软雅黑" pitchFamily="34" charset="-122"/>
                <a:ea typeface="微软雅黑" pitchFamily="34" charset="-122"/>
              </a:rPr>
              <a:t>控制器</a:t>
            </a:r>
            <a:r>
              <a:rPr lang="zh-CN" altLang="en-US" sz="2000">
                <a:latin typeface="微软雅黑" pitchFamily="34" charset="-122"/>
                <a:ea typeface="微软雅黑" pitchFamily="34" charset="-122"/>
              </a:rPr>
              <a:t>。可以在这个控制器里初始化</a:t>
            </a:r>
            <a:r>
              <a:rPr lang="en-US" altLang="zh-CN" sz="2000">
                <a:latin typeface="微软雅黑" pitchFamily="34" charset="-122"/>
                <a:ea typeface="微软雅黑" pitchFamily="34" charset="-122"/>
              </a:rPr>
              <a:t>$scope</a:t>
            </a:r>
            <a:r>
              <a:rPr lang="zh-CN" altLang="en-US" sz="2000">
                <a:latin typeface="微软雅黑" pitchFamily="34" charset="-122"/>
                <a:ea typeface="微软雅黑" pitchFamily="34" charset="-122"/>
              </a:rPr>
              <a:t>。由于</a:t>
            </a:r>
            <a:r>
              <a:rPr lang="en-US" altLang="zh-CN" sz="2000">
                <a:latin typeface="微软雅黑" pitchFamily="34" charset="-122"/>
                <a:ea typeface="微软雅黑" pitchFamily="34" charset="-122"/>
              </a:rPr>
              <a:t>AngularJS</a:t>
            </a:r>
            <a:r>
              <a:rPr lang="zh-CN" altLang="en-US" sz="2000">
                <a:latin typeface="微软雅黑" pitchFamily="34" charset="-122"/>
                <a:ea typeface="微软雅黑" pitchFamily="34" charset="-122"/>
              </a:rPr>
              <a:t>会负责处理控制器的实例化过程，</a:t>
            </a:r>
            <a:r>
              <a:rPr lang="zh-CN" altLang="en-US" sz="2000" smtClean="0">
                <a:latin typeface="微软雅黑" pitchFamily="34" charset="-122"/>
                <a:ea typeface="微软雅黑" pitchFamily="34" charset="-122"/>
              </a:rPr>
              <a:t>我们</a:t>
            </a:r>
            <a:r>
              <a:rPr lang="zh-CN" altLang="en-US" sz="2000">
                <a:latin typeface="微软雅黑" pitchFamily="34" charset="-122"/>
                <a:ea typeface="微软雅黑" pitchFamily="34" charset="-122"/>
              </a:rPr>
              <a:t>只需编写构造函数即可。</a:t>
            </a:r>
          </a:p>
        </p:txBody>
      </p:sp>
      <p:sp>
        <p:nvSpPr>
          <p:cNvPr id="7" name="TextBox 6"/>
          <p:cNvSpPr txBox="1"/>
          <p:nvPr/>
        </p:nvSpPr>
        <p:spPr>
          <a:xfrm>
            <a:off x="302862" y="989906"/>
            <a:ext cx="8841138" cy="1569660"/>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altLang="zh-CN" sz="2400" b="1" smtClean="0">
                <a:ln/>
                <a:solidFill>
                  <a:schemeClr val="accent3"/>
                </a:solidFill>
              </a:rPr>
              <a:t>var  moduleName  =  angular.module(moduleName,[]);</a:t>
            </a:r>
          </a:p>
          <a:p>
            <a:r>
              <a:rPr lang="en-US" altLang="zh-CN" sz="2400" b="1" smtClean="0">
                <a:ln/>
                <a:solidFill>
                  <a:schemeClr val="accent3"/>
                </a:solidFill>
              </a:rPr>
              <a:t>moduleName.controller(‘controllerName’,function($scope){</a:t>
            </a:r>
          </a:p>
          <a:p>
            <a:endParaRPr lang="en-US" altLang="zh-CN" sz="2400" b="1">
              <a:ln/>
              <a:solidFill>
                <a:schemeClr val="accent3"/>
              </a:solidFill>
            </a:endParaRPr>
          </a:p>
          <a:p>
            <a:r>
              <a:rPr lang="en-US" altLang="zh-CN" sz="2400" b="1" smtClean="0">
                <a:ln/>
                <a:solidFill>
                  <a:schemeClr val="accent3"/>
                </a:solidFill>
              </a:rPr>
              <a:t>});</a:t>
            </a:r>
            <a:endParaRPr lang="zh-CN" altLang="en-US" sz="2400" b="1">
              <a:ln/>
              <a:solidFill>
                <a:schemeClr val="accent3"/>
              </a:solidFill>
            </a:endParaRPr>
          </a:p>
        </p:txBody>
      </p:sp>
    </p:spTree>
    <p:extLst>
      <p:ext uri="{BB962C8B-B14F-4D97-AF65-F5344CB8AC3E}">
        <p14:creationId xmlns:p14="http://schemas.microsoft.com/office/powerpoint/2010/main" val="2966282952"/>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17</a:t>
            </a:fld>
            <a:endParaRPr lang="zh-CN" altLang="en-US"/>
          </a:p>
        </p:txBody>
      </p:sp>
      <p:sp>
        <p:nvSpPr>
          <p:cNvPr id="5" name="TextBox 4"/>
          <p:cNvSpPr txBox="1"/>
          <p:nvPr/>
        </p:nvSpPr>
        <p:spPr>
          <a:xfrm>
            <a:off x="981738" y="332656"/>
            <a:ext cx="3665875"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6.</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模块化版本</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HelloWorld</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25" y="188640"/>
            <a:ext cx="9272588" cy="6764617"/>
          </a:xfrm>
          <a:prstGeom prst="rect">
            <a:avLst/>
          </a:prstGeom>
        </p:spPr>
      </p:pic>
    </p:spTree>
    <p:extLst>
      <p:ext uri="{BB962C8B-B14F-4D97-AF65-F5344CB8AC3E}">
        <p14:creationId xmlns:p14="http://schemas.microsoft.com/office/powerpoint/2010/main" val="128563359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18</a:t>
            </a:fld>
            <a:endParaRPr lang="zh-CN" altLang="en-US"/>
          </a:p>
        </p:txBody>
      </p:sp>
      <p:sp>
        <p:nvSpPr>
          <p:cNvPr id="5" name="TextBox 4"/>
          <p:cNvSpPr txBox="1"/>
          <p:nvPr/>
        </p:nvSpPr>
        <p:spPr>
          <a:xfrm>
            <a:off x="981738" y="332656"/>
            <a:ext cx="1980029"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6.</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控制器嵌套</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61273"/>
            <a:ext cx="7975798" cy="6668127"/>
          </a:xfrm>
          <a:prstGeom prst="rect">
            <a:avLst/>
          </a:prstGeom>
        </p:spPr>
      </p:pic>
    </p:spTree>
    <p:extLst>
      <p:ext uri="{BB962C8B-B14F-4D97-AF65-F5344CB8AC3E}">
        <p14:creationId xmlns:p14="http://schemas.microsoft.com/office/powerpoint/2010/main" val="143330781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19</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四、</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Inject</a:t>
            </a:r>
            <a:endPar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TextBox 8"/>
          <p:cNvSpPr txBox="1"/>
          <p:nvPr/>
        </p:nvSpPr>
        <p:spPr>
          <a:xfrm>
            <a:off x="981738" y="1095127"/>
            <a:ext cx="2847254"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什么是依赖注入？</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981739" y="1605955"/>
            <a:ext cx="7406686" cy="1700530"/>
          </a:xfrm>
          <a:prstGeom prst="rect">
            <a:avLst/>
          </a:prstGeom>
          <a:noFill/>
        </p:spPr>
        <p:txBody>
          <a:bodyPr wrap="square" rtlCol="0">
            <a:spAutoFit/>
          </a:bodyPr>
          <a:lstStyle/>
          <a:p>
            <a:pPr>
              <a:lnSpc>
                <a:spcPct val="150000"/>
              </a:lnSpc>
            </a:pPr>
            <a:r>
              <a:rPr lang="en-US" altLang="zh-CN" sz="2400" smtClean="0"/>
              <a:t>	</a:t>
            </a:r>
            <a:r>
              <a:rPr lang="zh-CN" altLang="en-US" sz="2400" smtClean="0"/>
              <a:t>依赖</a:t>
            </a:r>
            <a:r>
              <a:rPr lang="zh-CN" altLang="en-US" sz="2400"/>
              <a:t>注入是一种设计模式，它可以去除对依赖关系的硬编码，从而</a:t>
            </a:r>
            <a:r>
              <a:rPr lang="zh-CN" altLang="en-US" sz="2400" smtClean="0"/>
              <a:t>可以在</a:t>
            </a:r>
            <a:r>
              <a:rPr lang="zh-CN" altLang="en-US" sz="2400"/>
              <a:t>运行时改变甚至移除依赖</a:t>
            </a:r>
            <a:r>
              <a:rPr lang="zh-CN" altLang="en-US" sz="2400" smtClean="0"/>
              <a:t>关系。</a:t>
            </a:r>
            <a:endParaRPr lang="en-US" altLang="zh-CN" sz="2400" smtClean="0"/>
          </a:p>
        </p:txBody>
      </p:sp>
      <p:sp>
        <p:nvSpPr>
          <p:cNvPr id="11" name="TextBox 10"/>
          <p:cNvSpPr txBox="1"/>
          <p:nvPr/>
        </p:nvSpPr>
        <p:spPr>
          <a:xfrm>
            <a:off x="971600" y="3327375"/>
            <a:ext cx="3265638"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依赖注入怎么实现？</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TextBox 11"/>
          <p:cNvSpPr txBox="1"/>
          <p:nvPr/>
        </p:nvSpPr>
        <p:spPr>
          <a:xfrm>
            <a:off x="981739" y="3782739"/>
            <a:ext cx="7406686" cy="2862322"/>
          </a:xfrm>
          <a:prstGeom prst="rect">
            <a:avLst/>
          </a:prstGeom>
          <a:noFill/>
        </p:spPr>
        <p:txBody>
          <a:bodyPr wrap="square" rtlCol="0">
            <a:spAutoFit/>
          </a:bodyPr>
          <a:lstStyle/>
          <a:p>
            <a:pPr>
              <a:lnSpc>
                <a:spcPct val="150000"/>
              </a:lnSpc>
            </a:pPr>
            <a:r>
              <a:rPr lang="en-US" altLang="zh-CN" sz="2400" smtClean="0"/>
              <a:t>	AngularJS</a:t>
            </a:r>
            <a:r>
              <a:rPr lang="zh-CN" altLang="en-US" sz="2400"/>
              <a:t>使用</a:t>
            </a:r>
            <a:r>
              <a:rPr lang="en-US" altLang="zh-CN" sz="2400"/>
              <a:t>$injetor</a:t>
            </a:r>
            <a:r>
              <a:rPr lang="zh-CN" altLang="en-US" sz="2400"/>
              <a:t>（注入器服务）来管理依赖关系的查询和实例化。事实上，</a:t>
            </a:r>
            <a:r>
              <a:rPr lang="en-US" altLang="zh-CN" sz="2400"/>
              <a:t>$injetor</a:t>
            </a:r>
            <a:r>
              <a:rPr lang="zh-CN" altLang="en-US" sz="2400"/>
              <a:t>负责实例化</a:t>
            </a:r>
            <a:r>
              <a:rPr lang="en-US" altLang="zh-CN" sz="2400"/>
              <a:t>AngularJS</a:t>
            </a:r>
            <a:r>
              <a:rPr lang="zh-CN" altLang="en-US" sz="2400"/>
              <a:t>中所有的组件，包括应用的模块、指令和控制器等。</a:t>
            </a:r>
          </a:p>
          <a:p>
            <a:pPr>
              <a:lnSpc>
                <a:spcPct val="150000"/>
              </a:lnSpc>
            </a:pPr>
            <a:endParaRPr lang="zh-CN" altLang="en-US" sz="2400"/>
          </a:p>
        </p:txBody>
      </p:sp>
    </p:spTree>
    <p:extLst>
      <p:ext uri="{BB962C8B-B14F-4D97-AF65-F5344CB8AC3E}">
        <p14:creationId xmlns:p14="http://schemas.microsoft.com/office/powerpoint/2010/main" val="18310997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96416"/>
            <a:ext cx="8229600" cy="75632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48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目录</a:t>
            </a:r>
            <a:endParaRPr lang="zh-CN" altLang="en-US" sz="48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灯片编号占位符 4"/>
          <p:cNvSpPr>
            <a:spLocks noGrp="1"/>
          </p:cNvSpPr>
          <p:nvPr>
            <p:ph type="sldNum" sz="quarter" idx="15"/>
          </p:nvPr>
        </p:nvSpPr>
        <p:spPr/>
        <p:txBody>
          <a:bodyPr/>
          <a:lstStyle/>
          <a:p>
            <a:fld id="{0C913308-F349-4B6D-A68A-DD1791B4A57B}" type="slidenum">
              <a:rPr lang="zh-CN" altLang="en-US" smtClean="0"/>
              <a:t>2</a:t>
            </a:fld>
            <a:endParaRPr lang="zh-CN" altLang="en-US"/>
          </a:p>
        </p:txBody>
      </p:sp>
      <p:sp>
        <p:nvSpPr>
          <p:cNvPr id="6" name="TextBox 5"/>
          <p:cNvSpPr txBox="1"/>
          <p:nvPr/>
        </p:nvSpPr>
        <p:spPr>
          <a:xfrm>
            <a:off x="1124844" y="908720"/>
            <a:ext cx="7992888" cy="5632311"/>
          </a:xfrm>
          <a:prstGeom prst="rect">
            <a:avLst/>
          </a:prstGeom>
          <a:noFill/>
        </p:spPr>
        <p:txBody>
          <a:bodyPr wrap="square" rtlCol="0">
            <a:spAutoFit/>
          </a:bodyPr>
          <a:lstStyle/>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AngularJS </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简介</a:t>
            </a:r>
            <a:endPar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Two-Way Data Binding</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（双向数据绑定）</a:t>
            </a:r>
            <a:endPar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Module</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Scope</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Controller </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（模块</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、作用域、控制器</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Inject</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（依赖注入</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Factory</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Service</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Provider</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rPr>
              <a:t>etc.</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（服务</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Directive</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指令详解</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Route</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zh-CN" altLang="en-US" sz="2400">
                <a:ln w="10160">
                  <a:solidFill>
                    <a:schemeClr val="accent1"/>
                  </a:solidFill>
                  <a:prstDash val="solid"/>
                </a:ln>
                <a:solidFill>
                  <a:srgbClr val="FFFFFF"/>
                </a:solidFill>
                <a:effectLst>
                  <a:outerShdw blurRad="38100" dist="32000" dir="5400000" algn="tl">
                    <a:srgbClr val="000000">
                      <a:alpha val="30000"/>
                    </a:srgbClr>
                  </a:outerShdw>
                </a:effectLst>
              </a:rPr>
              <a:t>路由</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endPar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Promise</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XHR</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Resource</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（通讯）</a:t>
            </a:r>
            <a:endPar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Event</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Animation</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（事件、动画）</a:t>
            </a:r>
            <a:endParaRPr lang="en-US" altLang="zh-CN" sz="2400">
              <a:ln w="10160">
                <a:solidFill>
                  <a:schemeClr val="accent1"/>
                </a:solidFill>
                <a:prstDash val="solid"/>
              </a:ln>
              <a:solidFill>
                <a:srgbClr val="FFFFFF"/>
              </a:solidFill>
              <a:effectLst>
                <a:outerShdw blurRad="38100" dist="32000" dir="5400000" algn="tl">
                  <a:srgbClr val="000000">
                    <a:alpha val="30000"/>
                  </a:srgbClr>
                </a:outerShdw>
              </a:effectLst>
            </a:endParaRPr>
          </a:p>
          <a:p>
            <a:pPr marL="285750" indent="-285750">
              <a:lnSpc>
                <a:spcPct val="150000"/>
              </a:lnSpc>
              <a:buFont typeface="Wingdings" pitchFamily="2" charset="2"/>
              <a:buChar char="u"/>
            </a:pP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$digest</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$apply</a:t>
            </a:r>
            <a:r>
              <a:rPr lang="zh-CN" altLang="en-US" sz="2400" smtClean="0">
                <a:ln w="10160">
                  <a:solidFill>
                    <a:schemeClr val="accent1"/>
                  </a:solidFill>
                  <a:prstDash val="solid"/>
                </a:ln>
                <a:solidFill>
                  <a:srgbClr val="FFFFFF"/>
                </a:solidFill>
                <a:effectLst>
                  <a:outerShdw blurRad="38100" dist="32000" dir="5400000" algn="tl">
                    <a:srgbClr val="000000">
                      <a:alpha val="30000"/>
                    </a:srgbClr>
                  </a:outerShdw>
                </a:effectLst>
              </a:rPr>
              <a:t>、</a:t>
            </a:r>
            <a:r>
              <a:rPr lang="en-US" altLang="zh-CN" sz="2400" smtClean="0">
                <a:ln w="10160">
                  <a:solidFill>
                    <a:schemeClr val="accent1"/>
                  </a:solidFill>
                  <a:prstDash val="solid"/>
                </a:ln>
                <a:solidFill>
                  <a:srgbClr val="FFFFFF"/>
                </a:solidFill>
                <a:effectLst>
                  <a:outerShdw blurRad="38100" dist="32000" dir="5400000" algn="tl">
                    <a:srgbClr val="000000">
                      <a:alpha val="30000"/>
                    </a:srgbClr>
                  </a:outerShdw>
                </a:effectLst>
              </a:rPr>
              <a:t>$watch</a:t>
            </a:r>
          </a:p>
        </p:txBody>
      </p:sp>
    </p:spTree>
    <p:extLst>
      <p:ext uri="{BB962C8B-B14F-4D97-AF65-F5344CB8AC3E}">
        <p14:creationId xmlns:p14="http://schemas.microsoft.com/office/powerpoint/2010/main" val="15948013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20</a:t>
            </a:fld>
            <a:endParaRPr lang="zh-CN" altLang="en-US"/>
          </a:p>
        </p:txBody>
      </p:sp>
      <p:sp>
        <p:nvSpPr>
          <p:cNvPr id="5" name="TextBox 4"/>
          <p:cNvSpPr txBox="1"/>
          <p:nvPr/>
        </p:nvSpPr>
        <p:spPr>
          <a:xfrm>
            <a:off x="981738" y="276905"/>
            <a:ext cx="256833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推断</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式注入声明</a:t>
            </a:r>
          </a:p>
        </p:txBody>
      </p:sp>
      <p:sp>
        <p:nvSpPr>
          <p:cNvPr id="6" name="TextBox 5"/>
          <p:cNvSpPr txBox="1"/>
          <p:nvPr/>
        </p:nvSpPr>
        <p:spPr>
          <a:xfrm>
            <a:off x="1009171" y="933093"/>
            <a:ext cx="7694718" cy="1338828"/>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如果</a:t>
            </a:r>
            <a:r>
              <a:rPr lang="zh-CN" altLang="en-US">
                <a:latin typeface="微软雅黑" pitchFamily="34" charset="-122"/>
                <a:ea typeface="微软雅黑" pitchFamily="34" charset="-122"/>
              </a:rPr>
              <a:t>没有明确的声明，</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会假定参数名称就是依赖的名称。因此，它会在内部</a:t>
            </a:r>
            <a:r>
              <a:rPr lang="zh-CN" altLang="en-US" smtClean="0">
                <a:latin typeface="微软雅黑" pitchFamily="34" charset="-122"/>
                <a:ea typeface="微软雅黑" pitchFamily="34" charset="-122"/>
              </a:rPr>
              <a:t>调用函数</a:t>
            </a:r>
            <a:r>
              <a:rPr lang="zh-CN" altLang="en-US">
                <a:latin typeface="微软雅黑" pitchFamily="34" charset="-122"/>
                <a:ea typeface="微软雅黑" pitchFamily="34" charset="-122"/>
              </a:rPr>
              <a:t>对象的</a:t>
            </a:r>
            <a:r>
              <a:rPr lang="en-US" altLang="zh-CN">
                <a:latin typeface="微软雅黑" pitchFamily="34" charset="-122"/>
                <a:ea typeface="微软雅黑" pitchFamily="34" charset="-122"/>
              </a:rPr>
              <a:t>toString()</a:t>
            </a:r>
            <a:r>
              <a:rPr lang="zh-CN" altLang="en-US">
                <a:latin typeface="微软雅黑" pitchFamily="34" charset="-122"/>
                <a:ea typeface="微软雅黑" pitchFamily="34" charset="-122"/>
              </a:rPr>
              <a:t>方法，分析并提取出函数参数列表，然后通过</a:t>
            </a:r>
            <a:r>
              <a:rPr lang="en-US" altLang="zh-CN">
                <a:latin typeface="微软雅黑" pitchFamily="34" charset="-122"/>
                <a:ea typeface="微软雅黑" pitchFamily="34" charset="-122"/>
              </a:rPr>
              <a:t>$injector</a:t>
            </a:r>
            <a:r>
              <a:rPr lang="zh-CN" altLang="en-US">
                <a:latin typeface="微软雅黑" pitchFamily="34" charset="-122"/>
                <a:ea typeface="微软雅黑" pitchFamily="34" charset="-122"/>
              </a:rPr>
              <a:t>将这些参数</a:t>
            </a:r>
            <a:r>
              <a:rPr lang="zh-CN" altLang="en-US" smtClean="0">
                <a:latin typeface="微软雅黑" pitchFamily="34" charset="-122"/>
                <a:ea typeface="微软雅黑" pitchFamily="34" charset="-122"/>
              </a:rPr>
              <a:t>注入进</a:t>
            </a:r>
            <a:r>
              <a:rPr lang="zh-CN" altLang="en-US">
                <a:latin typeface="微软雅黑" pitchFamily="34" charset="-122"/>
                <a:ea typeface="微软雅黑" pitchFamily="34" charset="-122"/>
              </a:rPr>
              <a:t>对象</a:t>
            </a:r>
            <a:r>
              <a:rPr lang="zh-CN" altLang="en-US" smtClean="0">
                <a:latin typeface="微软雅黑" pitchFamily="34" charset="-122"/>
                <a:ea typeface="微软雅黑" pitchFamily="34" charset="-122"/>
              </a:rPr>
              <a:t>实例。</a:t>
            </a:r>
            <a:endParaRPr lang="en-US" altLang="zh-CN">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91" y="2204864"/>
            <a:ext cx="7679152" cy="2927201"/>
          </a:xfrm>
          <a:prstGeom prst="rect">
            <a:avLst/>
          </a:prstGeom>
        </p:spPr>
      </p:pic>
    </p:spTree>
    <p:extLst>
      <p:ext uri="{BB962C8B-B14F-4D97-AF65-F5344CB8AC3E}">
        <p14:creationId xmlns:p14="http://schemas.microsoft.com/office/powerpoint/2010/main" val="19981735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21</a:t>
            </a:fld>
            <a:endParaRPr lang="zh-CN" altLang="en-US"/>
          </a:p>
        </p:txBody>
      </p:sp>
      <p:sp>
        <p:nvSpPr>
          <p:cNvPr id="5" name="TextBox 4"/>
          <p:cNvSpPr txBox="1"/>
          <p:nvPr/>
        </p:nvSpPr>
        <p:spPr>
          <a:xfrm>
            <a:off x="981738" y="276905"/>
            <a:ext cx="2281394"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显示注入声明</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81738" y="738570"/>
            <a:ext cx="7766726" cy="2169825"/>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AngularJS</a:t>
            </a:r>
            <a:r>
              <a:rPr lang="zh-CN" altLang="en-US">
                <a:latin typeface="微软雅黑" pitchFamily="34" charset="-122"/>
                <a:ea typeface="微软雅黑" pitchFamily="34" charset="-122"/>
              </a:rPr>
              <a:t>提供了显式的方法来明确定义一个函数在被调用时需要用到的依赖关系。通过</a:t>
            </a:r>
            <a:r>
              <a:rPr lang="zh-CN" altLang="en-US" smtClean="0">
                <a:latin typeface="微软雅黑" pitchFamily="34" charset="-122"/>
                <a:ea typeface="微软雅黑" pitchFamily="34" charset="-122"/>
              </a:rPr>
              <a:t>这种</a:t>
            </a:r>
            <a:r>
              <a:rPr lang="zh-CN" altLang="en-US">
                <a:latin typeface="微软雅黑" pitchFamily="34" charset="-122"/>
                <a:ea typeface="微软雅黑" pitchFamily="34" charset="-122"/>
              </a:rPr>
              <a:t>方法声明依赖，即使在源代码被压缩、参数名称发生改变的情况下依然能够正常工作</a:t>
            </a:r>
            <a:r>
              <a:rPr lang="zh-CN" altLang="en-US" smtClean="0">
                <a:latin typeface="微软雅黑" pitchFamily="34" charset="-122"/>
                <a:ea typeface="微软雅黑" pitchFamily="34" charset="-122"/>
              </a:rPr>
              <a:t>。可以</a:t>
            </a:r>
            <a:r>
              <a:rPr lang="zh-CN" altLang="en-US">
                <a:latin typeface="微软雅黑" pitchFamily="34" charset="-122"/>
                <a:ea typeface="微软雅黑" pitchFamily="34" charset="-122"/>
              </a:rPr>
              <a:t>通过</a:t>
            </a:r>
            <a:r>
              <a:rPr lang="en-US" altLang="zh-CN">
                <a:latin typeface="微软雅黑" pitchFamily="34" charset="-122"/>
                <a:ea typeface="微软雅黑" pitchFamily="34" charset="-122"/>
              </a:rPr>
              <a:t>$inject</a:t>
            </a:r>
            <a:r>
              <a:rPr lang="zh-CN" altLang="en-US">
                <a:latin typeface="微软雅黑" pitchFamily="34" charset="-122"/>
                <a:ea typeface="微软雅黑" pitchFamily="34" charset="-122"/>
              </a:rPr>
              <a:t>属性来实现显式注入声明的功能。函数对象的</a:t>
            </a:r>
            <a:r>
              <a:rPr lang="en-US" altLang="zh-CN">
                <a:latin typeface="微软雅黑" pitchFamily="34" charset="-122"/>
                <a:ea typeface="微软雅黑" pitchFamily="34" charset="-122"/>
              </a:rPr>
              <a:t>$inject</a:t>
            </a:r>
            <a:r>
              <a:rPr lang="zh-CN" altLang="en-US">
                <a:latin typeface="微软雅黑" pitchFamily="34" charset="-122"/>
                <a:ea typeface="微软雅黑" pitchFamily="34" charset="-122"/>
              </a:rPr>
              <a:t>属性是一个数组</a:t>
            </a:r>
            <a:r>
              <a:rPr lang="zh-CN" altLang="en-US" smtClean="0">
                <a:latin typeface="微软雅黑" pitchFamily="34" charset="-122"/>
                <a:ea typeface="微软雅黑" pitchFamily="34" charset="-122"/>
              </a:rPr>
              <a:t>，数组</a:t>
            </a:r>
            <a:r>
              <a:rPr lang="zh-CN" altLang="en-US">
                <a:latin typeface="微软雅黑" pitchFamily="34" charset="-122"/>
                <a:ea typeface="微软雅黑" pitchFamily="34" charset="-122"/>
              </a:rPr>
              <a:t>元素的类型是字符串，它们的值就是需要被注入的服务的</a:t>
            </a:r>
            <a:r>
              <a:rPr lang="zh-CN" altLang="en-US" smtClean="0">
                <a:latin typeface="微软雅黑" pitchFamily="34" charset="-122"/>
                <a:ea typeface="微软雅黑" pitchFamily="34" charset="-122"/>
              </a:rPr>
              <a:t>名称</a:t>
            </a:r>
            <a:r>
              <a:rPr lang="zh-CN" altLang="en-US">
                <a:latin typeface="微软雅黑" pitchFamily="34" charset="-122"/>
                <a:ea typeface="微软雅黑" pitchFamily="34" charset="-122"/>
              </a:rPr>
              <a:t>。</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80928"/>
            <a:ext cx="7902649" cy="3817500"/>
          </a:xfrm>
          <a:prstGeom prst="rect">
            <a:avLst/>
          </a:prstGeom>
        </p:spPr>
      </p:pic>
    </p:spTree>
    <p:extLst>
      <p:ext uri="{BB962C8B-B14F-4D97-AF65-F5344CB8AC3E}">
        <p14:creationId xmlns:p14="http://schemas.microsoft.com/office/powerpoint/2010/main" val="26556643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22</a:t>
            </a:fld>
            <a:endParaRPr lang="zh-CN" altLang="en-US"/>
          </a:p>
        </p:txBody>
      </p:sp>
      <p:sp>
        <p:nvSpPr>
          <p:cNvPr id="5" name="TextBox 4"/>
          <p:cNvSpPr txBox="1"/>
          <p:nvPr/>
        </p:nvSpPr>
        <p:spPr>
          <a:xfrm>
            <a:off x="981738" y="276905"/>
            <a:ext cx="2263761"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行内注入声明</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81738" y="738570"/>
            <a:ext cx="7838734" cy="2585323"/>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这种</a:t>
            </a:r>
            <a:r>
              <a:rPr lang="zh-CN" altLang="en-US">
                <a:latin typeface="微软雅黑" pitchFamily="34" charset="-122"/>
                <a:ea typeface="微软雅黑" pitchFamily="34" charset="-122"/>
              </a:rPr>
              <a:t>方式</a:t>
            </a:r>
            <a:r>
              <a:rPr lang="zh-CN" altLang="en-US" smtClean="0">
                <a:latin typeface="微软雅黑" pitchFamily="34" charset="-122"/>
                <a:ea typeface="微软雅黑" pitchFamily="34" charset="-122"/>
              </a:rPr>
              <a:t>其实</a:t>
            </a:r>
            <a:r>
              <a:rPr lang="zh-CN" altLang="en-US">
                <a:latin typeface="微软雅黑" pitchFamily="34" charset="-122"/>
                <a:ea typeface="微软雅黑" pitchFamily="34" charset="-122"/>
              </a:rPr>
              <a:t>是一个语法糖，它同前面提到的通过</a:t>
            </a:r>
            <a:r>
              <a:rPr lang="en-US" altLang="zh-CN">
                <a:latin typeface="微软雅黑" pitchFamily="34" charset="-122"/>
                <a:ea typeface="微软雅黑" pitchFamily="34" charset="-122"/>
              </a:rPr>
              <a:t>$inject</a:t>
            </a:r>
            <a:r>
              <a:rPr lang="zh-CN" altLang="en-US">
                <a:latin typeface="微软雅黑" pitchFamily="34" charset="-122"/>
                <a:ea typeface="微软雅黑" pitchFamily="34" charset="-122"/>
              </a:rPr>
              <a:t>属性进行注入声明的原理是完全一样的，但</a:t>
            </a:r>
            <a:r>
              <a:rPr lang="zh-CN" altLang="en-US" smtClean="0">
                <a:latin typeface="微软雅黑" pitchFamily="34" charset="-122"/>
                <a:ea typeface="微软雅黑" pitchFamily="34" charset="-122"/>
              </a:rPr>
              <a:t>允许我们</a:t>
            </a:r>
            <a:r>
              <a:rPr lang="zh-CN" altLang="en-US">
                <a:latin typeface="微软雅黑" pitchFamily="34" charset="-122"/>
                <a:ea typeface="微软雅黑" pitchFamily="34" charset="-122"/>
              </a:rPr>
              <a:t>在函数定义时从行内将参数传入。此外，它可以避免在定义过程中使用临时变量</a:t>
            </a:r>
            <a:r>
              <a:rPr lang="zh-CN" altLang="en-US" smtClean="0">
                <a:latin typeface="微软雅黑" pitchFamily="34" charset="-122"/>
                <a:ea typeface="微软雅黑" pitchFamily="34" charset="-122"/>
              </a:rPr>
              <a:t>。在</a:t>
            </a:r>
            <a:r>
              <a:rPr lang="zh-CN" altLang="en-US">
                <a:latin typeface="微软雅黑" pitchFamily="34" charset="-122"/>
                <a:ea typeface="微软雅黑" pitchFamily="34" charset="-122"/>
              </a:rPr>
              <a:t>定义一个</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的对象时，行内声明的方式允许我们直接传入一个参数数组而不是</a:t>
            </a:r>
            <a:r>
              <a:rPr lang="zh-CN" altLang="en-US" smtClean="0">
                <a:latin typeface="微软雅黑" pitchFamily="34" charset="-122"/>
                <a:ea typeface="微软雅黑" pitchFamily="34" charset="-122"/>
              </a:rPr>
              <a:t>一个</a:t>
            </a:r>
            <a:r>
              <a:rPr lang="zh-CN" altLang="en-US">
                <a:latin typeface="微软雅黑" pitchFamily="34" charset="-122"/>
                <a:ea typeface="微软雅黑" pitchFamily="34" charset="-122"/>
              </a:rPr>
              <a:t>函数。数组的元素是字符串，它们代表的是可以被注入到对象中的依赖的名字，最后一个</a:t>
            </a:r>
            <a:r>
              <a:rPr lang="zh-CN" altLang="en-US" smtClean="0">
                <a:latin typeface="微软雅黑" pitchFamily="34" charset="-122"/>
                <a:ea typeface="微软雅黑" pitchFamily="34" charset="-122"/>
              </a:rPr>
              <a:t>参数就是</a:t>
            </a:r>
            <a:r>
              <a:rPr lang="zh-CN" altLang="en-US">
                <a:latin typeface="微软雅黑" pitchFamily="34" charset="-122"/>
                <a:ea typeface="微软雅黑" pitchFamily="34" charset="-122"/>
              </a:rPr>
              <a:t>依赖注入的目标函数对象本身。</a:t>
            </a:r>
            <a:endParaRPr lang="en-US" altLang="zh-CN">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05" y="2708920"/>
            <a:ext cx="8335599" cy="2688903"/>
          </a:xfrm>
          <a:prstGeom prst="rect">
            <a:avLst/>
          </a:prstGeom>
        </p:spPr>
      </p:pic>
      <p:sp>
        <p:nvSpPr>
          <p:cNvPr id="4" name="TextBox 3"/>
          <p:cNvSpPr txBox="1"/>
          <p:nvPr/>
        </p:nvSpPr>
        <p:spPr>
          <a:xfrm>
            <a:off x="733305" y="5062318"/>
            <a:ext cx="8015159" cy="1015663"/>
          </a:xfrm>
          <a:prstGeom prst="rect">
            <a:avLst/>
          </a:prstGeom>
          <a:noFill/>
        </p:spPr>
        <p:txBody>
          <a:bodyPr wrap="square" rtlCol="0">
            <a:spAutoFit/>
          </a:bodyPr>
          <a:lstStyle/>
          <a:p>
            <a:pPr>
              <a:lnSpc>
                <a:spcPct val="150000"/>
              </a:lnSpc>
            </a:pPr>
            <a:r>
              <a:rPr lang="zh-CN" altLang="en-US" sz="2000" smtClean="0">
                <a:latin typeface="微软雅黑" pitchFamily="34" charset="-122"/>
                <a:ea typeface="微软雅黑" pitchFamily="34" charset="-122"/>
              </a:rPr>
              <a:t>由于</a:t>
            </a:r>
            <a:r>
              <a:rPr lang="zh-CN" altLang="en-US" sz="2000">
                <a:latin typeface="微软雅黑" pitchFamily="34" charset="-122"/>
                <a:ea typeface="微软雅黑" pitchFamily="34" charset="-122"/>
              </a:rPr>
              <a:t>需要处理的是一个字符串组成的列表，行内注入声明也可以在压缩后的代码中正常</a:t>
            </a:r>
            <a:r>
              <a:rPr lang="zh-CN" altLang="en-US" sz="2000" smtClean="0">
                <a:latin typeface="微软雅黑" pitchFamily="34" charset="-122"/>
                <a:ea typeface="微软雅黑" pitchFamily="34" charset="-122"/>
              </a:rPr>
              <a:t>运行</a:t>
            </a:r>
            <a:r>
              <a:rPr lang="zh-CN" altLang="en-US" sz="2000">
                <a:latin typeface="微软雅黑" pitchFamily="34" charset="-122"/>
                <a:ea typeface="微软雅黑" pitchFamily="34" charset="-122"/>
              </a:rPr>
              <a:t>。通常通过括号和声明数组的</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符号来使用它。</a:t>
            </a:r>
          </a:p>
        </p:txBody>
      </p:sp>
    </p:spTree>
    <p:extLst>
      <p:ext uri="{BB962C8B-B14F-4D97-AF65-F5344CB8AC3E}">
        <p14:creationId xmlns:p14="http://schemas.microsoft.com/office/powerpoint/2010/main" val="739267277"/>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23</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五</a:t>
            </a:r>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Factory</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Service</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Provider</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etc.</a:t>
            </a:r>
          </a:p>
        </p:txBody>
      </p:sp>
      <p:sp>
        <p:nvSpPr>
          <p:cNvPr id="7" name="TextBox 6"/>
          <p:cNvSpPr txBox="1"/>
          <p:nvPr/>
        </p:nvSpPr>
        <p:spPr>
          <a:xfrm>
            <a:off x="981738" y="1774557"/>
            <a:ext cx="7766726" cy="4524315"/>
          </a:xfrm>
          <a:prstGeom prst="rect">
            <a:avLst/>
          </a:prstGeom>
          <a:noFill/>
        </p:spPr>
        <p:txBody>
          <a:bodyPr wrap="square" rtlCol="0">
            <a:spAutoFit/>
          </a:bodyPr>
          <a:lstStyle/>
          <a:p>
            <a:pPr>
              <a:lnSpc>
                <a:spcPct val="150000"/>
              </a:lnSpc>
            </a:pPr>
            <a:r>
              <a:rPr lang="en-US" altLang="zh-CN" sz="2400" smtClean="0"/>
              <a:t>	</a:t>
            </a:r>
            <a:r>
              <a:rPr lang="zh-CN" altLang="en-US" sz="2400" smtClean="0"/>
              <a:t>服务</a:t>
            </a:r>
            <a:r>
              <a:rPr lang="zh-CN" altLang="en-US" sz="2400"/>
              <a:t>提供了一种能在应用的整个生命周期内保持数据的方法，它能够在控制器之间进行</a:t>
            </a:r>
            <a:r>
              <a:rPr lang="zh-CN" altLang="en-US" sz="2400" smtClean="0"/>
              <a:t>通信</a:t>
            </a:r>
            <a:r>
              <a:rPr lang="zh-CN" altLang="en-US" sz="2400"/>
              <a:t>，并且能保证数据的</a:t>
            </a:r>
            <a:r>
              <a:rPr lang="zh-CN" altLang="en-US" sz="2400" smtClean="0"/>
              <a:t>一致性。</a:t>
            </a:r>
            <a:endParaRPr lang="en-US" altLang="zh-CN" sz="2400" smtClean="0"/>
          </a:p>
          <a:p>
            <a:pPr>
              <a:lnSpc>
                <a:spcPct val="150000"/>
              </a:lnSpc>
            </a:pPr>
            <a:endParaRPr lang="en-US" altLang="zh-CN" sz="2400" smtClean="0"/>
          </a:p>
          <a:p>
            <a:pPr>
              <a:lnSpc>
                <a:spcPct val="150000"/>
              </a:lnSpc>
            </a:pPr>
            <a:r>
              <a:rPr lang="en-US" altLang="zh-CN" sz="2400" smtClean="0"/>
              <a:t>	</a:t>
            </a:r>
            <a:r>
              <a:rPr lang="zh-CN" altLang="en-US" sz="2400" smtClean="0"/>
              <a:t>服务</a:t>
            </a:r>
            <a:r>
              <a:rPr lang="zh-CN" altLang="en-US" sz="2400"/>
              <a:t>是一个单例对象，在每个应用中只会被实例化一次（被</a:t>
            </a:r>
            <a:r>
              <a:rPr lang="en-US" altLang="zh-CN" sz="2400"/>
              <a:t>$injector</a:t>
            </a:r>
            <a:r>
              <a:rPr lang="zh-CN" altLang="en-US" sz="2400"/>
              <a:t>实例化），并且是</a:t>
            </a:r>
            <a:r>
              <a:rPr lang="zh-CN" altLang="en-US" sz="2400" smtClean="0"/>
              <a:t>延迟加载</a:t>
            </a:r>
            <a:r>
              <a:rPr lang="zh-CN" altLang="en-US" sz="2400"/>
              <a:t>的（需要时才会被创建）。服务提供了把与特定功能相关联的方法集中在一起的接口。</a:t>
            </a:r>
          </a:p>
        </p:txBody>
      </p:sp>
      <p:sp>
        <p:nvSpPr>
          <p:cNvPr id="8" name="TextBox 7"/>
          <p:cNvSpPr txBox="1"/>
          <p:nvPr/>
        </p:nvSpPr>
        <p:spPr>
          <a:xfrm>
            <a:off x="981738" y="1095127"/>
            <a:ext cx="2231701"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什么是服务？</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6198209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24</a:t>
            </a:fld>
            <a:endParaRPr lang="zh-CN" altLang="en-US"/>
          </a:p>
        </p:txBody>
      </p:sp>
      <p:sp>
        <p:nvSpPr>
          <p:cNvPr id="8" name="TextBox 7"/>
          <p:cNvSpPr txBox="1"/>
          <p:nvPr/>
        </p:nvSpPr>
        <p:spPr>
          <a:xfrm>
            <a:off x="975462" y="260648"/>
            <a:ext cx="7773002" cy="3362524"/>
          </a:xfrm>
          <a:prstGeom prst="rect">
            <a:avLst/>
          </a:prstGeom>
          <a:noFill/>
        </p:spPr>
        <p:txBody>
          <a:bodyPr wrap="square" rtlCol="0">
            <a:spAutoFit/>
          </a:bodyPr>
          <a:lstStyle/>
          <a:p>
            <a:pPr>
              <a:lnSpc>
                <a:spcPct val="150000"/>
              </a:lnSpc>
            </a:pPr>
            <a:r>
              <a:rPr lang="en-US" altLang="zh-CN" sz="2400" smtClean="0"/>
              <a:t>	$</a:t>
            </a:r>
            <a:r>
              <a:rPr lang="en-US" altLang="zh-CN" sz="2400"/>
              <a:t>provide</a:t>
            </a:r>
            <a:r>
              <a:rPr lang="zh-CN" altLang="en-US" sz="2400"/>
              <a:t>服务负责告诉</a:t>
            </a:r>
            <a:r>
              <a:rPr lang="en-US" altLang="zh-CN" sz="2400"/>
              <a:t>Angular</a:t>
            </a:r>
            <a:r>
              <a:rPr lang="zh-CN" altLang="en-US" sz="2400"/>
              <a:t>如何创造一个新的可注入的东西：即服务。服务会被叫做供应商的东西来定义，你可以使用</a:t>
            </a:r>
            <a:r>
              <a:rPr lang="en-US" altLang="zh-CN" sz="2400"/>
              <a:t>$provide</a:t>
            </a:r>
            <a:r>
              <a:rPr lang="zh-CN" altLang="en-US" sz="2400"/>
              <a:t>来创建一个供应商。你需要使用</a:t>
            </a:r>
            <a:r>
              <a:rPr lang="en-US" altLang="zh-CN" sz="2400"/>
              <a:t>$provide</a:t>
            </a:r>
            <a:r>
              <a:rPr lang="zh-CN" altLang="en-US" sz="2400"/>
              <a:t>中的</a:t>
            </a:r>
            <a:r>
              <a:rPr lang="en-US" altLang="zh-CN" sz="2400"/>
              <a:t>provider()</a:t>
            </a:r>
            <a:r>
              <a:rPr lang="zh-CN" altLang="en-US" sz="2400"/>
              <a:t>方法来定义一个供应商，同时你也可以通过要求</a:t>
            </a:r>
            <a:r>
              <a:rPr lang="en-US" altLang="zh-CN" sz="2400"/>
              <a:t>$provide</a:t>
            </a:r>
            <a:r>
              <a:rPr lang="zh-CN" altLang="en-US" sz="2400"/>
              <a:t>被注入到一个应用的</a:t>
            </a:r>
            <a:r>
              <a:rPr lang="en-US" altLang="zh-CN" sz="2400"/>
              <a:t>config</a:t>
            </a:r>
            <a:r>
              <a:rPr lang="zh-CN" altLang="en-US" sz="2400"/>
              <a:t>函数中来获得</a:t>
            </a:r>
            <a:r>
              <a:rPr lang="en-US" altLang="zh-CN" sz="2400"/>
              <a:t>$provide</a:t>
            </a:r>
            <a:r>
              <a:rPr lang="zh-CN" altLang="en-US" sz="2400"/>
              <a:t>服务。</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49" y="3645024"/>
            <a:ext cx="7009524" cy="2895238"/>
          </a:xfrm>
          <a:prstGeom prst="rect">
            <a:avLst/>
          </a:prstGeom>
        </p:spPr>
      </p:pic>
    </p:spTree>
    <p:extLst>
      <p:ext uri="{BB962C8B-B14F-4D97-AF65-F5344CB8AC3E}">
        <p14:creationId xmlns:p14="http://schemas.microsoft.com/office/powerpoint/2010/main" val="135135269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25</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30" y="836712"/>
            <a:ext cx="9632183" cy="4981724"/>
          </a:xfrm>
          <a:prstGeom prst="rect">
            <a:avLst/>
          </a:prstGeom>
        </p:spPr>
      </p:pic>
    </p:spTree>
    <p:extLst>
      <p:ext uri="{BB962C8B-B14F-4D97-AF65-F5344CB8AC3E}">
        <p14:creationId xmlns:p14="http://schemas.microsoft.com/office/powerpoint/2010/main" val="28011129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26</a:t>
            </a:fld>
            <a:endParaRPr lang="zh-CN" altLang="en-US"/>
          </a:p>
        </p:txBody>
      </p:sp>
      <p:sp>
        <p:nvSpPr>
          <p:cNvPr id="6" name="TextBox 5"/>
          <p:cNvSpPr txBox="1"/>
          <p:nvPr/>
        </p:nvSpPr>
        <p:spPr>
          <a:xfrm>
            <a:off x="981738" y="303039"/>
            <a:ext cx="1439818"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2.factory</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28" y="2996952"/>
            <a:ext cx="9559307" cy="3774753"/>
          </a:xfrm>
          <a:prstGeom prst="rect">
            <a:avLst/>
          </a:prstGeom>
        </p:spPr>
      </p:pic>
      <p:sp>
        <p:nvSpPr>
          <p:cNvPr id="8" name="TextBox 7"/>
          <p:cNvSpPr txBox="1"/>
          <p:nvPr/>
        </p:nvSpPr>
        <p:spPr>
          <a:xfrm>
            <a:off x="975462" y="548680"/>
            <a:ext cx="7773002" cy="2862322"/>
          </a:xfrm>
          <a:prstGeom prst="rect">
            <a:avLst/>
          </a:prstGeom>
          <a:noFill/>
        </p:spPr>
        <p:txBody>
          <a:bodyPr wrap="square" rtlCol="0">
            <a:spAutoFit/>
          </a:bodyPr>
          <a:lstStyle/>
          <a:p>
            <a:pPr>
              <a:lnSpc>
                <a:spcPct val="150000"/>
              </a:lnSpc>
            </a:pPr>
            <a:r>
              <a:rPr lang="en-US" altLang="zh-CN" sz="2400" smtClean="0"/>
              <a:t>	</a:t>
            </a:r>
            <a:r>
              <a:rPr lang="zh-CN" altLang="en-US" sz="2400" smtClean="0"/>
              <a:t>工厂</a:t>
            </a:r>
            <a:r>
              <a:rPr lang="zh-CN" altLang="en-US" sz="2400"/>
              <a:t>是用于返回函数的值。它根据需求创造值，每当一个服务或控制器需要。它通常使用一个工厂函数来计算并返回对应</a:t>
            </a:r>
            <a:r>
              <a:rPr lang="zh-CN" altLang="en-US" sz="2400" smtClean="0"/>
              <a:t>值。可以在控制器、指令、过滤器或另外一个服务中通过依赖声明的方式来使用服务。</a:t>
            </a:r>
            <a:endParaRPr lang="en-US" altLang="zh-CN" sz="2400" smtClean="0"/>
          </a:p>
          <a:p>
            <a:pPr>
              <a:lnSpc>
                <a:spcPct val="150000"/>
              </a:lnSpc>
            </a:pPr>
            <a:r>
              <a:rPr lang="en-US" altLang="zh-CN" sz="2400" smtClean="0"/>
              <a:t>	factory</a:t>
            </a:r>
            <a:r>
              <a:rPr lang="en-US" altLang="zh-CN" sz="2400"/>
              <a:t>()</a:t>
            </a:r>
            <a:r>
              <a:rPr lang="zh-CN" altLang="en-US" sz="2400"/>
              <a:t>方法是创建和配置服务的最快捷方式。</a:t>
            </a:r>
          </a:p>
        </p:txBody>
      </p:sp>
    </p:spTree>
    <p:extLst>
      <p:ext uri="{BB962C8B-B14F-4D97-AF65-F5344CB8AC3E}">
        <p14:creationId xmlns:p14="http://schemas.microsoft.com/office/powerpoint/2010/main" val="3567220707"/>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27</a:t>
            </a:fld>
            <a:endParaRPr lang="zh-CN" altLang="en-US"/>
          </a:p>
        </p:txBody>
      </p:sp>
      <p:sp>
        <p:nvSpPr>
          <p:cNvPr id="5" name="TextBox 4"/>
          <p:cNvSpPr txBox="1"/>
          <p:nvPr/>
        </p:nvSpPr>
        <p:spPr>
          <a:xfrm>
            <a:off x="981738" y="276905"/>
            <a:ext cx="143661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3.service</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981738" y="836712"/>
            <a:ext cx="7910742" cy="2308324"/>
          </a:xfrm>
          <a:prstGeom prst="rect">
            <a:avLst/>
          </a:prstGeom>
          <a:noFill/>
        </p:spPr>
        <p:txBody>
          <a:bodyPr wrap="square" rtlCol="0">
            <a:spAutoFit/>
          </a:bodyPr>
          <a:lstStyle/>
          <a:p>
            <a:r>
              <a:rPr lang="en-US" altLang="zh-CN" sz="2400" smtClean="0"/>
              <a:t>	</a:t>
            </a:r>
            <a:r>
              <a:rPr lang="zh-CN" altLang="en-US" sz="2400" smtClean="0"/>
              <a:t>服务</a:t>
            </a:r>
            <a:r>
              <a:rPr lang="zh-CN" altLang="en-US" sz="2400"/>
              <a:t>是一个单一的</a:t>
            </a:r>
            <a:r>
              <a:rPr lang="en-US" altLang="zh-CN" sz="2400"/>
              <a:t>JavaScript</a:t>
            </a:r>
            <a:r>
              <a:rPr lang="zh-CN" altLang="en-US" sz="2400"/>
              <a:t>包含了一组函数对象来执行某些任务。服务使用</a:t>
            </a:r>
            <a:r>
              <a:rPr lang="en-US" altLang="zh-CN" sz="2400"/>
              <a:t>service()</a:t>
            </a:r>
            <a:r>
              <a:rPr lang="zh-CN" altLang="en-US" sz="2400"/>
              <a:t>函数，然后注入到控制器的定义</a:t>
            </a:r>
            <a:r>
              <a:rPr lang="zh-CN" altLang="en-US" sz="2400" smtClean="0"/>
              <a:t>。</a:t>
            </a:r>
            <a:endParaRPr lang="en-US" altLang="zh-CN" sz="2400" smtClean="0"/>
          </a:p>
          <a:p>
            <a:endParaRPr lang="en-US" altLang="zh-CN" sz="2400"/>
          </a:p>
          <a:p>
            <a:r>
              <a:rPr lang="en-US" altLang="zh-CN" sz="2400" smtClean="0"/>
              <a:t>	</a:t>
            </a:r>
            <a:r>
              <a:rPr lang="zh-CN" altLang="en-US" sz="2400" smtClean="0"/>
              <a:t>用</a:t>
            </a:r>
            <a:r>
              <a:rPr lang="en-US" altLang="zh-CN" sz="2400"/>
              <a:t>"new"</a:t>
            </a:r>
            <a:r>
              <a:rPr lang="zh-CN" altLang="en-US" sz="2400"/>
              <a:t>关键字实例化的。因此，你应该给</a:t>
            </a:r>
            <a:r>
              <a:rPr lang="en-US" altLang="zh-CN" sz="2400"/>
              <a:t>"this"</a:t>
            </a:r>
            <a:r>
              <a:rPr lang="zh-CN" altLang="en-US" sz="2400"/>
              <a:t>添加属性，然后 </a:t>
            </a:r>
            <a:r>
              <a:rPr lang="en-US" altLang="zh-CN" sz="2400"/>
              <a:t>service </a:t>
            </a:r>
            <a:r>
              <a:rPr lang="zh-CN" altLang="en-US" sz="2400"/>
              <a:t>返回</a:t>
            </a:r>
            <a:r>
              <a:rPr lang="en-US" altLang="zh-CN" sz="2400"/>
              <a:t>"this"</a:t>
            </a:r>
            <a:r>
              <a:rPr lang="zh-CN" altLang="en-US" sz="2400"/>
              <a:t>。</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0" y="3102020"/>
            <a:ext cx="9107172" cy="3153215"/>
          </a:xfrm>
          <a:prstGeom prst="rect">
            <a:avLst/>
          </a:prstGeom>
        </p:spPr>
      </p:pic>
    </p:spTree>
    <p:extLst>
      <p:ext uri="{BB962C8B-B14F-4D97-AF65-F5344CB8AC3E}">
        <p14:creationId xmlns:p14="http://schemas.microsoft.com/office/powerpoint/2010/main" val="22914258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28</a:t>
            </a:fld>
            <a:endParaRPr lang="zh-CN" altLang="en-US"/>
          </a:p>
        </p:txBody>
      </p:sp>
      <p:sp>
        <p:nvSpPr>
          <p:cNvPr id="5" name="TextBox 4"/>
          <p:cNvSpPr txBox="1"/>
          <p:nvPr/>
        </p:nvSpPr>
        <p:spPr>
          <a:xfrm>
            <a:off x="981738" y="276905"/>
            <a:ext cx="1680525"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4.provider</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981738" y="738570"/>
            <a:ext cx="7982750" cy="1631216"/>
          </a:xfrm>
          <a:prstGeom prst="rect">
            <a:avLst/>
          </a:prstGeom>
          <a:noFill/>
        </p:spPr>
        <p:txBody>
          <a:bodyPr wrap="square" rtlCol="0">
            <a:spAutoFit/>
          </a:bodyPr>
          <a:lstStyle/>
          <a:p>
            <a:r>
              <a:rPr lang="en-US" altLang="zh-CN" sz="2000" smtClean="0"/>
              <a:t>	</a:t>
            </a:r>
            <a:r>
              <a:rPr lang="zh-CN" altLang="en-US" sz="2000" smtClean="0"/>
              <a:t>所有</a:t>
            </a:r>
            <a:r>
              <a:rPr lang="zh-CN" altLang="en-US" sz="2000"/>
              <a:t>服务工厂都是由</a:t>
            </a:r>
            <a:r>
              <a:rPr lang="en-US" altLang="zh-CN" sz="2000"/>
              <a:t>$provide</a:t>
            </a:r>
            <a:r>
              <a:rPr lang="zh-CN" altLang="en-US" sz="2000"/>
              <a:t>服务创建的，</a:t>
            </a:r>
            <a:r>
              <a:rPr lang="en-US" altLang="zh-CN" sz="2000"/>
              <a:t>$provide</a:t>
            </a:r>
            <a:r>
              <a:rPr lang="zh-CN" altLang="en-US" sz="2000"/>
              <a:t>服务负责在运行时初始化这些提供</a:t>
            </a:r>
            <a:r>
              <a:rPr lang="zh-CN" altLang="en-US" sz="2000" smtClean="0"/>
              <a:t>者</a:t>
            </a:r>
            <a:r>
              <a:rPr lang="en-US" altLang="zh-CN" sz="2000" smtClean="0"/>
              <a:t>(</a:t>
            </a:r>
            <a:r>
              <a:rPr lang="zh-CN" altLang="en-US" sz="2000" smtClean="0"/>
              <a:t>除了</a:t>
            </a:r>
            <a:r>
              <a:rPr lang="en-US" altLang="zh-CN" sz="2000" smtClean="0"/>
              <a:t>constant)</a:t>
            </a:r>
            <a:r>
              <a:rPr lang="zh-CN" altLang="en-US" sz="2000" smtClean="0"/>
              <a:t>。</a:t>
            </a:r>
            <a:endParaRPr lang="en-US" altLang="zh-CN" sz="2000" smtClean="0"/>
          </a:p>
          <a:p>
            <a:r>
              <a:rPr lang="en-US" altLang="zh-CN" sz="2000" smtClean="0"/>
              <a:t>	provider</a:t>
            </a:r>
            <a:r>
              <a:rPr lang="zh-CN" altLang="en-US" sz="2000" smtClean="0"/>
              <a:t>是</a:t>
            </a:r>
            <a:r>
              <a:rPr lang="zh-CN" altLang="en-US" sz="2000"/>
              <a:t>一个具有</a:t>
            </a:r>
            <a:r>
              <a:rPr lang="en-US" altLang="zh-CN" sz="2000"/>
              <a:t>$get()</a:t>
            </a:r>
            <a:r>
              <a:rPr lang="zh-CN" altLang="en-US" sz="2000"/>
              <a:t>方法的对象，</a:t>
            </a:r>
            <a:r>
              <a:rPr lang="en-US" altLang="zh-CN" sz="2000"/>
              <a:t>$injector</a:t>
            </a:r>
            <a:r>
              <a:rPr lang="zh-CN" altLang="en-US" sz="2000"/>
              <a:t>通过</a:t>
            </a:r>
            <a:r>
              <a:rPr lang="zh-CN" altLang="en-US" sz="2000" smtClean="0"/>
              <a:t>调用</a:t>
            </a:r>
            <a:r>
              <a:rPr lang="en-US" altLang="zh-CN" sz="2000" smtClean="0"/>
              <a:t>$get</a:t>
            </a:r>
            <a:r>
              <a:rPr lang="zh-CN" altLang="en-US" sz="2000"/>
              <a:t>方法创建服务</a:t>
            </a:r>
            <a:r>
              <a:rPr lang="zh-CN" altLang="en-US" sz="2000" smtClean="0"/>
              <a:t>实例。所有</a:t>
            </a:r>
            <a:r>
              <a:rPr lang="zh-CN" altLang="en-US" sz="2000"/>
              <a:t>创建服务的方法都构建在</a:t>
            </a:r>
            <a:r>
              <a:rPr lang="en-US" altLang="zh-CN" sz="2000"/>
              <a:t>provider</a:t>
            </a:r>
            <a:r>
              <a:rPr lang="zh-CN" altLang="en-US" sz="2000"/>
              <a:t>方法</a:t>
            </a:r>
            <a:r>
              <a:rPr lang="zh-CN" altLang="en-US" sz="2000" smtClean="0"/>
              <a:t>之上</a:t>
            </a:r>
            <a:r>
              <a:rPr lang="en-US" altLang="zh-CN" sz="2000" smtClean="0"/>
              <a:t>provider</a:t>
            </a:r>
            <a:r>
              <a:rPr lang="en-US" altLang="zh-CN" sz="2000"/>
              <a:t>()</a:t>
            </a:r>
            <a:r>
              <a:rPr lang="zh-CN" altLang="en-US" sz="2000"/>
              <a:t>方法</a:t>
            </a:r>
            <a:r>
              <a:rPr lang="zh-CN" altLang="en-US" sz="2000" smtClean="0"/>
              <a:t>负责</a:t>
            </a:r>
            <a:r>
              <a:rPr lang="en-US" altLang="zh-CN" sz="2000" smtClean="0"/>
              <a:t>$providerCache</a:t>
            </a:r>
            <a:r>
              <a:rPr lang="zh-CN" altLang="en-US" sz="2000" smtClean="0"/>
              <a:t>中</a:t>
            </a:r>
            <a:r>
              <a:rPr lang="zh-CN" altLang="en-US" sz="2000"/>
              <a:t>注册服务</a:t>
            </a:r>
            <a:r>
              <a:rPr lang="zh-CN" altLang="en-US" sz="2000" smtClean="0"/>
              <a:t>。</a:t>
            </a:r>
            <a:endParaRPr lang="zh-CN" altLang="en-US" sz="200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701083"/>
            <a:ext cx="9135751" cy="3896269"/>
          </a:xfrm>
          <a:prstGeom prst="rect">
            <a:avLst/>
          </a:prstGeom>
        </p:spPr>
      </p:pic>
    </p:spTree>
    <p:extLst>
      <p:ext uri="{BB962C8B-B14F-4D97-AF65-F5344CB8AC3E}">
        <p14:creationId xmlns:p14="http://schemas.microsoft.com/office/powerpoint/2010/main" val="211783274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29</a:t>
            </a:fld>
            <a:endParaRPr lang="zh-CN" altLang="en-US"/>
          </a:p>
        </p:txBody>
      </p:sp>
      <p:sp>
        <p:nvSpPr>
          <p:cNvPr id="5" name="TextBox 4"/>
          <p:cNvSpPr txBox="1"/>
          <p:nvPr/>
        </p:nvSpPr>
        <p:spPr>
          <a:xfrm>
            <a:off x="981738" y="276905"/>
            <a:ext cx="1213987"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5.value</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981738" y="3399383"/>
            <a:ext cx="1709379"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6.constant</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81738" y="3851756"/>
            <a:ext cx="8263801" cy="369332"/>
          </a:xfrm>
          <a:prstGeom prst="rect">
            <a:avLst/>
          </a:prstGeom>
          <a:noFill/>
        </p:spPr>
        <p:txBody>
          <a:bodyPr wrap="none" rtlCol="0">
            <a:spAutoFit/>
          </a:bodyPr>
          <a:lstStyle/>
          <a:p>
            <a:r>
              <a:rPr lang="zh-CN" altLang="en-US"/>
              <a:t>可以将一个已经存在的变量值注册为服务，并将其注入到应用的其他部分当中。</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0" y="3785001"/>
            <a:ext cx="9365684" cy="291472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2" y="808466"/>
            <a:ext cx="9168879" cy="2879219"/>
          </a:xfrm>
          <a:prstGeom prst="rect">
            <a:avLst/>
          </a:prstGeom>
        </p:spPr>
      </p:pic>
      <p:sp>
        <p:nvSpPr>
          <p:cNvPr id="8" name="TextBox 7"/>
          <p:cNvSpPr txBox="1"/>
          <p:nvPr/>
        </p:nvSpPr>
        <p:spPr>
          <a:xfrm>
            <a:off x="1403648" y="790952"/>
            <a:ext cx="6515886" cy="369332"/>
          </a:xfrm>
          <a:prstGeom prst="rect">
            <a:avLst/>
          </a:prstGeom>
          <a:noFill/>
        </p:spPr>
        <p:txBody>
          <a:bodyPr wrap="none" rtlCol="0">
            <a:spAutoFit/>
          </a:bodyPr>
          <a:lstStyle/>
          <a:p>
            <a:r>
              <a:rPr lang="en-US" altLang="zh-CN"/>
              <a:t>value()</a:t>
            </a:r>
            <a:r>
              <a:rPr lang="zh-CN" altLang="en-US"/>
              <a:t>方法返回以</a:t>
            </a:r>
            <a:r>
              <a:rPr lang="en-US" altLang="zh-CN"/>
              <a:t>name</a:t>
            </a:r>
            <a:r>
              <a:rPr lang="zh-CN" altLang="en-US"/>
              <a:t>参数的值为名称的注册后的服务</a:t>
            </a:r>
            <a:r>
              <a:rPr lang="zh-CN" altLang="en-US" smtClean="0"/>
              <a:t>实例。</a:t>
            </a:r>
            <a:endParaRPr lang="zh-CN" altLang="en-US"/>
          </a:p>
        </p:txBody>
      </p:sp>
    </p:spTree>
    <p:extLst>
      <p:ext uri="{BB962C8B-B14F-4D97-AF65-F5344CB8AC3E}">
        <p14:creationId xmlns:p14="http://schemas.microsoft.com/office/powerpoint/2010/main" val="4263033203"/>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一、</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AngularJS </a:t>
            </a:r>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简介</a:t>
            </a:r>
            <a:endPar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971600" y="1300118"/>
            <a:ext cx="234564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 Introduction</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71600" y="4869160"/>
            <a:ext cx="1992469"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 Core Parts</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971600" y="5445224"/>
            <a:ext cx="7389651" cy="507831"/>
          </a:xfrm>
          <a:prstGeom prst="rect">
            <a:avLst/>
          </a:prstGeom>
          <a:noFill/>
        </p:spPr>
        <p:txBody>
          <a:bodyPr wrap="square" rtlCol="0">
            <a:spAutoFit/>
          </a:bodyPr>
          <a:lstStyle/>
          <a:p>
            <a:pPr>
              <a:lnSpc>
                <a:spcPct val="150000"/>
              </a:lnSpc>
            </a:pPr>
            <a:r>
              <a:rPr lang="en-US" altLang="zh-CN" smtClean="0"/>
              <a:t>      MVC</a:t>
            </a:r>
            <a:r>
              <a:rPr lang="zh-CN" altLang="en-US" smtClean="0"/>
              <a:t>模式</a:t>
            </a:r>
            <a:r>
              <a:rPr lang="zh-CN" altLang="en-US"/>
              <a:t>、</a:t>
            </a:r>
            <a:r>
              <a:rPr lang="zh-CN" altLang="en-US" smtClean="0"/>
              <a:t>模块化开发</a:t>
            </a:r>
            <a:r>
              <a:rPr lang="zh-CN" altLang="en-US"/>
              <a:t>、</a:t>
            </a:r>
            <a:r>
              <a:rPr lang="zh-CN" altLang="en-US" smtClean="0"/>
              <a:t>指令系统</a:t>
            </a:r>
            <a:r>
              <a:rPr lang="zh-CN" altLang="en-US"/>
              <a:t>、</a:t>
            </a:r>
            <a:r>
              <a:rPr lang="zh-CN" altLang="en-US" smtClean="0"/>
              <a:t>双向</a:t>
            </a:r>
            <a:r>
              <a:rPr lang="zh-CN" altLang="en-US"/>
              <a:t>数据</a:t>
            </a:r>
            <a:r>
              <a:rPr lang="zh-CN" altLang="en-US" smtClean="0"/>
              <a:t>绑定</a:t>
            </a:r>
            <a:r>
              <a:rPr lang="zh-CN" altLang="en-US"/>
              <a:t>、</a:t>
            </a:r>
            <a:r>
              <a:rPr lang="zh-CN" altLang="en-US" smtClean="0"/>
              <a:t>依赖</a:t>
            </a:r>
            <a:r>
              <a:rPr lang="zh-CN" altLang="en-US"/>
              <a:t>注入</a:t>
            </a:r>
          </a:p>
        </p:txBody>
      </p:sp>
      <p:sp>
        <p:nvSpPr>
          <p:cNvPr id="8" name="TextBox 7"/>
          <p:cNvSpPr txBox="1"/>
          <p:nvPr/>
        </p:nvSpPr>
        <p:spPr>
          <a:xfrm>
            <a:off x="971600" y="1761783"/>
            <a:ext cx="7848872" cy="3000821"/>
          </a:xfrm>
          <a:prstGeom prst="rect">
            <a:avLst/>
          </a:prstGeom>
          <a:noFill/>
        </p:spPr>
        <p:txBody>
          <a:bodyPr wrap="square" rtlCol="0">
            <a:spAutoFit/>
          </a:bodyPr>
          <a:lstStyle/>
          <a:p>
            <a:pPr>
              <a:lnSpc>
                <a:spcPct val="150000"/>
              </a:lnSpc>
            </a:pPr>
            <a:r>
              <a:rPr lang="en-US" altLang="zh-CN"/>
              <a:t> </a:t>
            </a:r>
            <a:r>
              <a:rPr lang="en-US" altLang="zh-CN" smtClean="0"/>
              <a:t>       AngularJS</a:t>
            </a:r>
            <a:r>
              <a:rPr lang="zh-CN" altLang="en-US" smtClean="0"/>
              <a:t>诞生</a:t>
            </a:r>
            <a:r>
              <a:rPr lang="zh-CN" altLang="en-US"/>
              <a:t>于</a:t>
            </a:r>
            <a:r>
              <a:rPr lang="en-US" altLang="zh-CN"/>
              <a:t>2009</a:t>
            </a:r>
            <a:r>
              <a:rPr lang="zh-CN" altLang="en-US"/>
              <a:t>年，由</a:t>
            </a:r>
            <a:r>
              <a:rPr lang="en-US" altLang="zh-CN"/>
              <a:t>Misko Hevery </a:t>
            </a:r>
            <a:r>
              <a:rPr lang="zh-CN" altLang="en-US"/>
              <a:t>等人创建，后为</a:t>
            </a:r>
            <a:r>
              <a:rPr lang="en-US" altLang="zh-CN"/>
              <a:t>Google</a:t>
            </a:r>
            <a:r>
              <a:rPr lang="zh-CN" altLang="en-US"/>
              <a:t>所收购。是一款优秀的前端</a:t>
            </a:r>
            <a:r>
              <a:rPr lang="en-US" altLang="zh-CN"/>
              <a:t>JS</a:t>
            </a:r>
            <a:r>
              <a:rPr lang="zh-CN" altLang="en-US"/>
              <a:t>框架，已经被用于</a:t>
            </a:r>
            <a:r>
              <a:rPr lang="en-US" altLang="zh-CN"/>
              <a:t>Google</a:t>
            </a:r>
            <a:r>
              <a:rPr lang="zh-CN" altLang="en-US"/>
              <a:t>的多款产品当中。</a:t>
            </a:r>
            <a:r>
              <a:rPr lang="en-US" altLang="zh-CN" smtClean="0"/>
              <a:t>    </a:t>
            </a:r>
          </a:p>
          <a:p>
            <a:pPr>
              <a:lnSpc>
                <a:spcPct val="150000"/>
              </a:lnSpc>
            </a:pPr>
            <a:endParaRPr lang="en-US" altLang="zh-CN" smtClean="0"/>
          </a:p>
          <a:p>
            <a:pPr>
              <a:lnSpc>
                <a:spcPct val="150000"/>
              </a:lnSpc>
            </a:pPr>
            <a:r>
              <a:rPr lang="en-US" altLang="zh-CN"/>
              <a:t> </a:t>
            </a:r>
            <a:r>
              <a:rPr lang="en-US" altLang="zh-CN" smtClean="0"/>
              <a:t>       AngularJS</a:t>
            </a:r>
            <a:r>
              <a:rPr lang="zh-CN" altLang="en-US"/>
              <a:t>是为了克服</a:t>
            </a:r>
            <a:r>
              <a:rPr lang="en-US" altLang="zh-CN"/>
              <a:t>HTML</a:t>
            </a:r>
            <a:r>
              <a:rPr lang="zh-CN" altLang="en-US"/>
              <a:t>在构建应用上的不足而设计的。</a:t>
            </a:r>
            <a:r>
              <a:rPr lang="en-US" altLang="zh-CN"/>
              <a:t>HTML</a:t>
            </a:r>
            <a:r>
              <a:rPr lang="zh-CN" altLang="en-US"/>
              <a:t>是一门很好的为静态文本展示设计的声明式语言，但要构建</a:t>
            </a:r>
            <a:r>
              <a:rPr lang="en-US" altLang="zh-CN"/>
              <a:t>WEB</a:t>
            </a:r>
            <a:r>
              <a:rPr lang="zh-CN" altLang="en-US"/>
              <a:t>应用的话它就显得乏力了。所以我做了一些工作（你也可以觉得是小花招）来让浏览器做我想要的事。</a:t>
            </a:r>
          </a:p>
        </p:txBody>
      </p:sp>
    </p:spTree>
    <p:extLst>
      <p:ext uri="{BB962C8B-B14F-4D97-AF65-F5344CB8AC3E}">
        <p14:creationId xmlns:p14="http://schemas.microsoft.com/office/powerpoint/2010/main" val="16294576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30</a:t>
            </a:fld>
            <a:endParaRPr lang="zh-CN" altLang="en-US"/>
          </a:p>
        </p:txBody>
      </p:sp>
      <p:sp>
        <p:nvSpPr>
          <p:cNvPr id="5" name="TextBox 4"/>
          <p:cNvSpPr txBox="1"/>
          <p:nvPr/>
        </p:nvSpPr>
        <p:spPr>
          <a:xfrm>
            <a:off x="981738" y="276905"/>
            <a:ext cx="1827680"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7.decorator</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TextBox 8"/>
          <p:cNvSpPr txBox="1"/>
          <p:nvPr/>
        </p:nvSpPr>
        <p:spPr>
          <a:xfrm>
            <a:off x="981738" y="748318"/>
            <a:ext cx="7766726" cy="1338828"/>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这个</a:t>
            </a:r>
            <a:r>
              <a:rPr lang="zh-CN" altLang="en-US">
                <a:latin typeface="微软雅黑" pitchFamily="34" charset="-122"/>
                <a:ea typeface="微软雅黑" pitchFamily="34" charset="-122"/>
              </a:rPr>
              <a:t>比较特殊，它不是</a:t>
            </a:r>
            <a:r>
              <a:rPr lang="en-US" altLang="zh-CN">
                <a:latin typeface="微软雅黑" pitchFamily="34" charset="-122"/>
                <a:ea typeface="微软雅黑" pitchFamily="34" charset="-122"/>
              </a:rPr>
              <a:t>provider,</a:t>
            </a:r>
            <a:r>
              <a:rPr lang="zh-CN" altLang="en-US">
                <a:latin typeface="微软雅黑" pitchFamily="34" charset="-122"/>
                <a:ea typeface="微软雅黑" pitchFamily="34" charset="-122"/>
              </a:rPr>
              <a:t>它是用来装饰其他</a:t>
            </a:r>
            <a:r>
              <a:rPr lang="en-US" altLang="zh-CN">
                <a:latin typeface="微软雅黑" pitchFamily="34" charset="-122"/>
                <a:ea typeface="微软雅黑" pitchFamily="34" charset="-122"/>
              </a:rPr>
              <a:t>provider</a:t>
            </a:r>
            <a:r>
              <a:rPr lang="zh-CN" altLang="en-US">
                <a:latin typeface="微软雅黑" pitchFamily="34" charset="-122"/>
                <a:ea typeface="微软雅黑" pitchFamily="34" charset="-122"/>
              </a:rPr>
              <a:t>的，而前面也说过，他不能装饰</a:t>
            </a:r>
            <a:r>
              <a:rPr lang="en-US" altLang="zh-CN">
                <a:latin typeface="微软雅黑" pitchFamily="34" charset="-122"/>
                <a:ea typeface="微软雅黑" pitchFamily="34" charset="-122"/>
              </a:rPr>
              <a:t>Constant</a:t>
            </a:r>
            <a:r>
              <a:rPr lang="zh-CN" altLang="en-US">
                <a:latin typeface="微软雅黑" pitchFamily="34" charset="-122"/>
                <a:ea typeface="微软雅黑" pitchFamily="34" charset="-122"/>
              </a:rPr>
              <a:t>，因为实际上</a:t>
            </a:r>
            <a:r>
              <a:rPr lang="en-US" altLang="zh-CN">
                <a:latin typeface="微软雅黑" pitchFamily="34" charset="-122"/>
                <a:ea typeface="微软雅黑" pitchFamily="34" charset="-122"/>
              </a:rPr>
              <a:t>Constant</a:t>
            </a:r>
            <a:r>
              <a:rPr lang="zh-CN" altLang="en-US">
                <a:latin typeface="微软雅黑" pitchFamily="34" charset="-122"/>
                <a:ea typeface="微软雅黑" pitchFamily="34" charset="-122"/>
              </a:rPr>
              <a:t>不是通过</a:t>
            </a:r>
            <a:r>
              <a:rPr lang="en-US" altLang="zh-CN">
                <a:latin typeface="微软雅黑" pitchFamily="34" charset="-122"/>
                <a:ea typeface="微软雅黑" pitchFamily="34" charset="-122"/>
              </a:rPr>
              <a:t>provider()</a:t>
            </a:r>
            <a:r>
              <a:rPr lang="zh-CN" altLang="en-US">
                <a:latin typeface="微软雅黑" pitchFamily="34" charset="-122"/>
                <a:ea typeface="微软雅黑" pitchFamily="34" charset="-122"/>
              </a:rPr>
              <a:t>方法创建的。</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34630"/>
            <a:ext cx="9282327" cy="4314649"/>
          </a:xfrm>
          <a:prstGeom prst="rect">
            <a:avLst/>
          </a:prstGeom>
        </p:spPr>
      </p:pic>
      <p:sp>
        <p:nvSpPr>
          <p:cNvPr id="11" name="TextBox 10"/>
          <p:cNvSpPr txBox="1"/>
          <p:nvPr/>
        </p:nvSpPr>
        <p:spPr>
          <a:xfrm>
            <a:off x="683568" y="5533780"/>
            <a:ext cx="7632848" cy="830997"/>
          </a:xfrm>
          <a:prstGeom prst="rect">
            <a:avLst/>
          </a:prstGeom>
          <a:noFill/>
        </p:spPr>
        <p:txBody>
          <a:bodyPr wrap="square" rtlCol="0">
            <a:spAutoFit/>
          </a:bodyPr>
          <a:lstStyle/>
          <a:p>
            <a:r>
              <a:rPr lang="en-US" altLang="zh-CN" sz="2400"/>
              <a:t>$delegate</a:t>
            </a:r>
            <a:r>
              <a:rPr lang="zh-CN" altLang="en-US" sz="2400"/>
              <a:t>是可以进行装饰的最原始的服务，为了装饰其他服务，需要将其注入进装饰器。</a:t>
            </a:r>
          </a:p>
        </p:txBody>
      </p:sp>
    </p:spTree>
    <p:extLst>
      <p:ext uri="{BB962C8B-B14F-4D97-AF65-F5344CB8AC3E}">
        <p14:creationId xmlns:p14="http://schemas.microsoft.com/office/powerpoint/2010/main" val="32286680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31</a:t>
            </a:fld>
            <a:endParaRPr lang="zh-CN" altLang="en-US"/>
          </a:p>
        </p:txBody>
      </p:sp>
      <p:sp>
        <p:nvSpPr>
          <p:cNvPr id="6" name="TextBox 5"/>
          <p:cNvSpPr txBox="1"/>
          <p:nvPr/>
        </p:nvSpPr>
        <p:spPr>
          <a:xfrm>
            <a:off x="981738" y="276905"/>
            <a:ext cx="4301434"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8.value </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与 </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constant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的区别？</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1115616" y="738570"/>
            <a:ext cx="7560841" cy="1754326"/>
          </a:xfrm>
          <a:prstGeom prst="rect">
            <a:avLst/>
          </a:prstGeom>
          <a:noFill/>
        </p:spPr>
        <p:txBody>
          <a:bodyPr wrap="square" rtlCol="0">
            <a:spAutoFit/>
          </a:bodyPr>
          <a:lstStyle/>
          <a:p>
            <a:pPr>
              <a:lnSpc>
                <a:spcPct val="150000"/>
              </a:lnSpc>
            </a:pPr>
            <a:r>
              <a:rPr lang="en-US" altLang="zh-CN" sz="2400" smtClean="0">
                <a:latin typeface="微软雅黑" pitchFamily="34" charset="-122"/>
                <a:ea typeface="微软雅黑" pitchFamily="34" charset="-122"/>
              </a:rPr>
              <a:t>1.constant</a:t>
            </a:r>
            <a:r>
              <a:rPr lang="zh-CN" altLang="en-US" sz="2400" smtClean="0">
                <a:latin typeface="微软雅黑" pitchFamily="34" charset="-122"/>
                <a:ea typeface="微软雅黑" pitchFamily="34" charset="-122"/>
              </a:rPr>
              <a:t>可以</a:t>
            </a:r>
            <a:r>
              <a:rPr lang="zh-CN" altLang="en-US" sz="2400">
                <a:latin typeface="微软雅黑" pitchFamily="34" charset="-122"/>
                <a:ea typeface="微软雅黑" pitchFamily="34" charset="-122"/>
              </a:rPr>
              <a:t>注入</a:t>
            </a:r>
            <a:r>
              <a:rPr lang="zh-CN" altLang="en-US" sz="2400" smtClean="0">
                <a:latin typeface="微软雅黑" pitchFamily="34" charset="-122"/>
                <a:ea typeface="微软雅黑" pitchFamily="34" charset="-122"/>
              </a:rPr>
              <a:t>到</a:t>
            </a:r>
            <a:r>
              <a:rPr lang="en-US" altLang="zh-CN" sz="2400" smtClean="0">
                <a:latin typeface="微软雅黑" pitchFamily="34" charset="-122"/>
                <a:ea typeface="微软雅黑" pitchFamily="34" charset="-122"/>
              </a:rPr>
              <a:t>config</a:t>
            </a:r>
            <a:r>
              <a:rPr lang="zh-CN" altLang="en-US" sz="2400" smtClean="0">
                <a:latin typeface="微软雅黑" pitchFamily="34" charset="-122"/>
                <a:ea typeface="微软雅黑" pitchFamily="34" charset="-122"/>
              </a:rPr>
              <a:t>函数</a:t>
            </a:r>
            <a:r>
              <a:rPr lang="zh-CN" altLang="en-US" sz="2400">
                <a:latin typeface="微软雅黑" pitchFamily="34" charset="-122"/>
                <a:ea typeface="微软雅黑" pitchFamily="34" charset="-122"/>
              </a:rPr>
              <a:t>中，</a:t>
            </a:r>
            <a:r>
              <a:rPr lang="zh-CN" altLang="en-US" sz="2400" smtClean="0">
                <a:latin typeface="微软雅黑" pitchFamily="34" charset="-122"/>
                <a:ea typeface="微软雅黑" pitchFamily="34" charset="-122"/>
              </a:rPr>
              <a:t>而</a:t>
            </a:r>
            <a:r>
              <a:rPr lang="en-US" altLang="zh-CN" sz="2400" smtClean="0">
                <a:latin typeface="微软雅黑" pitchFamily="34" charset="-122"/>
                <a:ea typeface="微软雅黑" pitchFamily="34" charset="-122"/>
              </a:rPr>
              <a:t>value</a:t>
            </a:r>
            <a:r>
              <a:rPr lang="zh-CN" altLang="en-US" sz="2400" smtClean="0">
                <a:latin typeface="微软雅黑" pitchFamily="34" charset="-122"/>
                <a:ea typeface="微软雅黑" pitchFamily="34" charset="-122"/>
              </a:rPr>
              <a:t>不行。</a:t>
            </a:r>
            <a:endParaRPr lang="en-US" altLang="zh-CN" sz="2400" smtClean="0">
              <a:latin typeface="微软雅黑" pitchFamily="34" charset="-122"/>
              <a:ea typeface="微软雅黑" pitchFamily="34" charset="-122"/>
            </a:endParaRPr>
          </a:p>
          <a:p>
            <a:pPr>
              <a:lnSpc>
                <a:spcPct val="150000"/>
              </a:lnSpc>
            </a:pPr>
            <a:r>
              <a:rPr lang="en-US" altLang="zh-CN" sz="2400" smtClean="0">
                <a:latin typeface="微软雅黑" pitchFamily="34" charset="-122"/>
                <a:ea typeface="微软雅黑" pitchFamily="34" charset="-122"/>
              </a:rPr>
              <a:t>2.</a:t>
            </a:r>
            <a:r>
              <a:rPr lang="zh-CN" altLang="en-US" sz="2400" smtClean="0">
                <a:latin typeface="微软雅黑" pitchFamily="34" charset="-122"/>
                <a:ea typeface="微软雅黑" pitchFamily="34" charset="-122"/>
              </a:rPr>
              <a:t>通常</a:t>
            </a:r>
            <a:r>
              <a:rPr lang="zh-CN" altLang="en-US" sz="2400">
                <a:latin typeface="微软雅黑" pitchFamily="34" charset="-122"/>
                <a:ea typeface="微软雅黑" pitchFamily="34" charset="-122"/>
              </a:rPr>
              <a:t>情况下，可以通过</a:t>
            </a:r>
            <a:r>
              <a:rPr lang="en-US" altLang="zh-CN" sz="2400">
                <a:latin typeface="微软雅黑" pitchFamily="34" charset="-122"/>
                <a:ea typeface="微软雅黑" pitchFamily="34" charset="-122"/>
              </a:rPr>
              <a:t>value()</a:t>
            </a:r>
            <a:r>
              <a:rPr lang="zh-CN" altLang="en-US" sz="2400">
                <a:latin typeface="微软雅黑" pitchFamily="34" charset="-122"/>
                <a:ea typeface="微软雅黑" pitchFamily="34" charset="-122"/>
              </a:rPr>
              <a:t>来注册服务对象或函数，用</a:t>
            </a:r>
            <a:r>
              <a:rPr lang="en-US" altLang="zh-CN" sz="2400">
                <a:latin typeface="微软雅黑" pitchFamily="34" charset="-122"/>
                <a:ea typeface="微软雅黑" pitchFamily="34" charset="-122"/>
              </a:rPr>
              <a:t>constant()</a:t>
            </a:r>
            <a:r>
              <a:rPr lang="zh-CN" altLang="en-US" sz="2400">
                <a:latin typeface="微软雅黑" pitchFamily="34" charset="-122"/>
                <a:ea typeface="微软雅黑" pitchFamily="34" charset="-122"/>
              </a:rPr>
              <a:t>来配置数据。</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7" y="2247155"/>
            <a:ext cx="8899600" cy="4339383"/>
          </a:xfrm>
          <a:prstGeom prst="rect">
            <a:avLst/>
          </a:prstGeom>
        </p:spPr>
      </p:pic>
    </p:spTree>
    <p:extLst>
      <p:ext uri="{BB962C8B-B14F-4D97-AF65-F5344CB8AC3E}">
        <p14:creationId xmlns:p14="http://schemas.microsoft.com/office/powerpoint/2010/main" val="25662525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32</a:t>
            </a:fld>
            <a:endParaRPr lang="zh-CN" altLang="en-US"/>
          </a:p>
        </p:txBody>
      </p:sp>
      <p:sp>
        <p:nvSpPr>
          <p:cNvPr id="6" name="TextBox 5"/>
          <p:cNvSpPr txBox="1"/>
          <p:nvPr/>
        </p:nvSpPr>
        <p:spPr>
          <a:xfrm>
            <a:off x="981738" y="276905"/>
            <a:ext cx="351891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9.</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模块的配置块与运行块</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1001185" y="770593"/>
            <a:ext cx="7632848" cy="5909310"/>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module</a:t>
            </a:r>
            <a:r>
              <a:rPr lang="zh-CN" altLang="en-US">
                <a:latin typeface="微软雅黑" pitchFamily="34" charset="-122"/>
                <a:ea typeface="微软雅黑" pitchFamily="34" charset="-122"/>
              </a:rPr>
              <a:t>是配置（</a:t>
            </a:r>
            <a:r>
              <a:rPr lang="en-US" altLang="zh-CN">
                <a:latin typeface="微软雅黑" pitchFamily="34" charset="-122"/>
                <a:ea typeface="微软雅黑" pitchFamily="34" charset="-122"/>
              </a:rPr>
              <a:t>configuration</a:t>
            </a:r>
            <a:r>
              <a:rPr lang="zh-CN" altLang="en-US">
                <a:latin typeface="微软雅黑" pitchFamily="34" charset="-122"/>
                <a:ea typeface="微软雅黑" pitchFamily="34" charset="-122"/>
              </a:rPr>
              <a:t>）的集合，执行在启动应用的进程中应用的块（</a:t>
            </a:r>
            <a:r>
              <a:rPr lang="en-US" altLang="zh-CN">
                <a:latin typeface="微软雅黑" pitchFamily="34" charset="-122"/>
                <a:ea typeface="微软雅黑" pitchFamily="34" charset="-122"/>
              </a:rPr>
              <a:t>blocks</a:t>
            </a:r>
            <a:r>
              <a:rPr lang="zh-CN" altLang="en-US">
                <a:latin typeface="微软雅黑" pitchFamily="34" charset="-122"/>
                <a:ea typeface="微软雅黑" pitchFamily="34" charset="-122"/>
              </a:rPr>
              <a:t>）。在它的最简单的形式中，由两类</a:t>
            </a:r>
            <a:r>
              <a:rPr lang="en-US" altLang="zh-CN">
                <a:latin typeface="微软雅黑" pitchFamily="34" charset="-122"/>
                <a:ea typeface="微软雅黑" pitchFamily="34" charset="-122"/>
              </a:rPr>
              <a:t>block</a:t>
            </a:r>
            <a:r>
              <a:rPr lang="zh-CN" altLang="en-US">
                <a:latin typeface="微软雅黑" pitchFamily="34" charset="-122"/>
                <a:ea typeface="微软雅黑" pitchFamily="34" charset="-122"/>
              </a:rPr>
              <a:t>组成</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endParaRPr lang="zh-CN" altLang="en-US">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1</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配置块（</a:t>
            </a:r>
            <a:r>
              <a:rPr lang="en-US" altLang="zh-CN">
                <a:latin typeface="微软雅黑" pitchFamily="34" charset="-122"/>
                <a:ea typeface="微软雅黑" pitchFamily="34" charset="-122"/>
              </a:rPr>
              <a:t>configuration blocks</a:t>
            </a:r>
            <a:r>
              <a:rPr lang="zh-CN" altLang="en-US">
                <a:latin typeface="微软雅黑" pitchFamily="34" charset="-122"/>
                <a:ea typeface="微软雅黑" pitchFamily="34" charset="-122"/>
              </a:rPr>
              <a:t>）：在</a:t>
            </a:r>
            <a:r>
              <a:rPr lang="en-US" altLang="zh-CN">
                <a:latin typeface="微软雅黑" pitchFamily="34" charset="-122"/>
                <a:ea typeface="微软雅黑" pitchFamily="34" charset="-122"/>
              </a:rPr>
              <a:t>provider</a:t>
            </a:r>
            <a:r>
              <a:rPr lang="zh-CN" altLang="en-US">
                <a:latin typeface="微软雅黑" pitchFamily="34" charset="-122"/>
                <a:ea typeface="微软雅黑" pitchFamily="34" charset="-122"/>
              </a:rPr>
              <a:t>注册和配置的过程中执行的。只有</a:t>
            </a:r>
            <a:r>
              <a:rPr lang="en-US" altLang="zh-CN">
                <a:latin typeface="微软雅黑" pitchFamily="34" charset="-122"/>
                <a:ea typeface="微软雅黑" pitchFamily="34" charset="-122"/>
              </a:rPr>
              <a:t>provider</a:t>
            </a:r>
            <a:r>
              <a:rPr lang="zh-CN" altLang="en-US">
                <a:latin typeface="微软雅黑" pitchFamily="34" charset="-122"/>
                <a:ea typeface="微软雅黑" pitchFamily="34" charset="-122"/>
              </a:rPr>
              <a:t>和</a:t>
            </a:r>
            <a:r>
              <a:rPr lang="en-US" altLang="zh-CN">
                <a:latin typeface="微软雅黑" pitchFamily="34" charset="-122"/>
                <a:ea typeface="微软雅黑" pitchFamily="34" charset="-122"/>
              </a:rPr>
              <a:t>constant</a:t>
            </a:r>
            <a:r>
              <a:rPr lang="zh-CN" altLang="en-US">
                <a:latin typeface="微软雅黑" pitchFamily="34" charset="-122"/>
                <a:ea typeface="微软雅黑" pitchFamily="34" charset="-122"/>
              </a:rPr>
              <a:t>（常量？）可以被注入（</a:t>
            </a:r>
            <a:r>
              <a:rPr lang="en-US" altLang="zh-CN">
                <a:latin typeface="微软雅黑" pitchFamily="34" charset="-122"/>
                <a:ea typeface="微软雅黑" pitchFamily="34" charset="-122"/>
              </a:rPr>
              <a:t>injected</a:t>
            </a:r>
            <a:r>
              <a:rPr lang="zh-CN" altLang="en-US">
                <a:latin typeface="微软雅黑" pitchFamily="34" charset="-122"/>
                <a:ea typeface="微软雅黑" pitchFamily="34" charset="-122"/>
              </a:rPr>
              <a:t>）到</a:t>
            </a:r>
            <a:r>
              <a:rPr lang="en-US" altLang="zh-CN">
                <a:latin typeface="微软雅黑" pitchFamily="34" charset="-122"/>
                <a:ea typeface="微软雅黑" pitchFamily="34" charset="-122"/>
              </a:rPr>
              <a:t>configuration blocks</a:t>
            </a:r>
            <a:r>
              <a:rPr lang="zh-CN" altLang="en-US">
                <a:latin typeface="微软雅黑" pitchFamily="34" charset="-122"/>
                <a:ea typeface="微软雅黑" pitchFamily="34" charset="-122"/>
              </a:rPr>
              <a:t>中。这是为了避免出现在</a:t>
            </a:r>
            <a:r>
              <a:rPr lang="en-US" altLang="zh-CN">
                <a:latin typeface="微软雅黑" pitchFamily="34" charset="-122"/>
                <a:ea typeface="微软雅黑" pitchFamily="34" charset="-122"/>
              </a:rPr>
              <a:t>service</a:t>
            </a:r>
            <a:r>
              <a:rPr lang="zh-CN" altLang="en-US">
                <a:latin typeface="微软雅黑" pitchFamily="34" charset="-122"/>
                <a:ea typeface="微软雅黑" pitchFamily="34" charset="-122"/>
              </a:rPr>
              <a:t>配置完毕之前</a:t>
            </a:r>
            <a:r>
              <a:rPr lang="en-US" altLang="zh-CN">
                <a:latin typeface="微软雅黑" pitchFamily="34" charset="-122"/>
                <a:ea typeface="微软雅黑" pitchFamily="34" charset="-122"/>
              </a:rPr>
              <a:t>service</a:t>
            </a:r>
            <a:r>
              <a:rPr lang="zh-CN" altLang="en-US">
                <a:latin typeface="微软雅黑" pitchFamily="34" charset="-122"/>
                <a:ea typeface="微软雅黑" pitchFamily="34" charset="-122"/>
              </a:rPr>
              <a:t>就被执行的意外</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endParaRPr lang="zh-CN" altLang="en-US">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2</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运行块（</a:t>
            </a:r>
            <a:r>
              <a:rPr lang="en-US" altLang="zh-CN">
                <a:latin typeface="微软雅黑" pitchFamily="34" charset="-122"/>
                <a:ea typeface="微软雅黑" pitchFamily="34" charset="-122"/>
              </a:rPr>
              <a:t>run blocks</a:t>
            </a:r>
            <a:r>
              <a:rPr lang="zh-CN" altLang="en-US">
                <a:latin typeface="微软雅黑" pitchFamily="34" charset="-122"/>
                <a:ea typeface="微软雅黑" pitchFamily="34" charset="-122"/>
              </a:rPr>
              <a:t>）：在</a:t>
            </a:r>
            <a:r>
              <a:rPr lang="en-US" altLang="zh-CN">
                <a:latin typeface="微软雅黑" pitchFamily="34" charset="-122"/>
                <a:ea typeface="微软雅黑" pitchFamily="34" charset="-122"/>
              </a:rPr>
              <a:t>injector</a:t>
            </a:r>
            <a:r>
              <a:rPr lang="zh-CN" altLang="en-US">
                <a:latin typeface="微软雅黑" pitchFamily="34" charset="-122"/>
                <a:ea typeface="微软雅黑" pitchFamily="34" charset="-122"/>
              </a:rPr>
              <a:t>创建完成后执行，用于启动应用。只有实例（</a:t>
            </a:r>
            <a:r>
              <a:rPr lang="en-US" altLang="zh-CN">
                <a:latin typeface="微软雅黑" pitchFamily="34" charset="-122"/>
                <a:ea typeface="微软雅黑" pitchFamily="34" charset="-122"/>
              </a:rPr>
              <a:t>instances</a:t>
            </a:r>
            <a:r>
              <a:rPr lang="zh-CN" altLang="en-US">
                <a:latin typeface="微软雅黑" pitchFamily="34" charset="-122"/>
                <a:ea typeface="微软雅黑" pitchFamily="34" charset="-122"/>
              </a:rPr>
              <a:t>）和常量（</a:t>
            </a:r>
            <a:r>
              <a:rPr lang="en-US" altLang="zh-CN">
                <a:latin typeface="微软雅黑" pitchFamily="34" charset="-122"/>
                <a:ea typeface="微软雅黑" pitchFamily="34" charset="-122"/>
              </a:rPr>
              <a:t>constants</a:t>
            </a:r>
            <a:r>
              <a:rPr lang="zh-CN" altLang="en-US">
                <a:latin typeface="微软雅黑" pitchFamily="34" charset="-122"/>
                <a:ea typeface="微软雅黑" pitchFamily="34" charset="-122"/>
              </a:rPr>
              <a:t>）可以被</a:t>
            </a:r>
            <a:r>
              <a:rPr lang="zh-CN" altLang="en-US" smtClean="0">
                <a:latin typeface="微软雅黑" pitchFamily="34" charset="-122"/>
                <a:ea typeface="微软雅黑" pitchFamily="34" charset="-122"/>
              </a:rPr>
              <a:t>注入</a:t>
            </a:r>
            <a:r>
              <a:rPr lang="en-US" altLang="zh-CN" smtClean="0">
                <a:latin typeface="微软雅黑" pitchFamily="34" charset="-122"/>
                <a:ea typeface="微软雅黑" pitchFamily="34" charset="-122"/>
              </a:rPr>
              <a:t>run</a:t>
            </a:r>
            <a:r>
              <a:rPr lang="en-US" altLang="zh-CN">
                <a:latin typeface="微软雅黑" pitchFamily="34" charset="-122"/>
                <a:ea typeface="微软雅黑" pitchFamily="34" charset="-122"/>
              </a:rPr>
              <a:t> block</a:t>
            </a:r>
            <a:r>
              <a:rPr lang="zh-CN" altLang="en-US">
                <a:latin typeface="微软雅黑" pitchFamily="34" charset="-122"/>
                <a:ea typeface="微软雅黑" pitchFamily="34" charset="-122"/>
              </a:rPr>
              <a:t>中。这是为了避免进一步的系统配置在程序运行的过程中执行</a:t>
            </a:r>
            <a:r>
              <a:rPr lang="zh-CN" altLang="en-US" smtClean="0">
                <a:latin typeface="微软雅黑" pitchFamily="34" charset="-122"/>
                <a:ea typeface="微软雅黑" pitchFamily="34" charset="-122"/>
              </a:rPr>
              <a:t>。</a:t>
            </a:r>
            <a:r>
              <a:rPr lang="en-US" altLang="zh-CN">
                <a:latin typeface="微软雅黑" pitchFamily="34" charset="-122"/>
                <a:ea typeface="微软雅黑" pitchFamily="34" charset="-122"/>
              </a:rPr>
              <a:t>run block</a:t>
            </a:r>
            <a:r>
              <a:rPr lang="zh-CN" altLang="en-US">
                <a:latin typeface="微软雅黑" pitchFamily="34" charset="-122"/>
                <a:ea typeface="微软雅黑" pitchFamily="34" charset="-122"/>
              </a:rPr>
              <a:t>是在</a:t>
            </a:r>
            <a:r>
              <a:rPr lang="en-US" altLang="zh-CN">
                <a:latin typeface="微软雅黑" pitchFamily="34" charset="-122"/>
                <a:ea typeface="微软雅黑" pitchFamily="34" charset="-122"/>
              </a:rPr>
              <a:t>angular</a:t>
            </a:r>
            <a:r>
              <a:rPr lang="zh-CN" altLang="en-US">
                <a:latin typeface="微软雅黑" pitchFamily="34" charset="-122"/>
                <a:ea typeface="微软雅黑" pitchFamily="34" charset="-122"/>
              </a:rPr>
              <a:t>中最接近</a:t>
            </a:r>
            <a:r>
              <a:rPr lang="en-US" altLang="zh-CN">
                <a:latin typeface="微软雅黑" pitchFamily="34" charset="-122"/>
                <a:ea typeface="微软雅黑" pitchFamily="34" charset="-122"/>
              </a:rPr>
              <a:t>main</a:t>
            </a:r>
            <a:r>
              <a:rPr lang="zh-CN" altLang="en-US">
                <a:latin typeface="微软雅黑" pitchFamily="34" charset="-122"/>
                <a:ea typeface="微软雅黑" pitchFamily="34" charset="-122"/>
              </a:rPr>
              <a:t>方法的东东。</a:t>
            </a:r>
            <a:r>
              <a:rPr lang="en-US" altLang="zh-CN">
                <a:latin typeface="微软雅黑" pitchFamily="34" charset="-122"/>
                <a:ea typeface="微软雅黑" pitchFamily="34" charset="-122"/>
              </a:rPr>
              <a:t>run block</a:t>
            </a:r>
            <a:r>
              <a:rPr lang="zh-CN" altLang="en-US">
                <a:latin typeface="微软雅黑" pitchFamily="34" charset="-122"/>
                <a:ea typeface="微软雅黑" pitchFamily="34" charset="-122"/>
              </a:rPr>
              <a:t>是必须执行，用于启动应用的代码。它将会在所有</a:t>
            </a:r>
            <a:r>
              <a:rPr lang="en-US" altLang="zh-CN">
                <a:latin typeface="微软雅黑" pitchFamily="34" charset="-122"/>
                <a:ea typeface="微软雅黑" pitchFamily="34" charset="-122"/>
              </a:rPr>
              <a:t>service</a:t>
            </a:r>
            <a:r>
              <a:rPr lang="zh-CN" altLang="en-US">
                <a:latin typeface="微软雅黑" pitchFamily="34" charset="-122"/>
                <a:ea typeface="微软雅黑" pitchFamily="34" charset="-122"/>
              </a:rPr>
              <a:t>配置、</a:t>
            </a:r>
            <a:r>
              <a:rPr lang="en-US" altLang="zh-CN">
                <a:latin typeface="微软雅黑" pitchFamily="34" charset="-122"/>
                <a:ea typeface="微软雅黑" pitchFamily="34" charset="-122"/>
              </a:rPr>
              <a:t>injector</a:t>
            </a:r>
            <a:r>
              <a:rPr lang="zh-CN" altLang="en-US">
                <a:latin typeface="微软雅黑" pitchFamily="34" charset="-122"/>
                <a:ea typeface="微软雅黑" pitchFamily="34" charset="-122"/>
              </a:rPr>
              <a:t>创建完毕后执行。</a:t>
            </a:r>
          </a:p>
          <a:p>
            <a:pPr>
              <a:lnSpc>
                <a:spcPct val="150000"/>
              </a:lnSpc>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2612495671"/>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33</a:t>
            </a:fld>
            <a:endParaRPr lang="zh-CN" altLang="en-US"/>
          </a:p>
        </p:txBody>
      </p:sp>
      <p:sp>
        <p:nvSpPr>
          <p:cNvPr id="7" name="TextBox 6"/>
          <p:cNvSpPr txBox="1"/>
          <p:nvPr/>
        </p:nvSpPr>
        <p:spPr>
          <a:xfrm>
            <a:off x="971600" y="260648"/>
            <a:ext cx="408554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10.Factory </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和  </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service</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的区别</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971600" y="1089610"/>
            <a:ext cx="7776864" cy="2806730"/>
          </a:xfrm>
          <a:prstGeom prst="rect">
            <a:avLst/>
          </a:prstGeom>
          <a:noFill/>
        </p:spPr>
        <p:txBody>
          <a:bodyPr wrap="square" rtlCol="0">
            <a:spAutoFit/>
          </a:bodyPr>
          <a:lstStyle/>
          <a:p>
            <a:pPr>
              <a:lnSpc>
                <a:spcPct val="150000"/>
              </a:lnSpc>
            </a:pPr>
            <a:r>
              <a:rPr lang="en-US" altLang="zh-CN" sz="2400" smtClean="0">
                <a:latin typeface="微软雅黑" pitchFamily="34" charset="-122"/>
                <a:ea typeface="微软雅黑" pitchFamily="34" charset="-122"/>
              </a:rPr>
              <a:t>	</a:t>
            </a:r>
            <a:r>
              <a:rPr lang="en-US" altLang="zh-CN" sz="2400"/>
              <a:t>factory</a:t>
            </a:r>
            <a:r>
              <a:rPr lang="zh-CN" altLang="en-US" sz="2400"/>
              <a:t>是普通</a:t>
            </a:r>
            <a:r>
              <a:rPr lang="en-US" altLang="zh-CN" sz="2400"/>
              <a:t>function</a:t>
            </a:r>
            <a:r>
              <a:rPr lang="zh-CN" altLang="en-US" sz="2400"/>
              <a:t>，而</a:t>
            </a:r>
            <a:r>
              <a:rPr lang="en-US" altLang="zh-CN" sz="2400"/>
              <a:t>service</a:t>
            </a:r>
            <a:r>
              <a:rPr lang="zh-CN" altLang="en-US" sz="2400"/>
              <a:t>是一个构造器</a:t>
            </a:r>
            <a:r>
              <a:rPr lang="en-US" altLang="zh-CN" sz="2400"/>
              <a:t>(constructor)</a:t>
            </a:r>
            <a:r>
              <a:rPr lang="zh-CN" altLang="en-US" sz="2400"/>
              <a:t>，这样</a:t>
            </a:r>
            <a:r>
              <a:rPr lang="en-US" altLang="zh-CN" sz="2400"/>
              <a:t>Angular</a:t>
            </a:r>
            <a:r>
              <a:rPr lang="zh-CN" altLang="en-US" sz="2400"/>
              <a:t>在调用</a:t>
            </a:r>
            <a:r>
              <a:rPr lang="en-US" altLang="zh-CN" sz="2400"/>
              <a:t>service</a:t>
            </a:r>
            <a:r>
              <a:rPr lang="zh-CN" altLang="en-US" sz="2400"/>
              <a:t>时会用</a:t>
            </a:r>
            <a:r>
              <a:rPr lang="en-US" altLang="zh-CN" sz="2400"/>
              <a:t>new</a:t>
            </a:r>
            <a:r>
              <a:rPr lang="zh-CN" altLang="en-US" sz="2400"/>
              <a:t>关键字，而调用</a:t>
            </a:r>
            <a:r>
              <a:rPr lang="en-US" altLang="zh-CN" sz="2400"/>
              <a:t>factory</a:t>
            </a:r>
            <a:r>
              <a:rPr lang="zh-CN" altLang="en-US" sz="2400"/>
              <a:t>时只是调用普通的</a:t>
            </a:r>
            <a:r>
              <a:rPr lang="en-US" altLang="zh-CN" sz="2400"/>
              <a:t>function</a:t>
            </a:r>
            <a:r>
              <a:rPr lang="zh-CN" altLang="en-US" sz="2400"/>
              <a:t>，所以</a:t>
            </a:r>
            <a:r>
              <a:rPr lang="en-US" altLang="zh-CN" sz="2400"/>
              <a:t>factory</a:t>
            </a:r>
            <a:r>
              <a:rPr lang="zh-CN" altLang="en-US" sz="2400"/>
              <a:t>可以返回任何东西，而</a:t>
            </a:r>
            <a:r>
              <a:rPr lang="en-US" altLang="zh-CN" sz="2400"/>
              <a:t>service</a:t>
            </a:r>
            <a:r>
              <a:rPr lang="zh-CN" altLang="en-US" sz="2400"/>
              <a:t>可以不返回</a:t>
            </a:r>
            <a:r>
              <a:rPr lang="en-US" altLang="zh-CN" sz="2400"/>
              <a:t>(</a:t>
            </a:r>
            <a:r>
              <a:rPr lang="zh-CN" altLang="en-US" sz="2400"/>
              <a:t>可查阅</a:t>
            </a:r>
            <a:r>
              <a:rPr lang="en-US" altLang="zh-CN" sz="2400"/>
              <a:t>new</a:t>
            </a:r>
            <a:r>
              <a:rPr lang="zh-CN" altLang="en-US" sz="2400"/>
              <a:t>关键字的作用</a:t>
            </a:r>
            <a:r>
              <a:rPr lang="en-US" altLang="zh-CN" sz="2400"/>
              <a:t>)</a:t>
            </a: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67500887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34</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六、</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Directive</a:t>
            </a:r>
          </a:p>
        </p:txBody>
      </p:sp>
      <p:sp>
        <p:nvSpPr>
          <p:cNvPr id="4" name="TextBox 3"/>
          <p:cNvSpPr txBox="1"/>
          <p:nvPr/>
        </p:nvSpPr>
        <p:spPr>
          <a:xfrm>
            <a:off x="971600" y="1023119"/>
            <a:ext cx="2231701"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什么是指令？</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1115616" y="1412776"/>
            <a:ext cx="7776864" cy="1754326"/>
          </a:xfrm>
          <a:prstGeom prst="rect">
            <a:avLst/>
          </a:prstGeom>
          <a:noFill/>
        </p:spPr>
        <p:txBody>
          <a:bodyPr wrap="square" rtlCol="0">
            <a:spAutoFit/>
          </a:bodyPr>
          <a:lstStyle/>
          <a:p>
            <a:pPr>
              <a:lnSpc>
                <a:spcPct val="150000"/>
              </a:lnSpc>
            </a:pPr>
            <a:r>
              <a:rPr lang="zh-CN" altLang="en-US">
                <a:latin typeface="微软雅黑" pitchFamily="34" charset="-122"/>
                <a:ea typeface="微软雅黑" pitchFamily="34" charset="-122"/>
              </a:rPr>
              <a:t>指令本质上就是</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扩展具有自定义功能的</a:t>
            </a:r>
            <a:r>
              <a:rPr lang="en-US" altLang="zh-CN">
                <a:latin typeface="微软雅黑" pitchFamily="34" charset="-122"/>
                <a:ea typeface="微软雅黑" pitchFamily="34" charset="-122"/>
              </a:rPr>
              <a:t>HTML</a:t>
            </a:r>
            <a:r>
              <a:rPr lang="zh-CN" altLang="en-US" smtClean="0">
                <a:latin typeface="微软雅黑" pitchFamily="34" charset="-122"/>
                <a:ea typeface="微软雅黑" pitchFamily="34" charset="-122"/>
              </a:rPr>
              <a:t>元素的途径</a:t>
            </a:r>
            <a:endParaRPr lang="en-US" altLang="zh-CN" smtClean="0">
              <a:latin typeface="微软雅黑" pitchFamily="34" charset="-122"/>
              <a:ea typeface="微软雅黑" pitchFamily="34" charset="-122"/>
            </a:endParaRPr>
          </a:p>
          <a:p>
            <a:pPr>
              <a:lnSpc>
                <a:spcPct val="150000"/>
              </a:lnSpc>
            </a:pPr>
            <a:r>
              <a:rPr lang="zh-CN" altLang="en-US">
                <a:latin typeface="微软雅黑" pitchFamily="34" charset="-122"/>
                <a:ea typeface="微软雅黑" pitchFamily="34" charset="-122"/>
              </a:rPr>
              <a:t>指令的作用：实现语义化</a:t>
            </a:r>
            <a:r>
              <a:rPr lang="zh-CN" altLang="en-US" smtClean="0">
                <a:latin typeface="微软雅黑" pitchFamily="34" charset="-122"/>
                <a:ea typeface="微软雅黑" pitchFamily="34" charset="-122"/>
              </a:rPr>
              <a:t>标签</a:t>
            </a:r>
            <a:endParaRPr lang="en-US" altLang="zh-CN">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内置</a:t>
            </a:r>
            <a:r>
              <a:rPr lang="zh-CN" altLang="en-US">
                <a:latin typeface="微软雅黑" pitchFamily="34" charset="-122"/>
                <a:ea typeface="微软雅黑" pitchFamily="34" charset="-122"/>
              </a:rPr>
              <a:t>指令是打包在</a:t>
            </a:r>
            <a:r>
              <a:rPr lang="en-US" altLang="zh-CN">
                <a:latin typeface="微软雅黑" pitchFamily="34" charset="-122"/>
                <a:ea typeface="微软雅黑" pitchFamily="34" charset="-122"/>
              </a:rPr>
              <a:t>AngularJS</a:t>
            </a:r>
            <a:r>
              <a:rPr lang="zh-CN" altLang="en-US">
                <a:latin typeface="微软雅黑" pitchFamily="34" charset="-122"/>
                <a:ea typeface="微软雅黑" pitchFamily="34" charset="-122"/>
              </a:rPr>
              <a:t>内部的指令。所有内置指令的命名空间都使用</a:t>
            </a:r>
            <a:r>
              <a:rPr lang="en-US" altLang="zh-CN">
                <a:latin typeface="微软雅黑" pitchFamily="34" charset="-122"/>
                <a:ea typeface="微软雅黑" pitchFamily="34" charset="-122"/>
              </a:rPr>
              <a:t>ng</a:t>
            </a:r>
            <a:r>
              <a:rPr lang="zh-CN" altLang="en-US" smtClean="0">
                <a:latin typeface="微软雅黑" pitchFamily="34" charset="-122"/>
                <a:ea typeface="微软雅黑" pitchFamily="34" charset="-122"/>
              </a:rPr>
              <a:t>作为</a:t>
            </a:r>
            <a:r>
              <a:rPr lang="zh-CN" altLang="en-US">
                <a:latin typeface="微软雅黑" pitchFamily="34" charset="-122"/>
                <a:ea typeface="微软雅黑" pitchFamily="34" charset="-122"/>
              </a:rPr>
              <a:t>前缀。为了防止命名空间冲突，不要在自定义指令前加</a:t>
            </a:r>
            <a:r>
              <a:rPr lang="en-US" altLang="zh-CN">
                <a:latin typeface="微软雅黑" pitchFamily="34" charset="-122"/>
                <a:ea typeface="微软雅黑" pitchFamily="34" charset="-122"/>
              </a:rPr>
              <a:t>ng</a:t>
            </a:r>
            <a:r>
              <a:rPr lang="zh-CN" altLang="en-US">
                <a:latin typeface="微软雅黑" pitchFamily="34" charset="-122"/>
                <a:ea typeface="微软雅黑" pitchFamily="34" charset="-122"/>
              </a:rPr>
              <a:t>前缀。</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7" y="2852936"/>
            <a:ext cx="6845945" cy="3839213"/>
          </a:xfrm>
          <a:prstGeom prst="rect">
            <a:avLst/>
          </a:prstGeom>
        </p:spPr>
      </p:pic>
    </p:spTree>
    <p:extLst>
      <p:ext uri="{BB962C8B-B14F-4D97-AF65-F5344CB8AC3E}">
        <p14:creationId xmlns:p14="http://schemas.microsoft.com/office/powerpoint/2010/main" val="874816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35</a:t>
            </a:fld>
            <a:endParaRPr lang="zh-CN" altLang="en-US"/>
          </a:p>
        </p:txBody>
      </p:sp>
      <p:sp>
        <p:nvSpPr>
          <p:cNvPr id="4" name="TextBox 3"/>
          <p:cNvSpPr txBox="1"/>
          <p:nvPr/>
        </p:nvSpPr>
        <p:spPr>
          <a:xfrm>
            <a:off x="955626" y="260648"/>
            <a:ext cx="2268570"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常用内置指令</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55626" y="692696"/>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ng-app</a:t>
            </a:r>
          </a:p>
        </p:txBody>
      </p:sp>
      <p:sp>
        <p:nvSpPr>
          <p:cNvPr id="7" name="TextBox 6"/>
          <p:cNvSpPr txBox="1"/>
          <p:nvPr/>
        </p:nvSpPr>
        <p:spPr>
          <a:xfrm>
            <a:off x="1403648" y="1259493"/>
            <a:ext cx="4977645" cy="369332"/>
          </a:xfrm>
          <a:prstGeom prst="rect">
            <a:avLst/>
          </a:prstGeom>
          <a:noFill/>
        </p:spPr>
        <p:txBody>
          <a:bodyPr wrap="none" rtlCol="0">
            <a:spAutoFit/>
          </a:bodyPr>
          <a:lstStyle/>
          <a:p>
            <a:r>
              <a:rPr lang="zh-CN" altLang="en-US" smtClean="0"/>
              <a:t>用来创建</a:t>
            </a:r>
            <a:r>
              <a:rPr lang="en-US" altLang="zh-CN" smtClean="0"/>
              <a:t>AngularJS</a:t>
            </a:r>
            <a:r>
              <a:rPr lang="zh-CN" altLang="en-US"/>
              <a:t>应用和声明</a:t>
            </a:r>
            <a:r>
              <a:rPr lang="en-US" altLang="zh-CN"/>
              <a:t>Angular</a:t>
            </a:r>
            <a:r>
              <a:rPr lang="zh-CN" altLang="en-US"/>
              <a:t>的</a:t>
            </a:r>
            <a:r>
              <a:rPr lang="zh-CN" altLang="en-US" smtClean="0"/>
              <a:t>边界。</a:t>
            </a:r>
            <a:endParaRPr lang="zh-CN" altLang="en-US"/>
          </a:p>
        </p:txBody>
      </p:sp>
      <p:sp>
        <p:nvSpPr>
          <p:cNvPr id="8" name="TextBox 7"/>
          <p:cNvSpPr txBox="1"/>
          <p:nvPr/>
        </p:nvSpPr>
        <p:spPr>
          <a:xfrm>
            <a:off x="975282" y="1916832"/>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ng-controller</a:t>
            </a:r>
          </a:p>
        </p:txBody>
      </p:sp>
      <p:sp>
        <p:nvSpPr>
          <p:cNvPr id="9" name="TextBox 8"/>
          <p:cNvSpPr txBox="1"/>
          <p:nvPr/>
        </p:nvSpPr>
        <p:spPr>
          <a:xfrm>
            <a:off x="1403648" y="2480092"/>
            <a:ext cx="7344816" cy="646331"/>
          </a:xfrm>
          <a:prstGeom prst="rect">
            <a:avLst/>
          </a:prstGeom>
          <a:noFill/>
        </p:spPr>
        <p:txBody>
          <a:bodyPr wrap="square" rtlCol="0">
            <a:spAutoFit/>
          </a:bodyPr>
          <a:lstStyle/>
          <a:p>
            <a:r>
              <a:rPr lang="zh-CN" altLang="en-US"/>
              <a:t>为嵌套在其中的指令创建一个子作用域，避免将所有</a:t>
            </a:r>
            <a:r>
              <a:rPr lang="zh-CN" altLang="en-US" smtClean="0"/>
              <a:t>操作和</a:t>
            </a:r>
            <a:r>
              <a:rPr lang="zh-CN" altLang="en-US"/>
              <a:t>模型都定义在</a:t>
            </a:r>
            <a:r>
              <a:rPr lang="en-US" altLang="zh-CN"/>
              <a:t>$rootScope</a:t>
            </a:r>
            <a:r>
              <a:rPr lang="zh-CN" altLang="en-US"/>
              <a:t>上。用这个指令可以在一个</a:t>
            </a:r>
            <a:r>
              <a:rPr lang="en-US" altLang="zh-CN"/>
              <a:t>DOM</a:t>
            </a:r>
            <a:r>
              <a:rPr lang="zh-CN" altLang="en-US"/>
              <a:t>元素上放置控制器</a:t>
            </a:r>
          </a:p>
        </p:txBody>
      </p:sp>
      <p:sp>
        <p:nvSpPr>
          <p:cNvPr id="10" name="TextBox 9"/>
          <p:cNvSpPr txBox="1"/>
          <p:nvPr/>
        </p:nvSpPr>
        <p:spPr>
          <a:xfrm>
            <a:off x="971600" y="3428975"/>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ng-init</a:t>
            </a:r>
          </a:p>
        </p:txBody>
      </p:sp>
      <p:sp>
        <p:nvSpPr>
          <p:cNvPr id="11" name="TextBox 10"/>
          <p:cNvSpPr txBox="1"/>
          <p:nvPr/>
        </p:nvSpPr>
        <p:spPr>
          <a:xfrm>
            <a:off x="1419622" y="3995772"/>
            <a:ext cx="2723823" cy="369332"/>
          </a:xfrm>
          <a:prstGeom prst="rect">
            <a:avLst/>
          </a:prstGeom>
          <a:noFill/>
        </p:spPr>
        <p:txBody>
          <a:bodyPr wrap="none" rtlCol="0">
            <a:spAutoFit/>
          </a:bodyPr>
          <a:lstStyle/>
          <a:p>
            <a:r>
              <a:rPr lang="zh-CN" altLang="en-US"/>
              <a:t>指令初始化应用程序数据</a:t>
            </a:r>
          </a:p>
        </p:txBody>
      </p:sp>
      <p:sp>
        <p:nvSpPr>
          <p:cNvPr id="12" name="TextBox 11"/>
          <p:cNvSpPr txBox="1"/>
          <p:nvPr/>
        </p:nvSpPr>
        <p:spPr>
          <a:xfrm>
            <a:off x="971600" y="4653111"/>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ng-model</a:t>
            </a:r>
          </a:p>
        </p:txBody>
      </p:sp>
      <p:sp>
        <p:nvSpPr>
          <p:cNvPr id="13" name="TextBox 12"/>
          <p:cNvSpPr txBox="1"/>
          <p:nvPr/>
        </p:nvSpPr>
        <p:spPr>
          <a:xfrm>
            <a:off x="1419622" y="5219908"/>
            <a:ext cx="4801314" cy="369332"/>
          </a:xfrm>
          <a:prstGeom prst="rect">
            <a:avLst/>
          </a:prstGeom>
          <a:noFill/>
        </p:spPr>
        <p:txBody>
          <a:bodyPr wrap="none" rtlCol="0">
            <a:spAutoFit/>
          </a:bodyPr>
          <a:lstStyle/>
          <a:p>
            <a:r>
              <a:rPr lang="zh-CN" altLang="en-US"/>
              <a:t>把元素值（比如输入域的值）绑定到应用程序</a:t>
            </a:r>
          </a:p>
        </p:txBody>
      </p:sp>
    </p:spTree>
    <p:extLst>
      <p:ext uri="{BB962C8B-B14F-4D97-AF65-F5344CB8AC3E}">
        <p14:creationId xmlns:p14="http://schemas.microsoft.com/office/powerpoint/2010/main" val="218487963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36</a:t>
            </a:fld>
            <a:endParaRPr lang="zh-CN" altLang="en-US"/>
          </a:p>
        </p:txBody>
      </p:sp>
      <p:sp>
        <p:nvSpPr>
          <p:cNvPr id="5" name="TextBox 4"/>
          <p:cNvSpPr txBox="1"/>
          <p:nvPr/>
        </p:nvSpPr>
        <p:spPr>
          <a:xfrm>
            <a:off x="955626" y="26062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ng-bind</a:t>
            </a:r>
          </a:p>
        </p:txBody>
      </p:sp>
      <p:sp>
        <p:nvSpPr>
          <p:cNvPr id="7" name="TextBox 6"/>
          <p:cNvSpPr txBox="1"/>
          <p:nvPr/>
        </p:nvSpPr>
        <p:spPr>
          <a:xfrm>
            <a:off x="1403648" y="827420"/>
            <a:ext cx="7516609" cy="369332"/>
          </a:xfrm>
          <a:prstGeom prst="rect">
            <a:avLst/>
          </a:prstGeom>
          <a:noFill/>
        </p:spPr>
        <p:txBody>
          <a:bodyPr wrap="none" rtlCol="0">
            <a:spAutoFit/>
          </a:bodyPr>
          <a:lstStyle/>
          <a:p>
            <a:r>
              <a:rPr lang="zh-CN" altLang="en-US"/>
              <a:t>把应用程序数据绑定到 </a:t>
            </a:r>
            <a:r>
              <a:rPr lang="en-US" altLang="zh-CN"/>
              <a:t>HTML </a:t>
            </a:r>
            <a:r>
              <a:rPr lang="zh-CN" altLang="en-US" smtClean="0"/>
              <a:t>视图，与“</a:t>
            </a:r>
            <a:r>
              <a:rPr lang="en-US" altLang="zh-CN" smtClean="0"/>
              <a:t>{{}}</a:t>
            </a:r>
            <a:r>
              <a:rPr lang="zh-CN" altLang="en-US" smtClean="0"/>
              <a:t>”功能相似，防止视图闪烁</a:t>
            </a:r>
            <a:endParaRPr lang="zh-CN" altLang="en-US"/>
          </a:p>
        </p:txBody>
      </p:sp>
      <p:sp>
        <p:nvSpPr>
          <p:cNvPr id="8" name="TextBox 7"/>
          <p:cNvSpPr txBox="1"/>
          <p:nvPr/>
        </p:nvSpPr>
        <p:spPr>
          <a:xfrm>
            <a:off x="971600" y="1397675"/>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ng-repeat</a:t>
            </a:r>
          </a:p>
        </p:txBody>
      </p:sp>
      <p:sp>
        <p:nvSpPr>
          <p:cNvPr id="10" name="TextBox 9"/>
          <p:cNvSpPr txBox="1"/>
          <p:nvPr/>
        </p:nvSpPr>
        <p:spPr>
          <a:xfrm>
            <a:off x="1403648" y="1901731"/>
            <a:ext cx="6958764" cy="2031325"/>
          </a:xfrm>
          <a:prstGeom prst="rect">
            <a:avLst/>
          </a:prstGeom>
          <a:noFill/>
        </p:spPr>
        <p:txBody>
          <a:bodyPr wrap="none" rtlCol="0">
            <a:spAutoFit/>
          </a:bodyPr>
          <a:lstStyle/>
          <a:p>
            <a:r>
              <a:rPr lang="zh-CN" altLang="en-US"/>
              <a:t>重复一个 </a:t>
            </a:r>
            <a:r>
              <a:rPr lang="en-US" altLang="zh-CN"/>
              <a:t>HTML </a:t>
            </a:r>
            <a:r>
              <a:rPr lang="zh-CN" altLang="en-US" smtClean="0"/>
              <a:t>元素。除此之外</a:t>
            </a:r>
            <a:r>
              <a:rPr lang="zh-CN" altLang="en-US"/>
              <a:t>，它还提供了几个变量可供使用</a:t>
            </a:r>
            <a:r>
              <a:rPr lang="zh-CN" altLang="en-US" smtClean="0"/>
              <a:t>：</a:t>
            </a:r>
            <a:endParaRPr lang="zh-CN" altLang="en-US"/>
          </a:p>
          <a:p>
            <a:pPr lvl="1"/>
            <a:r>
              <a:rPr lang="en-US" altLang="zh-CN" smtClean="0"/>
              <a:t>$</a:t>
            </a:r>
            <a:r>
              <a:rPr lang="en-US" altLang="zh-CN"/>
              <a:t>index</a:t>
            </a:r>
            <a:r>
              <a:rPr lang="zh-CN" altLang="en-US"/>
              <a:t>：遍历的进度（</a:t>
            </a:r>
            <a:r>
              <a:rPr lang="en-US" altLang="zh-CN"/>
              <a:t>0...length-1</a:t>
            </a:r>
            <a:r>
              <a:rPr lang="zh-CN" altLang="en-US"/>
              <a:t>）</a:t>
            </a:r>
            <a:r>
              <a:rPr lang="zh-CN" altLang="en-US" smtClean="0"/>
              <a:t>。</a:t>
            </a:r>
            <a:endParaRPr lang="en-US" altLang="zh-CN" smtClean="0"/>
          </a:p>
          <a:p>
            <a:pPr lvl="1"/>
            <a:r>
              <a:rPr lang="en-US" altLang="zh-CN" smtClean="0"/>
              <a:t>$</a:t>
            </a:r>
            <a:r>
              <a:rPr lang="en-US" altLang="zh-CN"/>
              <a:t>first</a:t>
            </a:r>
            <a:r>
              <a:rPr lang="zh-CN" altLang="en-US"/>
              <a:t>：当元素是遍历的第一个时值为</a:t>
            </a:r>
            <a:r>
              <a:rPr lang="en-US" altLang="zh-CN"/>
              <a:t>true</a:t>
            </a:r>
            <a:r>
              <a:rPr lang="zh-CN" altLang="en-US"/>
              <a:t>。</a:t>
            </a:r>
          </a:p>
          <a:p>
            <a:pPr lvl="1"/>
            <a:r>
              <a:rPr lang="en-US" altLang="zh-CN" smtClean="0"/>
              <a:t>$</a:t>
            </a:r>
            <a:r>
              <a:rPr lang="en-US" altLang="zh-CN"/>
              <a:t>middle</a:t>
            </a:r>
            <a:r>
              <a:rPr lang="zh-CN" altLang="en-US"/>
              <a:t>：当元素处于第一个和最后元素之间时值为</a:t>
            </a:r>
            <a:r>
              <a:rPr lang="en-US" altLang="zh-CN"/>
              <a:t>true</a:t>
            </a:r>
            <a:r>
              <a:rPr lang="zh-CN" altLang="en-US"/>
              <a:t>。</a:t>
            </a:r>
          </a:p>
          <a:p>
            <a:pPr lvl="1"/>
            <a:r>
              <a:rPr lang="en-US" altLang="zh-CN" smtClean="0"/>
              <a:t>$</a:t>
            </a:r>
            <a:r>
              <a:rPr lang="en-US" altLang="zh-CN"/>
              <a:t>last</a:t>
            </a:r>
            <a:r>
              <a:rPr lang="zh-CN" altLang="en-US"/>
              <a:t>：当元素是遍历的最后一个时值为</a:t>
            </a:r>
            <a:r>
              <a:rPr lang="en-US" altLang="zh-CN"/>
              <a:t>true</a:t>
            </a:r>
            <a:r>
              <a:rPr lang="zh-CN" altLang="en-US"/>
              <a:t>。</a:t>
            </a:r>
          </a:p>
          <a:p>
            <a:pPr lvl="1"/>
            <a:r>
              <a:rPr lang="en-US" altLang="zh-CN" smtClean="0"/>
              <a:t>$</a:t>
            </a:r>
            <a:r>
              <a:rPr lang="en-US" altLang="zh-CN"/>
              <a:t>even</a:t>
            </a:r>
            <a:r>
              <a:rPr lang="zh-CN" altLang="en-US"/>
              <a:t>：当</a:t>
            </a:r>
            <a:r>
              <a:rPr lang="en-US" altLang="zh-CN"/>
              <a:t>$index</a:t>
            </a:r>
            <a:r>
              <a:rPr lang="zh-CN" altLang="en-US"/>
              <a:t>值是偶数时值为</a:t>
            </a:r>
            <a:r>
              <a:rPr lang="en-US" altLang="zh-CN"/>
              <a:t>true</a:t>
            </a:r>
            <a:r>
              <a:rPr lang="zh-CN" altLang="en-US"/>
              <a:t>。</a:t>
            </a:r>
          </a:p>
          <a:p>
            <a:pPr lvl="1"/>
            <a:r>
              <a:rPr lang="en-US" altLang="zh-CN" smtClean="0"/>
              <a:t>$</a:t>
            </a:r>
            <a:r>
              <a:rPr lang="en-US" altLang="zh-CN"/>
              <a:t>odd</a:t>
            </a:r>
            <a:r>
              <a:rPr lang="zh-CN" altLang="en-US"/>
              <a:t>：当</a:t>
            </a:r>
            <a:r>
              <a:rPr lang="en-US" altLang="zh-CN"/>
              <a:t>$index</a:t>
            </a:r>
            <a:r>
              <a:rPr lang="zh-CN" altLang="en-US"/>
              <a:t>值是奇数时值为</a:t>
            </a:r>
            <a:r>
              <a:rPr lang="en-US" altLang="zh-CN"/>
              <a:t>true</a:t>
            </a:r>
            <a:r>
              <a:rPr lang="zh-CN" altLang="en-US"/>
              <a:t>。</a:t>
            </a:r>
          </a:p>
        </p:txBody>
      </p:sp>
      <p:sp>
        <p:nvSpPr>
          <p:cNvPr id="11" name="TextBox 10"/>
          <p:cNvSpPr txBox="1"/>
          <p:nvPr/>
        </p:nvSpPr>
        <p:spPr>
          <a:xfrm>
            <a:off x="971600" y="4077072"/>
            <a:ext cx="6768752"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ng-class</a:t>
            </a:r>
          </a:p>
        </p:txBody>
      </p:sp>
      <p:sp>
        <p:nvSpPr>
          <p:cNvPr id="12" name="TextBox 11"/>
          <p:cNvSpPr txBox="1"/>
          <p:nvPr/>
        </p:nvSpPr>
        <p:spPr>
          <a:xfrm>
            <a:off x="1419622" y="4643869"/>
            <a:ext cx="6896794" cy="1754326"/>
          </a:xfrm>
          <a:prstGeom prst="rect">
            <a:avLst/>
          </a:prstGeom>
          <a:noFill/>
        </p:spPr>
        <p:txBody>
          <a:bodyPr wrap="square" rtlCol="0">
            <a:spAutoFit/>
          </a:bodyPr>
          <a:lstStyle/>
          <a:p>
            <a:r>
              <a:rPr lang="zh-CN" altLang="en-US" smtClean="0"/>
              <a:t>用来给元素绑定类名，其表达式的返回值可以是以下三种：</a:t>
            </a:r>
            <a:endParaRPr lang="en-US" altLang="zh-CN" smtClean="0"/>
          </a:p>
          <a:p>
            <a:endParaRPr lang="en-US" altLang="zh-CN" smtClean="0"/>
          </a:p>
          <a:p>
            <a:r>
              <a:rPr lang="en-US" altLang="zh-CN" smtClean="0"/>
              <a:t>1.</a:t>
            </a:r>
            <a:r>
              <a:rPr lang="zh-CN" altLang="en-US" smtClean="0"/>
              <a:t>类</a:t>
            </a:r>
            <a:r>
              <a:rPr lang="zh-CN" altLang="en-US"/>
              <a:t>名字符串，可以用空格分割多个类名，如 ‘</a:t>
            </a:r>
            <a:r>
              <a:rPr lang="en-US" altLang="zh-CN"/>
              <a:t>class1 class2’</a:t>
            </a:r>
            <a:r>
              <a:rPr lang="zh-CN" altLang="en-US"/>
              <a:t>；</a:t>
            </a:r>
          </a:p>
          <a:p>
            <a:r>
              <a:rPr lang="en-US" altLang="zh-CN" smtClean="0"/>
              <a:t>2.</a:t>
            </a:r>
            <a:r>
              <a:rPr lang="zh-CN" altLang="en-US" smtClean="0"/>
              <a:t>类</a:t>
            </a:r>
            <a:r>
              <a:rPr lang="zh-CN" altLang="en-US"/>
              <a:t>名数组，数组中的每一项都会层叠起来生效；</a:t>
            </a:r>
          </a:p>
          <a:p>
            <a:r>
              <a:rPr lang="en-US" altLang="zh-CN" smtClean="0"/>
              <a:t>3.</a:t>
            </a:r>
            <a:r>
              <a:rPr lang="zh-CN" altLang="en-US" smtClean="0"/>
              <a:t>一</a:t>
            </a:r>
            <a:r>
              <a:rPr lang="zh-CN" altLang="en-US"/>
              <a:t>个名值对应的</a:t>
            </a:r>
            <a:r>
              <a:rPr lang="en-US" altLang="zh-CN"/>
              <a:t>map</a:t>
            </a:r>
            <a:r>
              <a:rPr lang="zh-CN" altLang="en-US"/>
              <a:t>，其键值为类名，值为</a:t>
            </a:r>
            <a:r>
              <a:rPr lang="en-US" altLang="zh-CN"/>
              <a:t>boolean</a:t>
            </a:r>
            <a:r>
              <a:rPr lang="zh-CN" altLang="en-US"/>
              <a:t>类型</a:t>
            </a:r>
            <a:r>
              <a:rPr lang="zh-CN" altLang="en-US" smtClean="0"/>
              <a:t>，当值为</a:t>
            </a:r>
            <a:r>
              <a:rPr lang="en-US" altLang="zh-CN" smtClean="0"/>
              <a:t>true</a:t>
            </a:r>
            <a:r>
              <a:rPr lang="zh-CN" altLang="en-US"/>
              <a:t>时，该类会被加在元素上。</a:t>
            </a:r>
          </a:p>
        </p:txBody>
      </p:sp>
    </p:spTree>
    <p:extLst>
      <p:ext uri="{BB962C8B-B14F-4D97-AF65-F5344CB8AC3E}">
        <p14:creationId xmlns:p14="http://schemas.microsoft.com/office/powerpoint/2010/main" val="427760914"/>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37</a:t>
            </a:fld>
            <a:endParaRPr lang="zh-CN" altLang="en-US"/>
          </a:p>
        </p:txBody>
      </p:sp>
      <p:sp>
        <p:nvSpPr>
          <p:cNvPr id="5" name="TextBox 4"/>
          <p:cNvSpPr txBox="1"/>
          <p:nvPr/>
        </p:nvSpPr>
        <p:spPr>
          <a:xfrm>
            <a:off x="955626" y="26062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ng-style</a:t>
            </a:r>
          </a:p>
        </p:txBody>
      </p:sp>
      <p:sp>
        <p:nvSpPr>
          <p:cNvPr id="7" name="TextBox 6"/>
          <p:cNvSpPr txBox="1"/>
          <p:nvPr/>
        </p:nvSpPr>
        <p:spPr>
          <a:xfrm>
            <a:off x="1403649" y="620688"/>
            <a:ext cx="7272808" cy="882999"/>
          </a:xfrm>
          <a:prstGeom prst="rect">
            <a:avLst/>
          </a:prstGeom>
          <a:noFill/>
        </p:spPr>
        <p:txBody>
          <a:bodyPr wrap="square" rtlCol="0">
            <a:spAutoFit/>
          </a:bodyPr>
          <a:lstStyle/>
          <a:p>
            <a:pPr>
              <a:lnSpc>
                <a:spcPct val="150000"/>
              </a:lnSpc>
            </a:pPr>
            <a:r>
              <a:rPr lang="zh-CN" altLang="en-US"/>
              <a:t>来绑定元素的 </a:t>
            </a:r>
            <a:r>
              <a:rPr lang="en-US" altLang="zh-CN"/>
              <a:t>css </a:t>
            </a:r>
            <a:r>
              <a:rPr lang="zh-CN" altLang="en-US"/>
              <a:t>样式，其表达式的返回值为一个 </a:t>
            </a:r>
            <a:r>
              <a:rPr lang="en-US" altLang="zh-CN"/>
              <a:t>js </a:t>
            </a:r>
            <a:r>
              <a:rPr lang="zh-CN" altLang="en-US"/>
              <a:t>对象，键为 </a:t>
            </a:r>
            <a:r>
              <a:rPr lang="en-US" altLang="zh-CN"/>
              <a:t>css </a:t>
            </a:r>
            <a:r>
              <a:rPr lang="zh-CN" altLang="en-US"/>
              <a:t>样式名，值为该样式对应的合法取值。</a:t>
            </a:r>
          </a:p>
        </p:txBody>
      </p:sp>
      <p:sp>
        <p:nvSpPr>
          <p:cNvPr id="9" name="TextBox 8"/>
          <p:cNvSpPr txBox="1"/>
          <p:nvPr/>
        </p:nvSpPr>
        <p:spPr>
          <a:xfrm>
            <a:off x="955624" y="1835188"/>
            <a:ext cx="4912519"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ng-show</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ng-hide</a:t>
            </a:r>
          </a:p>
        </p:txBody>
      </p:sp>
      <p:sp>
        <p:nvSpPr>
          <p:cNvPr id="13" name="TextBox 12"/>
          <p:cNvSpPr txBox="1"/>
          <p:nvPr/>
        </p:nvSpPr>
        <p:spPr>
          <a:xfrm>
            <a:off x="1403648" y="2132856"/>
            <a:ext cx="7272808" cy="882999"/>
          </a:xfrm>
          <a:prstGeom prst="rect">
            <a:avLst/>
          </a:prstGeom>
          <a:noFill/>
        </p:spPr>
        <p:txBody>
          <a:bodyPr wrap="square" rtlCol="0">
            <a:spAutoFit/>
          </a:bodyPr>
          <a:lstStyle/>
          <a:p>
            <a:pPr>
              <a:lnSpc>
                <a:spcPct val="150000"/>
              </a:lnSpc>
            </a:pPr>
            <a:r>
              <a:rPr lang="zh-CN" altLang="en-US"/>
              <a:t>值为 </a:t>
            </a:r>
            <a:r>
              <a:rPr lang="en-US" altLang="zh-CN"/>
              <a:t>boolean </a:t>
            </a:r>
            <a:r>
              <a:rPr lang="zh-CN" altLang="en-US"/>
              <a:t>类型的表达式，当值为 </a:t>
            </a:r>
            <a:r>
              <a:rPr lang="en-US" altLang="zh-CN"/>
              <a:t>true </a:t>
            </a:r>
            <a:r>
              <a:rPr lang="zh-CN" altLang="en-US"/>
              <a:t>时，对应的 </a:t>
            </a:r>
            <a:r>
              <a:rPr lang="en-US" altLang="zh-CN"/>
              <a:t>show </a:t>
            </a:r>
            <a:r>
              <a:rPr lang="zh-CN" altLang="en-US"/>
              <a:t>或 </a:t>
            </a:r>
            <a:r>
              <a:rPr lang="en-US" altLang="zh-CN"/>
              <a:t>hide </a:t>
            </a:r>
            <a:r>
              <a:rPr lang="zh-CN" altLang="en-US"/>
              <a:t>生效。框架会用 </a:t>
            </a:r>
            <a:r>
              <a:rPr lang="en-US" altLang="zh-CN"/>
              <a:t>display:block </a:t>
            </a:r>
            <a:r>
              <a:rPr lang="zh-CN" altLang="en-US"/>
              <a:t>和 </a:t>
            </a:r>
            <a:r>
              <a:rPr lang="en-US" altLang="zh-CN"/>
              <a:t>display:none </a:t>
            </a:r>
            <a:r>
              <a:rPr lang="zh-CN" altLang="en-US"/>
              <a:t>来控制元素的显隐。</a:t>
            </a:r>
          </a:p>
        </p:txBody>
      </p:sp>
      <p:sp>
        <p:nvSpPr>
          <p:cNvPr id="14" name="TextBox 13"/>
          <p:cNvSpPr txBox="1"/>
          <p:nvPr/>
        </p:nvSpPr>
        <p:spPr>
          <a:xfrm>
            <a:off x="971600" y="3068960"/>
            <a:ext cx="4912519"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ng-switch</a:t>
            </a:r>
          </a:p>
        </p:txBody>
      </p:sp>
      <p:sp>
        <p:nvSpPr>
          <p:cNvPr id="15" name="TextBox 14"/>
          <p:cNvSpPr txBox="1"/>
          <p:nvPr/>
        </p:nvSpPr>
        <p:spPr>
          <a:xfrm>
            <a:off x="1419624" y="3501008"/>
            <a:ext cx="7272808" cy="467500"/>
          </a:xfrm>
          <a:prstGeom prst="rect">
            <a:avLst/>
          </a:prstGeom>
          <a:noFill/>
        </p:spPr>
        <p:txBody>
          <a:bodyPr wrap="square" rtlCol="0">
            <a:spAutoFit/>
          </a:bodyPr>
          <a:lstStyle/>
          <a:p>
            <a:pPr>
              <a:lnSpc>
                <a:spcPct val="150000"/>
              </a:lnSpc>
            </a:pPr>
            <a:r>
              <a:rPr lang="zh-CN" altLang="en-US"/>
              <a:t>根据一个值来决定哪个节点显示，其它节点移除：</a:t>
            </a:r>
          </a:p>
        </p:txBody>
      </p:sp>
      <p:sp>
        <p:nvSpPr>
          <p:cNvPr id="16" name="TextBox 15"/>
          <p:cNvSpPr txBox="1"/>
          <p:nvPr/>
        </p:nvSpPr>
        <p:spPr>
          <a:xfrm>
            <a:off x="971600" y="4077072"/>
            <a:ext cx="4912519"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ng-if</a:t>
            </a:r>
          </a:p>
        </p:txBody>
      </p:sp>
      <p:sp>
        <p:nvSpPr>
          <p:cNvPr id="17" name="TextBox 16"/>
          <p:cNvSpPr txBox="1"/>
          <p:nvPr/>
        </p:nvSpPr>
        <p:spPr>
          <a:xfrm>
            <a:off x="1419624" y="4437112"/>
            <a:ext cx="7272808" cy="2169825"/>
          </a:xfrm>
          <a:prstGeom prst="rect">
            <a:avLst/>
          </a:prstGeom>
          <a:noFill/>
        </p:spPr>
        <p:txBody>
          <a:bodyPr wrap="square" rtlCol="0">
            <a:spAutoFit/>
          </a:bodyPr>
          <a:lstStyle/>
          <a:p>
            <a:pPr>
              <a:lnSpc>
                <a:spcPct val="150000"/>
              </a:lnSpc>
            </a:pPr>
            <a:r>
              <a:rPr lang="zh-CN" altLang="en-US"/>
              <a:t>可以完全根据表达式的值在</a:t>
            </a:r>
            <a:r>
              <a:rPr lang="en-US" altLang="zh-CN"/>
              <a:t>DOM</a:t>
            </a:r>
            <a:r>
              <a:rPr lang="zh-CN" altLang="en-US"/>
              <a:t>中生成或移除一个元素。如果赋值给</a:t>
            </a:r>
            <a:r>
              <a:rPr lang="en-US" altLang="zh-CN" err="1" smtClean="0"/>
              <a:t>ng</a:t>
            </a:r>
            <a:r>
              <a:rPr lang="en-US" altLang="zh-CN" smtClean="0"/>
              <a:t>-if</a:t>
            </a:r>
            <a:r>
              <a:rPr lang="zh-CN" altLang="en-US" smtClean="0"/>
              <a:t>的</a:t>
            </a:r>
            <a:r>
              <a:rPr lang="zh-CN" altLang="en-US"/>
              <a:t>表达式的值是</a:t>
            </a:r>
            <a:r>
              <a:rPr lang="en-US" altLang="zh-CN"/>
              <a:t>false</a:t>
            </a:r>
            <a:r>
              <a:rPr lang="zh-CN" altLang="en-US"/>
              <a:t>，那对应的元素将会从</a:t>
            </a:r>
            <a:r>
              <a:rPr lang="en-US" altLang="zh-CN"/>
              <a:t>DOM</a:t>
            </a:r>
            <a:r>
              <a:rPr lang="zh-CN" altLang="en-US"/>
              <a:t>中移除，否则对应元素的一个克隆将被重新</a:t>
            </a:r>
            <a:r>
              <a:rPr lang="zh-CN" altLang="en-US" smtClean="0"/>
              <a:t>插入</a:t>
            </a:r>
            <a:r>
              <a:rPr lang="en-US" altLang="zh-CN"/>
              <a:t>DOM</a:t>
            </a:r>
            <a:r>
              <a:rPr lang="zh-CN" altLang="en-US"/>
              <a:t>中</a:t>
            </a:r>
            <a:r>
              <a:rPr lang="zh-CN" altLang="en-US" smtClean="0"/>
              <a:t>。</a:t>
            </a:r>
            <a:endParaRPr lang="en-US" altLang="zh-CN" smtClean="0"/>
          </a:p>
          <a:p>
            <a:pPr>
              <a:lnSpc>
                <a:spcPct val="150000"/>
              </a:lnSpc>
            </a:pPr>
            <a:r>
              <a:rPr lang="en-US" altLang="zh-CN" err="1"/>
              <a:t>ng</a:t>
            </a:r>
            <a:r>
              <a:rPr lang="en-US" altLang="zh-CN"/>
              <a:t>-if</a:t>
            </a:r>
            <a:r>
              <a:rPr lang="zh-CN" altLang="en-US"/>
              <a:t>同</a:t>
            </a:r>
            <a:r>
              <a:rPr lang="en-US" altLang="zh-CN"/>
              <a:t>no-show</a:t>
            </a:r>
            <a:r>
              <a:rPr lang="zh-CN" altLang="en-US"/>
              <a:t>和</a:t>
            </a:r>
            <a:r>
              <a:rPr lang="en-US" altLang="zh-CN" err="1"/>
              <a:t>ng</a:t>
            </a:r>
            <a:r>
              <a:rPr lang="en-US" altLang="zh-CN"/>
              <a:t>-hide</a:t>
            </a:r>
            <a:r>
              <a:rPr lang="zh-CN" altLang="en-US"/>
              <a:t>指令最本质的区别是，它不是通过</a:t>
            </a:r>
            <a:r>
              <a:rPr lang="en-US" altLang="zh-CN"/>
              <a:t>CSS</a:t>
            </a:r>
            <a:r>
              <a:rPr lang="zh-CN" altLang="en-US"/>
              <a:t>显示或隐藏</a:t>
            </a:r>
            <a:r>
              <a:rPr lang="en-US" altLang="zh-CN"/>
              <a:t>DOM</a:t>
            </a:r>
            <a:r>
              <a:rPr lang="zh-CN" altLang="en-US"/>
              <a:t>节点，</a:t>
            </a:r>
            <a:r>
              <a:rPr lang="zh-CN" altLang="en-US" smtClean="0"/>
              <a:t>而是</a:t>
            </a:r>
            <a:r>
              <a:rPr lang="zh-CN" altLang="en-US"/>
              <a:t>真正生成或移除节点</a:t>
            </a:r>
          </a:p>
        </p:txBody>
      </p:sp>
    </p:spTree>
    <p:extLst>
      <p:ext uri="{BB962C8B-B14F-4D97-AF65-F5344CB8AC3E}">
        <p14:creationId xmlns:p14="http://schemas.microsoft.com/office/powerpoint/2010/main" val="389548791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38</a:t>
            </a:fld>
            <a:endParaRPr lang="zh-CN" altLang="en-US"/>
          </a:p>
        </p:txBody>
      </p:sp>
      <p:sp>
        <p:nvSpPr>
          <p:cNvPr id="5" name="TextBox 4"/>
          <p:cNvSpPr txBox="1"/>
          <p:nvPr/>
        </p:nvSpPr>
        <p:spPr>
          <a:xfrm>
            <a:off x="955626" y="26062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ng-change</a:t>
            </a:r>
          </a:p>
        </p:txBody>
      </p:sp>
      <p:sp>
        <p:nvSpPr>
          <p:cNvPr id="15" name="TextBox 14"/>
          <p:cNvSpPr txBox="1"/>
          <p:nvPr/>
        </p:nvSpPr>
        <p:spPr>
          <a:xfrm>
            <a:off x="1419624" y="4617684"/>
            <a:ext cx="7272808" cy="467500"/>
          </a:xfrm>
          <a:prstGeom prst="rect">
            <a:avLst/>
          </a:prstGeom>
          <a:noFill/>
        </p:spPr>
        <p:txBody>
          <a:bodyPr wrap="square" rtlCol="0">
            <a:spAutoFit/>
          </a:bodyPr>
          <a:lstStyle/>
          <a:p>
            <a:pPr>
              <a:lnSpc>
                <a:spcPct val="150000"/>
              </a:lnSpc>
            </a:pPr>
            <a:r>
              <a:rPr lang="zh-CN" altLang="en-US"/>
              <a:t>对于事件对象本身，在函数调用时可以直接使用 </a:t>
            </a:r>
            <a:r>
              <a:rPr lang="en-US" altLang="zh-CN"/>
              <a:t>$event </a:t>
            </a:r>
            <a:r>
              <a:rPr lang="zh-CN" altLang="en-US"/>
              <a:t>进行传递</a:t>
            </a:r>
          </a:p>
        </p:txBody>
      </p:sp>
      <p:sp>
        <p:nvSpPr>
          <p:cNvPr id="10" name="TextBox 9"/>
          <p:cNvSpPr txBox="1"/>
          <p:nvPr/>
        </p:nvSpPr>
        <p:spPr>
          <a:xfrm>
            <a:off x="971600" y="663079"/>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ng-click</a:t>
            </a:r>
          </a:p>
        </p:txBody>
      </p:sp>
      <p:sp>
        <p:nvSpPr>
          <p:cNvPr id="11" name="TextBox 10"/>
          <p:cNvSpPr txBox="1"/>
          <p:nvPr/>
        </p:nvSpPr>
        <p:spPr>
          <a:xfrm>
            <a:off x="971600" y="1455167"/>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ng-mousedown</a:t>
            </a:r>
          </a:p>
        </p:txBody>
      </p:sp>
      <p:sp>
        <p:nvSpPr>
          <p:cNvPr id="12" name="TextBox 11"/>
          <p:cNvSpPr txBox="1"/>
          <p:nvPr/>
        </p:nvSpPr>
        <p:spPr>
          <a:xfrm>
            <a:off x="971600" y="1887215"/>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ng-mouseenter</a:t>
            </a:r>
          </a:p>
        </p:txBody>
      </p:sp>
      <p:sp>
        <p:nvSpPr>
          <p:cNvPr id="16" name="TextBox 15"/>
          <p:cNvSpPr txBox="1"/>
          <p:nvPr/>
        </p:nvSpPr>
        <p:spPr>
          <a:xfrm>
            <a:off x="971600" y="2247255"/>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ng-mouseleave</a:t>
            </a:r>
          </a:p>
        </p:txBody>
      </p:sp>
      <p:sp>
        <p:nvSpPr>
          <p:cNvPr id="17" name="TextBox 16"/>
          <p:cNvSpPr txBox="1"/>
          <p:nvPr/>
        </p:nvSpPr>
        <p:spPr>
          <a:xfrm>
            <a:off x="955626" y="267930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ng-mousemove</a:t>
            </a:r>
          </a:p>
        </p:txBody>
      </p:sp>
      <p:sp>
        <p:nvSpPr>
          <p:cNvPr id="18" name="TextBox 17"/>
          <p:cNvSpPr txBox="1"/>
          <p:nvPr/>
        </p:nvSpPr>
        <p:spPr>
          <a:xfrm>
            <a:off x="971600" y="1095127"/>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ng-dbclick</a:t>
            </a:r>
            <a:endPar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TextBox 18"/>
          <p:cNvSpPr txBox="1"/>
          <p:nvPr/>
        </p:nvSpPr>
        <p:spPr>
          <a:xfrm>
            <a:off x="955626" y="3068960"/>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ng-mouseover</a:t>
            </a:r>
          </a:p>
        </p:txBody>
      </p:sp>
      <p:sp>
        <p:nvSpPr>
          <p:cNvPr id="20" name="TextBox 19"/>
          <p:cNvSpPr txBox="1"/>
          <p:nvPr/>
        </p:nvSpPr>
        <p:spPr>
          <a:xfrm>
            <a:off x="955626" y="3530625"/>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ng-mouseup</a:t>
            </a:r>
          </a:p>
        </p:txBody>
      </p:sp>
      <p:sp>
        <p:nvSpPr>
          <p:cNvPr id="21" name="TextBox 20"/>
          <p:cNvSpPr txBox="1"/>
          <p:nvPr/>
        </p:nvSpPr>
        <p:spPr>
          <a:xfrm>
            <a:off x="955626" y="3992290"/>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Ng-submit</a:t>
            </a:r>
            <a:endPar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17469827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39</a:t>
            </a:fld>
            <a:endParaRPr lang="zh-CN" altLang="en-US"/>
          </a:p>
        </p:txBody>
      </p:sp>
      <p:sp>
        <p:nvSpPr>
          <p:cNvPr id="5" name="TextBox 4"/>
          <p:cNvSpPr txBox="1"/>
          <p:nvPr/>
        </p:nvSpPr>
        <p:spPr>
          <a:xfrm>
            <a:off x="955626" y="26062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ng-href</a:t>
            </a:r>
          </a:p>
        </p:txBody>
      </p:sp>
      <p:sp>
        <p:nvSpPr>
          <p:cNvPr id="7" name="TextBox 6"/>
          <p:cNvSpPr txBox="1"/>
          <p:nvPr/>
        </p:nvSpPr>
        <p:spPr>
          <a:xfrm>
            <a:off x="1403649" y="620688"/>
            <a:ext cx="7272808" cy="1338828"/>
          </a:xfrm>
          <a:prstGeom prst="rect">
            <a:avLst/>
          </a:prstGeom>
          <a:noFill/>
        </p:spPr>
        <p:txBody>
          <a:bodyPr wrap="square" rtlCol="0">
            <a:spAutoFit/>
          </a:bodyPr>
          <a:lstStyle/>
          <a:p>
            <a:pPr>
              <a:lnSpc>
                <a:spcPct val="150000"/>
              </a:lnSpc>
            </a:pPr>
            <a:r>
              <a:rPr lang="zh-CN" altLang="en-US" smtClean="0"/>
              <a:t>使用</a:t>
            </a:r>
            <a:r>
              <a:rPr lang="zh-CN" altLang="en-US"/>
              <a:t>当前作用域中的属性动态创建</a:t>
            </a:r>
            <a:r>
              <a:rPr lang="en-US" altLang="zh-CN" smtClean="0"/>
              <a:t>URL</a:t>
            </a:r>
          </a:p>
          <a:p>
            <a:pPr>
              <a:lnSpc>
                <a:spcPct val="150000"/>
              </a:lnSpc>
            </a:pPr>
            <a:r>
              <a:rPr lang="zh-CN" altLang="en-US" smtClean="0"/>
              <a:t>这里</a:t>
            </a:r>
            <a:r>
              <a:rPr lang="zh-CN" altLang="en-US"/>
              <a:t>的潜在问题是当用户点击一个由插值动态生成的链接时，如果插值尚未生效，将会跳</a:t>
            </a:r>
            <a:r>
              <a:rPr lang="zh-CN" altLang="en-US" smtClean="0"/>
              <a:t>转到</a:t>
            </a:r>
            <a:r>
              <a:rPr lang="zh-CN" altLang="en-US"/>
              <a:t>错误的页面（通常是</a:t>
            </a:r>
            <a:r>
              <a:rPr lang="en-US" altLang="zh-CN"/>
              <a:t>404</a:t>
            </a:r>
            <a:r>
              <a:rPr lang="zh-CN" altLang="en-US"/>
              <a:t>）</a:t>
            </a:r>
          </a:p>
        </p:txBody>
      </p:sp>
      <p:sp>
        <p:nvSpPr>
          <p:cNvPr id="10" name="TextBox 9"/>
          <p:cNvSpPr txBox="1"/>
          <p:nvPr/>
        </p:nvSpPr>
        <p:spPr>
          <a:xfrm>
            <a:off x="955626" y="1964526"/>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ng-src</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TextBox 10"/>
          <p:cNvSpPr txBox="1"/>
          <p:nvPr/>
        </p:nvSpPr>
        <p:spPr>
          <a:xfrm>
            <a:off x="1403648" y="2354183"/>
            <a:ext cx="7272808" cy="467500"/>
          </a:xfrm>
          <a:prstGeom prst="rect">
            <a:avLst/>
          </a:prstGeom>
          <a:noFill/>
        </p:spPr>
        <p:txBody>
          <a:bodyPr wrap="square" rtlCol="0">
            <a:spAutoFit/>
          </a:bodyPr>
          <a:lstStyle/>
          <a:p>
            <a:pPr>
              <a:lnSpc>
                <a:spcPct val="150000"/>
              </a:lnSpc>
            </a:pPr>
            <a:r>
              <a:rPr lang="zh-CN" altLang="en-US"/>
              <a:t>告诉浏览器在</a:t>
            </a:r>
            <a:r>
              <a:rPr lang="en-US" altLang="zh-CN" err="1"/>
              <a:t>ng-src</a:t>
            </a:r>
            <a:r>
              <a:rPr lang="zh-CN" altLang="en-US"/>
              <a:t>对应的表达式生效之前不要加载图像</a:t>
            </a:r>
          </a:p>
        </p:txBody>
      </p:sp>
      <p:sp>
        <p:nvSpPr>
          <p:cNvPr id="12" name="TextBox 11"/>
          <p:cNvSpPr txBox="1"/>
          <p:nvPr/>
        </p:nvSpPr>
        <p:spPr>
          <a:xfrm>
            <a:off x="955626" y="2858239"/>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-view</a:t>
            </a:r>
          </a:p>
        </p:txBody>
      </p:sp>
      <p:sp>
        <p:nvSpPr>
          <p:cNvPr id="16" name="TextBox 15"/>
          <p:cNvSpPr txBox="1"/>
          <p:nvPr/>
        </p:nvSpPr>
        <p:spPr>
          <a:xfrm>
            <a:off x="1403649" y="3146271"/>
            <a:ext cx="7272808" cy="467500"/>
          </a:xfrm>
          <a:prstGeom prst="rect">
            <a:avLst/>
          </a:prstGeom>
          <a:noFill/>
        </p:spPr>
        <p:txBody>
          <a:bodyPr wrap="square" rtlCol="0">
            <a:spAutoFit/>
          </a:bodyPr>
          <a:lstStyle/>
          <a:p>
            <a:pPr>
              <a:lnSpc>
                <a:spcPct val="150000"/>
              </a:lnSpc>
            </a:pPr>
            <a:r>
              <a:rPr lang="zh-CN" altLang="en-US"/>
              <a:t>用来设置将被路由管理和放置在</a:t>
            </a:r>
            <a:r>
              <a:rPr lang="en-US" altLang="zh-CN"/>
              <a:t>HTML</a:t>
            </a:r>
            <a:r>
              <a:rPr lang="zh-CN" altLang="en-US"/>
              <a:t>中的视图的位置</a:t>
            </a:r>
          </a:p>
        </p:txBody>
      </p:sp>
      <p:sp>
        <p:nvSpPr>
          <p:cNvPr id="17" name="TextBox 16"/>
          <p:cNvSpPr txBox="1"/>
          <p:nvPr/>
        </p:nvSpPr>
        <p:spPr>
          <a:xfrm>
            <a:off x="955626" y="379434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-include</a:t>
            </a:r>
          </a:p>
        </p:txBody>
      </p:sp>
      <p:sp>
        <p:nvSpPr>
          <p:cNvPr id="18" name="TextBox 17"/>
          <p:cNvSpPr txBox="1"/>
          <p:nvPr/>
        </p:nvSpPr>
        <p:spPr>
          <a:xfrm>
            <a:off x="1403649" y="4078600"/>
            <a:ext cx="7272808" cy="507831"/>
          </a:xfrm>
          <a:prstGeom prst="rect">
            <a:avLst/>
          </a:prstGeom>
          <a:noFill/>
        </p:spPr>
        <p:txBody>
          <a:bodyPr wrap="square" rtlCol="0">
            <a:spAutoFit/>
          </a:bodyPr>
          <a:lstStyle/>
          <a:p>
            <a:pPr>
              <a:lnSpc>
                <a:spcPct val="150000"/>
              </a:lnSpc>
            </a:pPr>
            <a:r>
              <a:rPr lang="zh-CN" altLang="en-US"/>
              <a:t>可以加载、编译并包含外部</a:t>
            </a:r>
            <a:r>
              <a:rPr lang="en-US" altLang="zh-CN"/>
              <a:t>HTML</a:t>
            </a:r>
            <a:r>
              <a:rPr lang="zh-CN" altLang="en-US"/>
              <a:t>片段到当前的应用</a:t>
            </a:r>
            <a:r>
              <a:rPr lang="zh-CN" altLang="en-US" smtClean="0"/>
              <a:t>中</a:t>
            </a:r>
            <a:r>
              <a:rPr lang="zh-CN" altLang="en-US"/>
              <a:t>。</a:t>
            </a:r>
          </a:p>
        </p:txBody>
      </p:sp>
      <p:sp>
        <p:nvSpPr>
          <p:cNvPr id="19" name="TextBox 18"/>
          <p:cNvSpPr txBox="1"/>
          <p:nvPr/>
        </p:nvSpPr>
        <p:spPr>
          <a:xfrm>
            <a:off x="955626" y="4597677"/>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-cloak</a:t>
            </a:r>
          </a:p>
        </p:txBody>
      </p:sp>
      <p:sp>
        <p:nvSpPr>
          <p:cNvPr id="20" name="TextBox 19"/>
          <p:cNvSpPr txBox="1"/>
          <p:nvPr/>
        </p:nvSpPr>
        <p:spPr>
          <a:xfrm>
            <a:off x="1403649" y="4881934"/>
            <a:ext cx="7272808" cy="923330"/>
          </a:xfrm>
          <a:prstGeom prst="rect">
            <a:avLst/>
          </a:prstGeom>
          <a:noFill/>
        </p:spPr>
        <p:txBody>
          <a:bodyPr wrap="square" rtlCol="0">
            <a:spAutoFit/>
          </a:bodyPr>
          <a:lstStyle/>
          <a:p>
            <a:pPr>
              <a:lnSpc>
                <a:spcPct val="150000"/>
              </a:lnSpc>
            </a:pPr>
            <a:r>
              <a:rPr lang="zh-CN" altLang="en-US"/>
              <a:t>将内部元素隐藏，直到路由调用对应的页面时才显示</a:t>
            </a:r>
            <a:r>
              <a:rPr lang="zh-CN" altLang="en-US" smtClean="0"/>
              <a:t>出来</a:t>
            </a:r>
            <a:r>
              <a:rPr lang="en-US" altLang="zh-CN" smtClean="0"/>
              <a:t>,</a:t>
            </a:r>
            <a:r>
              <a:rPr lang="zh-CN" altLang="en-US"/>
              <a:t>避免未渲染元素</a:t>
            </a:r>
            <a:r>
              <a:rPr lang="zh-CN" altLang="en-US" smtClean="0"/>
              <a:t>闪烁</a:t>
            </a:r>
            <a:r>
              <a:rPr lang="en-US" altLang="zh-CN" smtClean="0"/>
              <a:t>.</a:t>
            </a:r>
            <a:endParaRPr lang="zh-CN" altLang="en-US"/>
          </a:p>
        </p:txBody>
      </p:sp>
    </p:spTree>
    <p:extLst>
      <p:ext uri="{BB962C8B-B14F-4D97-AF65-F5344CB8AC3E}">
        <p14:creationId xmlns:p14="http://schemas.microsoft.com/office/powerpoint/2010/main" val="2018974638"/>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971600" y="375047"/>
            <a:ext cx="164500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前期</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准备</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71600" y="845890"/>
            <a:ext cx="7236296" cy="4708981"/>
          </a:xfrm>
          <a:prstGeom prst="rect">
            <a:avLst/>
          </a:prstGeom>
          <a:noFill/>
        </p:spPr>
        <p:txBody>
          <a:bodyPr wrap="square" rtlCol="0">
            <a:spAutoFit/>
          </a:bodyPr>
          <a:lstStyle/>
          <a:p>
            <a:pPr>
              <a:lnSpc>
                <a:spcPct val="150000"/>
              </a:lnSpc>
            </a:pPr>
            <a:r>
              <a:rPr lang="zh-CN" altLang="en-US" sz="2800" b="1" smtClean="0">
                <a:latin typeface="微软雅黑" pitchFamily="34" charset="-122"/>
                <a:ea typeface="微软雅黑" pitchFamily="34" charset="-122"/>
              </a:rPr>
              <a:t>硬件</a:t>
            </a:r>
            <a:endParaRPr lang="en-US" altLang="zh-CN" sz="2800" b="1"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①下载官方</a:t>
            </a:r>
            <a:r>
              <a:rPr lang="en-US" altLang="zh-CN" smtClean="0">
                <a:latin typeface="微软雅黑" pitchFamily="34" charset="-122"/>
                <a:ea typeface="微软雅黑" pitchFamily="34" charset="-122"/>
              </a:rPr>
              <a:t>AngularJS</a:t>
            </a:r>
            <a:r>
              <a:rPr lang="zh-CN" altLang="en-US" smtClean="0">
                <a:latin typeface="微软雅黑" pitchFamily="34" charset="-122"/>
                <a:ea typeface="微软雅黑" pitchFamily="34" charset="-122"/>
              </a:rPr>
              <a:t>库（</a:t>
            </a:r>
            <a:r>
              <a:rPr lang="en-US" altLang="zh-CN" smtClean="0">
                <a:latin typeface="微软雅黑" pitchFamily="34" charset="-122"/>
                <a:ea typeface="微软雅黑" pitchFamily="34" charset="-122"/>
              </a:rPr>
              <a:t>1.2.x</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②一款得心应手的</a:t>
            </a:r>
            <a:r>
              <a:rPr lang="en-US" altLang="zh-CN" smtClean="0">
                <a:latin typeface="微软雅黑" pitchFamily="34" charset="-122"/>
                <a:ea typeface="微软雅黑" pitchFamily="34" charset="-122"/>
              </a:rPr>
              <a:t>IDE</a:t>
            </a:r>
            <a:r>
              <a:rPr lang="zh-CN" altLang="en-US" smtClean="0">
                <a:latin typeface="微软雅黑" pitchFamily="34" charset="-122"/>
                <a:ea typeface="微软雅黑" pitchFamily="34" charset="-122"/>
              </a:rPr>
              <a:t>（推荐</a:t>
            </a:r>
            <a:r>
              <a:rPr lang="en-US" altLang="zh-CN" smtClean="0">
                <a:latin typeface="微软雅黑" pitchFamily="34" charset="-122"/>
                <a:ea typeface="微软雅黑" pitchFamily="34" charset="-122"/>
              </a:rPr>
              <a:t>WebStorm</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Sublime</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Atom</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r>
              <a:rPr lang="en-US" altLang="zh-CN">
                <a:latin typeface="微软雅黑" pitchFamily="34" charset="-122"/>
                <a:ea typeface="微软雅黑" pitchFamily="34" charset="-122"/>
              </a:rPr>
              <a:t>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③一款轻巧的服务器（</a:t>
            </a:r>
            <a:r>
              <a:rPr lang="en-US" altLang="zh-CN" smtClean="0">
                <a:latin typeface="微软雅黑" pitchFamily="34" charset="-122"/>
                <a:ea typeface="微软雅黑" pitchFamily="34" charset="-122"/>
              </a:rPr>
              <a:t>HTTP-Server</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endParaRPr lang="en-US" altLang="zh-CN" smtClean="0">
              <a:latin typeface="微软雅黑" pitchFamily="34" charset="-122"/>
              <a:ea typeface="微软雅黑" pitchFamily="34" charset="-122"/>
            </a:endParaRPr>
          </a:p>
          <a:p>
            <a:pPr>
              <a:lnSpc>
                <a:spcPct val="150000"/>
              </a:lnSpc>
            </a:pPr>
            <a:r>
              <a:rPr lang="zh-CN" altLang="en-US" sz="2800" b="1" smtClean="0">
                <a:latin typeface="微软雅黑" pitchFamily="34" charset="-122"/>
                <a:ea typeface="微软雅黑" pitchFamily="34" charset="-122"/>
              </a:rPr>
              <a:t>软件</a:t>
            </a:r>
            <a:endParaRPr lang="en-US" altLang="zh-CN" sz="2800" b="1"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①具备一定的</a:t>
            </a:r>
            <a:r>
              <a:rPr lang="en-US" altLang="zh-CN" smtClean="0">
                <a:latin typeface="微软雅黑" pitchFamily="34" charset="-122"/>
                <a:ea typeface="微软雅黑" pitchFamily="34" charset="-122"/>
              </a:rPr>
              <a:t>WEB</a:t>
            </a:r>
            <a:r>
              <a:rPr lang="zh-CN" altLang="en-US" smtClean="0">
                <a:latin typeface="微软雅黑" pitchFamily="34" charset="-122"/>
                <a:ea typeface="微软雅黑" pitchFamily="34" charset="-122"/>
              </a:rPr>
              <a:t>前端开发基础</a:t>
            </a:r>
            <a:endParaRPr lang="en-US" altLang="zh-CN"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②拥有</a:t>
            </a:r>
            <a:r>
              <a:rPr lang="en-US" altLang="zh-CN" smtClean="0">
                <a:latin typeface="微软雅黑" pitchFamily="34" charset="-122"/>
                <a:ea typeface="微软雅黑" pitchFamily="34" charset="-122"/>
              </a:rPr>
              <a:t>MVC</a:t>
            </a:r>
            <a:r>
              <a:rPr lang="zh-CN" altLang="en-US" smtClean="0">
                <a:latin typeface="微软雅黑" pitchFamily="34" charset="-122"/>
                <a:ea typeface="微软雅黑" pitchFamily="34" charset="-122"/>
              </a:rPr>
              <a:t>的编程思想</a:t>
            </a:r>
            <a:endParaRPr lang="en-US" altLang="zh-CN"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③拥有良好的编码习惯和纠错能力</a:t>
            </a:r>
            <a:endParaRPr lang="en-US" altLang="zh-CN"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④</a:t>
            </a:r>
            <a:r>
              <a:rPr lang="en-US" altLang="zh-CN">
                <a:latin typeface="微软雅黑" pitchFamily="34" charset="-122"/>
                <a:ea typeface="微软雅黑" pitchFamily="34" charset="-122"/>
              </a:rPr>
              <a:t>JavaScript</a:t>
            </a:r>
            <a:r>
              <a:rPr lang="zh-CN" altLang="en-US">
                <a:latin typeface="微软雅黑" pitchFamily="34" charset="-122"/>
                <a:ea typeface="微软雅黑" pitchFamily="34" charset="-122"/>
              </a:rPr>
              <a:t>、</a:t>
            </a:r>
            <a:r>
              <a:rPr lang="en-US" altLang="zh-CN" smtClean="0">
                <a:latin typeface="微软雅黑" pitchFamily="34" charset="-122"/>
                <a:ea typeface="微软雅黑" pitchFamily="34" charset="-122"/>
              </a:rPr>
              <a:t>jQuery</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HTML</a:t>
            </a:r>
            <a:r>
              <a:rPr lang="zh-CN" altLang="en-US" smtClean="0">
                <a:latin typeface="微软雅黑" pitchFamily="34" charset="-122"/>
                <a:ea typeface="微软雅黑" pitchFamily="34" charset="-122"/>
              </a:rPr>
              <a:t>基础</a:t>
            </a:r>
            <a:endParaRPr lang="en-US" altLang="zh-CN">
              <a:latin typeface="微软雅黑" pitchFamily="34" charset="-122"/>
              <a:ea typeface="微软雅黑" pitchFamily="34" charset="-122"/>
            </a:endParaRPr>
          </a:p>
        </p:txBody>
      </p:sp>
    </p:spTree>
    <p:extLst>
      <p:ext uri="{BB962C8B-B14F-4D97-AF65-F5344CB8AC3E}">
        <p14:creationId xmlns:p14="http://schemas.microsoft.com/office/powerpoint/2010/main" val="29703330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40</a:t>
            </a:fld>
            <a:endParaRPr lang="zh-CN" altLang="en-US"/>
          </a:p>
        </p:txBody>
      </p:sp>
      <p:sp>
        <p:nvSpPr>
          <p:cNvPr id="5" name="TextBox 4"/>
          <p:cNvSpPr txBox="1"/>
          <p:nvPr/>
        </p:nvSpPr>
        <p:spPr>
          <a:xfrm>
            <a:off x="955626" y="26062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ng-form</a:t>
            </a:r>
          </a:p>
        </p:txBody>
      </p:sp>
      <p:sp>
        <p:nvSpPr>
          <p:cNvPr id="7" name="TextBox 6"/>
          <p:cNvSpPr txBox="1"/>
          <p:nvPr/>
        </p:nvSpPr>
        <p:spPr>
          <a:xfrm>
            <a:off x="1403649" y="620688"/>
            <a:ext cx="7272808" cy="1338828"/>
          </a:xfrm>
          <a:prstGeom prst="rect">
            <a:avLst/>
          </a:prstGeom>
          <a:noFill/>
        </p:spPr>
        <p:txBody>
          <a:bodyPr wrap="square" rtlCol="0">
            <a:spAutoFit/>
          </a:bodyPr>
          <a:lstStyle/>
          <a:p>
            <a:pPr>
              <a:lnSpc>
                <a:spcPct val="150000"/>
              </a:lnSpc>
            </a:pPr>
            <a:r>
              <a:rPr lang="zh-CN" altLang="en-US"/>
              <a:t>用来在一个表单内部嵌套另一个表单。普通的</a:t>
            </a:r>
            <a:r>
              <a:rPr lang="en-US" altLang="zh-CN"/>
              <a:t>HTML &lt;form&gt;</a:t>
            </a:r>
            <a:r>
              <a:rPr lang="zh-CN" altLang="en-US"/>
              <a:t>标签不允许嵌套，</a:t>
            </a:r>
            <a:r>
              <a:rPr lang="zh-CN" altLang="en-US" smtClean="0"/>
              <a:t>但</a:t>
            </a:r>
            <a:r>
              <a:rPr lang="en-US" altLang="zh-CN" smtClean="0"/>
              <a:t>ng-form</a:t>
            </a:r>
            <a:r>
              <a:rPr lang="zh-CN" altLang="en-US"/>
              <a:t>可以</a:t>
            </a:r>
            <a:r>
              <a:rPr lang="zh-CN" altLang="en-US" smtClean="0"/>
              <a:t>。这</a:t>
            </a:r>
            <a:r>
              <a:rPr lang="zh-CN" altLang="en-US"/>
              <a:t>意味着内部所有的子表单都合法时，外部的表单才会合法。这对于用</a:t>
            </a:r>
            <a:r>
              <a:rPr lang="en-US" altLang="zh-CN"/>
              <a:t>ng-repeat</a:t>
            </a:r>
            <a:r>
              <a:rPr lang="zh-CN" altLang="en-US"/>
              <a:t>动态</a:t>
            </a:r>
            <a:r>
              <a:rPr lang="zh-CN" altLang="en-US" smtClean="0"/>
              <a:t>创建表</a:t>
            </a:r>
            <a:r>
              <a:rPr lang="zh-CN" altLang="en-US"/>
              <a:t>单是非常有用</a:t>
            </a:r>
            <a:r>
              <a:rPr lang="zh-CN" altLang="en-US" smtClean="0"/>
              <a:t>的。</a:t>
            </a:r>
            <a:endParaRPr lang="zh-CN" altLang="en-US"/>
          </a:p>
        </p:txBody>
      </p:sp>
      <p:sp>
        <p:nvSpPr>
          <p:cNvPr id="13" name="TextBox 12"/>
          <p:cNvSpPr txBox="1"/>
          <p:nvPr/>
        </p:nvSpPr>
        <p:spPr>
          <a:xfrm>
            <a:off x="811609" y="202089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ng-select</a:t>
            </a:r>
          </a:p>
        </p:txBody>
      </p:sp>
      <p:sp>
        <p:nvSpPr>
          <p:cNvPr id="14" name="TextBox 13"/>
          <p:cNvSpPr txBox="1"/>
          <p:nvPr/>
        </p:nvSpPr>
        <p:spPr>
          <a:xfrm>
            <a:off x="1259632" y="2380958"/>
            <a:ext cx="7272808" cy="882999"/>
          </a:xfrm>
          <a:prstGeom prst="rect">
            <a:avLst/>
          </a:prstGeom>
          <a:noFill/>
        </p:spPr>
        <p:txBody>
          <a:bodyPr wrap="square" rtlCol="0">
            <a:spAutoFit/>
          </a:bodyPr>
          <a:lstStyle/>
          <a:p>
            <a:pPr>
              <a:lnSpc>
                <a:spcPct val="150000"/>
              </a:lnSpc>
            </a:pPr>
            <a:r>
              <a:rPr lang="zh-CN" altLang="en-US"/>
              <a:t>将数据同</a:t>
            </a:r>
            <a:r>
              <a:rPr lang="en-US" altLang="zh-CN"/>
              <a:t>HTML</a:t>
            </a:r>
            <a:r>
              <a:rPr lang="zh-CN" altLang="en-US"/>
              <a:t>的</a:t>
            </a:r>
            <a:r>
              <a:rPr lang="en-US" altLang="zh-CN"/>
              <a:t>&lt;select&gt;</a:t>
            </a:r>
            <a:r>
              <a:rPr lang="zh-CN" altLang="en-US"/>
              <a:t>元素进行绑定。这个指令可以和</a:t>
            </a:r>
            <a:r>
              <a:rPr lang="en-US" altLang="zh-CN"/>
              <a:t>ng-model</a:t>
            </a:r>
            <a:r>
              <a:rPr lang="zh-CN" altLang="en-US" smtClean="0"/>
              <a:t>以及</a:t>
            </a:r>
            <a:r>
              <a:rPr lang="en-US" altLang="zh-CN" smtClean="0"/>
              <a:t>ng-options</a:t>
            </a:r>
            <a:r>
              <a:rPr lang="zh-CN" altLang="en-US"/>
              <a:t>指令一同使用，构建精细且表现优良的动态表单</a:t>
            </a:r>
          </a:p>
        </p:txBody>
      </p:sp>
      <p:sp>
        <p:nvSpPr>
          <p:cNvPr id="15" name="TextBox 14"/>
          <p:cNvSpPr txBox="1"/>
          <p:nvPr/>
        </p:nvSpPr>
        <p:spPr>
          <a:xfrm>
            <a:off x="811609" y="3228536"/>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ng-options</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1" name="TextBox 20"/>
          <p:cNvSpPr txBox="1"/>
          <p:nvPr/>
        </p:nvSpPr>
        <p:spPr>
          <a:xfrm>
            <a:off x="1259632" y="3588601"/>
            <a:ext cx="7272808" cy="2585323"/>
          </a:xfrm>
          <a:prstGeom prst="rect">
            <a:avLst/>
          </a:prstGeom>
          <a:noFill/>
        </p:spPr>
        <p:txBody>
          <a:bodyPr wrap="square" rtlCol="0">
            <a:spAutoFit/>
          </a:bodyPr>
          <a:lstStyle/>
          <a:p>
            <a:pPr>
              <a:lnSpc>
                <a:spcPct val="150000"/>
              </a:lnSpc>
            </a:pPr>
            <a:r>
              <a:rPr lang="zh-CN" altLang="en-US"/>
              <a:t>可以接受一个数组或对象，并对它们进行循环，将内部的内容提供给</a:t>
            </a:r>
          </a:p>
          <a:p>
            <a:pPr>
              <a:lnSpc>
                <a:spcPct val="150000"/>
              </a:lnSpc>
            </a:pPr>
            <a:r>
              <a:rPr lang="en-US" altLang="zh-CN"/>
              <a:t>select</a:t>
            </a:r>
            <a:r>
              <a:rPr lang="zh-CN" altLang="en-US"/>
              <a:t>标签内部的</a:t>
            </a:r>
            <a:r>
              <a:rPr lang="zh-CN" altLang="en-US" smtClean="0"/>
              <a:t>选项</a:t>
            </a:r>
            <a:endParaRPr lang="en-US" altLang="zh-CN" smtClean="0"/>
          </a:p>
          <a:p>
            <a:pPr>
              <a:lnSpc>
                <a:spcPct val="150000"/>
              </a:lnSpc>
            </a:pPr>
            <a:r>
              <a:rPr lang="en-US" altLang="zh-CN" smtClean="0"/>
              <a:t>	arr.text    </a:t>
            </a:r>
            <a:r>
              <a:rPr lang="en-US" altLang="zh-CN"/>
              <a:t>for   arr   in </a:t>
            </a:r>
            <a:r>
              <a:rPr lang="en-US" altLang="zh-CN" smtClean="0"/>
              <a:t>arrs</a:t>
            </a:r>
            <a:endParaRPr lang="en-US" altLang="zh-CN"/>
          </a:p>
          <a:p>
            <a:pPr>
              <a:lnSpc>
                <a:spcPct val="150000"/>
              </a:lnSpc>
            </a:pPr>
            <a:r>
              <a:rPr lang="en-US" altLang="zh-CN" smtClean="0"/>
              <a:t>	arr.id    as    arr.text    for   arr   in arrs</a:t>
            </a:r>
          </a:p>
          <a:p>
            <a:pPr>
              <a:lnSpc>
                <a:spcPct val="150000"/>
              </a:lnSpc>
            </a:pPr>
            <a:r>
              <a:rPr lang="en-US" altLang="zh-CN"/>
              <a:t>	arr.id    as    arr.text   </a:t>
            </a:r>
            <a:r>
              <a:rPr lang="en-US" altLang="zh-CN" smtClean="0"/>
              <a:t>group    by    arr.text   </a:t>
            </a:r>
            <a:r>
              <a:rPr lang="en-US" altLang="zh-CN"/>
              <a:t>for   arr   in arrs</a:t>
            </a:r>
          </a:p>
          <a:p>
            <a:pPr>
              <a:lnSpc>
                <a:spcPct val="150000"/>
              </a:lnSpc>
            </a:pPr>
            <a:endParaRPr lang="zh-CN" altLang="en-US"/>
          </a:p>
        </p:txBody>
      </p:sp>
      <p:sp>
        <p:nvSpPr>
          <p:cNvPr id="22" name="TextBox 21"/>
          <p:cNvSpPr txBox="1"/>
          <p:nvPr/>
        </p:nvSpPr>
        <p:spPr>
          <a:xfrm>
            <a:off x="811609" y="5631631"/>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ng-selected</a:t>
            </a:r>
          </a:p>
        </p:txBody>
      </p:sp>
      <p:sp>
        <p:nvSpPr>
          <p:cNvPr id="23" name="TextBox 22"/>
          <p:cNvSpPr txBox="1"/>
          <p:nvPr/>
        </p:nvSpPr>
        <p:spPr>
          <a:xfrm>
            <a:off x="1259632" y="5877297"/>
            <a:ext cx="7272808" cy="467500"/>
          </a:xfrm>
          <a:prstGeom prst="rect">
            <a:avLst/>
          </a:prstGeom>
          <a:noFill/>
        </p:spPr>
        <p:txBody>
          <a:bodyPr wrap="square" rtlCol="0">
            <a:spAutoFit/>
          </a:bodyPr>
          <a:lstStyle/>
          <a:p>
            <a:pPr>
              <a:lnSpc>
                <a:spcPct val="150000"/>
              </a:lnSpc>
            </a:pPr>
            <a:r>
              <a:rPr lang="zh-CN" altLang="en-US"/>
              <a:t>可以对是否出现</a:t>
            </a:r>
            <a:r>
              <a:rPr lang="en-US" altLang="zh-CN"/>
              <a:t>option</a:t>
            </a:r>
            <a:r>
              <a:rPr lang="zh-CN" altLang="en-US"/>
              <a:t>标签的</a:t>
            </a:r>
            <a:r>
              <a:rPr lang="en-US" altLang="zh-CN"/>
              <a:t>selected</a:t>
            </a:r>
            <a:r>
              <a:rPr lang="zh-CN" altLang="en-US"/>
              <a:t>属性进行绑定</a:t>
            </a:r>
          </a:p>
        </p:txBody>
      </p:sp>
    </p:spTree>
    <p:extLst>
      <p:ext uri="{BB962C8B-B14F-4D97-AF65-F5344CB8AC3E}">
        <p14:creationId xmlns:p14="http://schemas.microsoft.com/office/powerpoint/2010/main" val="36962479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41</a:t>
            </a:fld>
            <a:endParaRPr lang="zh-CN" altLang="en-US"/>
          </a:p>
        </p:txBody>
      </p:sp>
      <p:sp>
        <p:nvSpPr>
          <p:cNvPr id="5" name="TextBox 4"/>
          <p:cNvSpPr txBox="1"/>
          <p:nvPr/>
        </p:nvSpPr>
        <p:spPr>
          <a:xfrm>
            <a:off x="955626" y="260623"/>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ng-checked</a:t>
            </a:r>
          </a:p>
        </p:txBody>
      </p:sp>
      <p:sp>
        <p:nvSpPr>
          <p:cNvPr id="7" name="TextBox 6"/>
          <p:cNvSpPr txBox="1"/>
          <p:nvPr/>
        </p:nvSpPr>
        <p:spPr>
          <a:xfrm>
            <a:off x="1403649" y="620688"/>
            <a:ext cx="7272808" cy="882999"/>
          </a:xfrm>
          <a:prstGeom prst="rect">
            <a:avLst/>
          </a:prstGeom>
          <a:noFill/>
        </p:spPr>
        <p:txBody>
          <a:bodyPr wrap="square" rtlCol="0">
            <a:spAutoFit/>
          </a:bodyPr>
          <a:lstStyle/>
          <a:p>
            <a:pPr>
              <a:lnSpc>
                <a:spcPct val="150000"/>
              </a:lnSpc>
            </a:pPr>
            <a:r>
              <a:rPr lang="zh-CN" altLang="en-US"/>
              <a:t>标准的</a:t>
            </a:r>
            <a:r>
              <a:rPr lang="en-US" altLang="zh-CN"/>
              <a:t>checked</a:t>
            </a:r>
            <a:r>
              <a:rPr lang="zh-CN" altLang="en-US"/>
              <a:t>属性是一个布尔属性，不需要进行赋值</a:t>
            </a:r>
            <a:r>
              <a:rPr lang="zh-CN" altLang="en-US" smtClean="0"/>
              <a:t>。</a:t>
            </a:r>
            <a:endParaRPr lang="en-US" altLang="zh-CN" smtClean="0"/>
          </a:p>
          <a:p>
            <a:pPr>
              <a:lnSpc>
                <a:spcPct val="150000"/>
              </a:lnSpc>
            </a:pPr>
            <a:r>
              <a:rPr lang="zh-CN" altLang="en-US" smtClean="0"/>
              <a:t>通过</a:t>
            </a:r>
            <a:r>
              <a:rPr lang="en-US" altLang="zh-CN"/>
              <a:t>ng-checked</a:t>
            </a:r>
            <a:r>
              <a:rPr lang="zh-CN" altLang="en-US"/>
              <a:t>将某个表达式同</a:t>
            </a:r>
            <a:r>
              <a:rPr lang="zh-CN" altLang="en-US" smtClean="0"/>
              <a:t>是否</a:t>
            </a:r>
            <a:r>
              <a:rPr lang="zh-CN" altLang="en-US"/>
              <a:t>出现</a:t>
            </a:r>
            <a:r>
              <a:rPr lang="en-US" altLang="zh-CN"/>
              <a:t>checked</a:t>
            </a:r>
            <a:r>
              <a:rPr lang="zh-CN" altLang="en-US"/>
              <a:t>属性进行绑定。</a:t>
            </a:r>
          </a:p>
        </p:txBody>
      </p:sp>
      <p:sp>
        <p:nvSpPr>
          <p:cNvPr id="11" name="TextBox 10"/>
          <p:cNvSpPr txBox="1"/>
          <p:nvPr/>
        </p:nvSpPr>
        <p:spPr>
          <a:xfrm>
            <a:off x="955626" y="1524300"/>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ng-readonly</a:t>
            </a:r>
            <a:endPar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TextBox 11"/>
          <p:cNvSpPr txBox="1"/>
          <p:nvPr/>
        </p:nvSpPr>
        <p:spPr>
          <a:xfrm>
            <a:off x="1403649" y="1884365"/>
            <a:ext cx="7272808" cy="1298497"/>
          </a:xfrm>
          <a:prstGeom prst="rect">
            <a:avLst/>
          </a:prstGeom>
          <a:noFill/>
        </p:spPr>
        <p:txBody>
          <a:bodyPr wrap="square" rtlCol="0">
            <a:spAutoFit/>
          </a:bodyPr>
          <a:lstStyle/>
          <a:p>
            <a:pPr>
              <a:lnSpc>
                <a:spcPct val="150000"/>
              </a:lnSpc>
            </a:pPr>
            <a:r>
              <a:rPr lang="zh-CN" altLang="en-US"/>
              <a:t>同其他布尔属性一样，</a:t>
            </a:r>
            <a:r>
              <a:rPr lang="en-US" altLang="zh-CN"/>
              <a:t>HTML</a:t>
            </a:r>
            <a:r>
              <a:rPr lang="zh-CN" altLang="en-US"/>
              <a:t>定义只会检查</a:t>
            </a:r>
            <a:r>
              <a:rPr lang="en-US" altLang="zh-CN"/>
              <a:t>readonly</a:t>
            </a:r>
            <a:r>
              <a:rPr lang="zh-CN" altLang="en-US"/>
              <a:t>属性是否出现，而不是它的实际值</a:t>
            </a:r>
            <a:r>
              <a:rPr lang="zh-CN" altLang="en-US" smtClean="0"/>
              <a:t>。通过</a:t>
            </a:r>
            <a:r>
              <a:rPr lang="en-US" altLang="zh-CN"/>
              <a:t>ng-readonly</a:t>
            </a:r>
            <a:r>
              <a:rPr lang="zh-CN" altLang="en-US"/>
              <a:t>可以将某个返回真或假的表达式同是否出现</a:t>
            </a:r>
            <a:r>
              <a:rPr lang="en-US" altLang="zh-CN"/>
              <a:t>readonly</a:t>
            </a:r>
            <a:r>
              <a:rPr lang="zh-CN" altLang="en-US"/>
              <a:t>属性进行绑定</a:t>
            </a:r>
          </a:p>
        </p:txBody>
      </p:sp>
      <p:sp>
        <p:nvSpPr>
          <p:cNvPr id="16" name="TextBox 15"/>
          <p:cNvSpPr txBox="1"/>
          <p:nvPr/>
        </p:nvSpPr>
        <p:spPr>
          <a:xfrm>
            <a:off x="955626" y="3244924"/>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-disabled</a:t>
            </a:r>
            <a:endPar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TextBox 16"/>
          <p:cNvSpPr txBox="1"/>
          <p:nvPr/>
        </p:nvSpPr>
        <p:spPr>
          <a:xfrm>
            <a:off x="1403648" y="3604989"/>
            <a:ext cx="7416823" cy="923330"/>
          </a:xfrm>
          <a:prstGeom prst="rect">
            <a:avLst/>
          </a:prstGeom>
          <a:noFill/>
        </p:spPr>
        <p:txBody>
          <a:bodyPr wrap="square" rtlCol="0">
            <a:spAutoFit/>
          </a:bodyPr>
          <a:lstStyle/>
          <a:p>
            <a:pPr>
              <a:lnSpc>
                <a:spcPct val="150000"/>
              </a:lnSpc>
            </a:pPr>
            <a:r>
              <a:rPr lang="zh-CN" altLang="en-US"/>
              <a:t>当写普通的</a:t>
            </a:r>
            <a:r>
              <a:rPr lang="en-US" altLang="zh-CN"/>
              <a:t>HTML</a:t>
            </a:r>
            <a:r>
              <a:rPr lang="zh-CN" altLang="en-US"/>
              <a:t>输入字段时，如果在元素标签上出现了</a:t>
            </a:r>
            <a:r>
              <a:rPr lang="en-US" altLang="zh-CN"/>
              <a:t>disabled</a:t>
            </a:r>
            <a:r>
              <a:rPr lang="zh-CN" altLang="en-US"/>
              <a:t>属性就会禁用这个输入</a:t>
            </a:r>
            <a:r>
              <a:rPr lang="zh-CN" altLang="en-US" smtClean="0"/>
              <a:t>字段</a:t>
            </a:r>
            <a:r>
              <a:rPr lang="zh-CN" altLang="en-US"/>
              <a:t>。通过</a:t>
            </a:r>
            <a:r>
              <a:rPr lang="en-US" altLang="zh-CN" err="1"/>
              <a:t>ng</a:t>
            </a:r>
            <a:r>
              <a:rPr lang="en-US" altLang="zh-CN"/>
              <a:t>-disabled</a:t>
            </a:r>
            <a:r>
              <a:rPr lang="zh-CN" altLang="en-US"/>
              <a:t>可以对是否出现属性进行绑定。</a:t>
            </a:r>
          </a:p>
        </p:txBody>
      </p:sp>
      <p:sp>
        <p:nvSpPr>
          <p:cNvPr id="20" name="TextBox 19"/>
          <p:cNvSpPr txBox="1"/>
          <p:nvPr/>
        </p:nvSpPr>
        <p:spPr>
          <a:xfrm>
            <a:off x="955626" y="4492277"/>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ng-minlength</a:t>
            </a:r>
            <a:endPar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4" name="TextBox 23"/>
          <p:cNvSpPr txBox="1"/>
          <p:nvPr/>
        </p:nvSpPr>
        <p:spPr>
          <a:xfrm>
            <a:off x="955626" y="4953942"/>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ng-maxlength</a:t>
            </a:r>
            <a:endPar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5" name="TextBox 24"/>
          <p:cNvSpPr txBox="1"/>
          <p:nvPr/>
        </p:nvSpPr>
        <p:spPr>
          <a:xfrm>
            <a:off x="955626" y="5415607"/>
            <a:ext cx="2952328"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ng-pattern</a:t>
            </a:r>
          </a:p>
        </p:txBody>
      </p:sp>
    </p:spTree>
    <p:extLst>
      <p:ext uri="{BB962C8B-B14F-4D97-AF65-F5344CB8AC3E}">
        <p14:creationId xmlns:p14="http://schemas.microsoft.com/office/powerpoint/2010/main" val="287256724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42</a:t>
            </a:fld>
            <a:endParaRPr lang="zh-CN" altLang="en-US"/>
          </a:p>
        </p:txBody>
      </p:sp>
      <p:sp>
        <p:nvSpPr>
          <p:cNvPr id="4" name="TextBox 3"/>
          <p:cNvSpPr txBox="1"/>
          <p:nvPr/>
        </p:nvSpPr>
        <p:spPr>
          <a:xfrm>
            <a:off x="955626" y="260648"/>
            <a:ext cx="164500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表单验证</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3469525654"/>
              </p:ext>
            </p:extLst>
          </p:nvPr>
        </p:nvGraphicFramePr>
        <p:xfrm>
          <a:off x="1187624" y="3466976"/>
          <a:ext cx="7200800" cy="1849120"/>
        </p:xfrm>
        <a:graphic>
          <a:graphicData uri="http://schemas.openxmlformats.org/drawingml/2006/table">
            <a:tbl>
              <a:tblPr firstRow="1" bandRow="1">
                <a:tableStyleId>{16D9F66E-5EB9-4882-86FB-DCBF35E3C3E4}</a:tableStyleId>
              </a:tblPr>
              <a:tblGrid>
                <a:gridCol w="4464496"/>
                <a:gridCol w="2736304"/>
              </a:tblGrid>
              <a:tr h="0">
                <a:tc>
                  <a:txBody>
                    <a:bodyPr/>
                    <a:lstStyle/>
                    <a:p>
                      <a:r>
                        <a:rPr lang="en-US" altLang="zh-CN" b="0" smtClean="0"/>
                        <a:t>formName.inputFieldName.$pristine</a:t>
                      </a:r>
                      <a:endParaRPr lang="zh-CN" altLang="en-US" b="0"/>
                    </a:p>
                  </a:txBody>
                  <a:tcPr/>
                </a:tc>
                <a:tc>
                  <a:txBody>
                    <a:bodyPr/>
                    <a:lstStyle/>
                    <a:p>
                      <a:r>
                        <a:rPr lang="zh-CN" altLang="en-US" b="0" smtClean="0"/>
                        <a:t>未修改的表单</a:t>
                      </a:r>
                      <a:endParaRPr lang="zh-CN" altLang="en-US" b="0"/>
                    </a:p>
                  </a:txBody>
                  <a:tcPr/>
                </a:tc>
              </a:tr>
              <a:tr h="370840">
                <a:tc>
                  <a:txBody>
                    <a:bodyPr/>
                    <a:lstStyle/>
                    <a:p>
                      <a:r>
                        <a:rPr lang="en-US" altLang="zh-CN" b="0" smtClean="0"/>
                        <a:t>formName.inputFieldName.$dirty </a:t>
                      </a:r>
                      <a:endParaRPr lang="zh-CN" altLang="en-US" b="0"/>
                    </a:p>
                  </a:txBody>
                  <a:tcPr/>
                </a:tc>
                <a:tc>
                  <a:txBody>
                    <a:bodyPr/>
                    <a:lstStyle/>
                    <a:p>
                      <a:r>
                        <a:rPr lang="zh-CN" altLang="en-US" b="0" smtClean="0"/>
                        <a:t>修改过的表单</a:t>
                      </a:r>
                      <a:endParaRPr lang="zh-CN" altLang="en-US" b="0"/>
                    </a:p>
                  </a:txBody>
                  <a:tcPr/>
                </a:tc>
              </a:tr>
              <a:tr h="370840">
                <a:tc>
                  <a:txBody>
                    <a:bodyPr/>
                    <a:lstStyle/>
                    <a:p>
                      <a:r>
                        <a:rPr lang="en-US" altLang="zh-CN" b="0" smtClean="0"/>
                        <a:t>formName.inputFieldName.$valid</a:t>
                      </a:r>
                      <a:endParaRPr lang="zh-CN" altLang="en-US" b="0"/>
                    </a:p>
                  </a:txBody>
                  <a:tcPr/>
                </a:tc>
                <a:tc>
                  <a:txBody>
                    <a:bodyPr/>
                    <a:lstStyle/>
                    <a:p>
                      <a:r>
                        <a:rPr lang="zh-CN" altLang="en-US" b="0" smtClean="0"/>
                        <a:t>合法的表单</a:t>
                      </a:r>
                      <a:endParaRPr lang="zh-CN" altLang="en-US" b="0"/>
                    </a:p>
                  </a:txBody>
                  <a:tcPr/>
                </a:tc>
              </a:tr>
              <a:tr h="370840">
                <a:tc>
                  <a:txBody>
                    <a:bodyPr/>
                    <a:lstStyle/>
                    <a:p>
                      <a:r>
                        <a:rPr lang="en-US" altLang="zh-CN" b="0" smtClean="0"/>
                        <a:t>formName.inputFieldName.$invalid</a:t>
                      </a:r>
                      <a:endParaRPr lang="zh-CN" altLang="en-US" b="0"/>
                    </a:p>
                  </a:txBody>
                  <a:tcPr/>
                </a:tc>
                <a:tc>
                  <a:txBody>
                    <a:bodyPr/>
                    <a:lstStyle/>
                    <a:p>
                      <a:r>
                        <a:rPr lang="zh-CN" altLang="en-US" b="0" smtClean="0"/>
                        <a:t>不合法的表单</a:t>
                      </a:r>
                      <a:endParaRPr lang="zh-CN" altLang="en-US" b="0"/>
                    </a:p>
                  </a:txBody>
                  <a:tcPr/>
                </a:tc>
              </a:tr>
              <a:tr h="370840">
                <a:tc>
                  <a:txBody>
                    <a:bodyPr/>
                    <a:lstStyle/>
                    <a:p>
                      <a:r>
                        <a:rPr lang="en-US" altLang="zh-CN" b="0" smtClean="0"/>
                        <a:t>formName.inputFieldName.$error</a:t>
                      </a:r>
                      <a:endParaRPr lang="zh-CN" altLang="en-US" b="0"/>
                    </a:p>
                  </a:txBody>
                  <a:tcPr/>
                </a:tc>
                <a:tc>
                  <a:txBody>
                    <a:bodyPr/>
                    <a:lstStyle/>
                    <a:p>
                      <a:r>
                        <a:rPr lang="zh-CN" altLang="en-US" b="0" smtClean="0"/>
                        <a:t>错误</a:t>
                      </a:r>
                      <a:endParaRPr lang="zh-CN" altLang="en-US" b="0"/>
                    </a:p>
                  </a:txBody>
                  <a:tcPr/>
                </a:tc>
              </a:tr>
            </a:tbl>
          </a:graphicData>
        </a:graphic>
      </p:graphicFrame>
      <p:sp>
        <p:nvSpPr>
          <p:cNvPr id="5" name="TextBox 4"/>
          <p:cNvSpPr txBox="1"/>
          <p:nvPr/>
        </p:nvSpPr>
        <p:spPr>
          <a:xfrm>
            <a:off x="955626" y="862558"/>
            <a:ext cx="7864846" cy="1323439"/>
          </a:xfrm>
          <a:prstGeom prst="rect">
            <a:avLst/>
          </a:prstGeom>
          <a:noFill/>
        </p:spPr>
        <p:txBody>
          <a:bodyPr wrap="square" rtlCol="0">
            <a:spAutoFit/>
          </a:bodyPr>
          <a:lstStyle/>
          <a:p>
            <a:r>
              <a:rPr lang="zh-CN" altLang="en-US" sz="2000"/>
              <a:t>表单的属性可以在其所属的</a:t>
            </a:r>
            <a:r>
              <a:rPr lang="en-US" altLang="zh-CN" sz="2000"/>
              <a:t>$scope</a:t>
            </a:r>
            <a:r>
              <a:rPr lang="zh-CN" altLang="en-US" sz="2000"/>
              <a:t>对象中访问到，而我们又可以访问</a:t>
            </a:r>
            <a:r>
              <a:rPr lang="en-US" altLang="zh-CN" sz="2000"/>
              <a:t>$scope</a:t>
            </a:r>
            <a:r>
              <a:rPr lang="zh-CN" altLang="en-US" sz="2000"/>
              <a:t>对象，</a:t>
            </a:r>
            <a:r>
              <a:rPr lang="zh-CN" altLang="en-US" sz="2000" smtClean="0"/>
              <a:t>因此</a:t>
            </a:r>
            <a:r>
              <a:rPr lang="en-US" altLang="zh-CN" sz="2000" smtClean="0"/>
              <a:t>JavaScript</a:t>
            </a:r>
            <a:r>
              <a:rPr lang="zh-CN" altLang="en-US" sz="2000"/>
              <a:t>可以间接地访问</a:t>
            </a:r>
            <a:r>
              <a:rPr lang="en-US" altLang="zh-CN" sz="2000"/>
              <a:t>DOM</a:t>
            </a:r>
            <a:r>
              <a:rPr lang="zh-CN" altLang="en-US" sz="2000"/>
              <a:t>中的表单属性。借助这些属性，我们可以对表单做出实时（</a:t>
            </a:r>
            <a:r>
              <a:rPr lang="zh-CN" altLang="en-US" sz="2000" smtClean="0"/>
              <a:t>和</a:t>
            </a:r>
            <a:r>
              <a:rPr lang="en-US" altLang="zh-CN" sz="2000" smtClean="0"/>
              <a:t>AngularJS</a:t>
            </a:r>
            <a:r>
              <a:rPr lang="zh-CN" altLang="en-US" sz="2000"/>
              <a:t>中其他东西一样）响应。</a:t>
            </a:r>
          </a:p>
        </p:txBody>
      </p:sp>
      <p:sp>
        <p:nvSpPr>
          <p:cNvPr id="6" name="TextBox 5"/>
          <p:cNvSpPr txBox="1"/>
          <p:nvPr/>
        </p:nvSpPr>
        <p:spPr>
          <a:xfrm>
            <a:off x="2076542" y="2564903"/>
            <a:ext cx="5623014"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formName.inputFieldName.property </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09764513"/>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43</a:t>
            </a:fld>
            <a:endParaRPr lang="zh-CN" altLang="en-US"/>
          </a:p>
        </p:txBody>
      </p:sp>
      <p:sp>
        <p:nvSpPr>
          <p:cNvPr id="4" name="TextBox 3"/>
          <p:cNvSpPr txBox="1"/>
          <p:nvPr/>
        </p:nvSpPr>
        <p:spPr>
          <a:xfrm>
            <a:off x="955626" y="260648"/>
            <a:ext cx="2589170"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自定义指令详解</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52" y="260648"/>
            <a:ext cx="10021789" cy="6253149"/>
          </a:xfrm>
          <a:prstGeom prst="rect">
            <a:avLst/>
          </a:prstGeom>
        </p:spPr>
      </p:pic>
    </p:spTree>
    <p:extLst>
      <p:ext uri="{BB962C8B-B14F-4D97-AF65-F5344CB8AC3E}">
        <p14:creationId xmlns:p14="http://schemas.microsoft.com/office/powerpoint/2010/main" val="13249723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44</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restrict</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（字符串）</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1403649" y="620688"/>
            <a:ext cx="7272808" cy="882999"/>
          </a:xfrm>
          <a:prstGeom prst="rect">
            <a:avLst/>
          </a:prstGeom>
          <a:noFill/>
        </p:spPr>
        <p:txBody>
          <a:bodyPr wrap="square" rtlCol="0">
            <a:spAutoFit/>
          </a:bodyPr>
          <a:lstStyle/>
          <a:p>
            <a:pPr>
              <a:lnSpc>
                <a:spcPct val="150000"/>
              </a:lnSpc>
            </a:pPr>
            <a:r>
              <a:rPr lang="en-US" altLang="zh-CN"/>
              <a:t>restrict</a:t>
            </a:r>
            <a:r>
              <a:rPr lang="zh-CN" altLang="en-US"/>
              <a:t>是一个可选的参数。它告诉</a:t>
            </a:r>
            <a:r>
              <a:rPr lang="en-US" altLang="zh-CN"/>
              <a:t>AngularJS</a:t>
            </a:r>
            <a:r>
              <a:rPr lang="zh-CN" altLang="en-US"/>
              <a:t>这个指令在</a:t>
            </a:r>
            <a:r>
              <a:rPr lang="en-US" altLang="zh-CN"/>
              <a:t>DOM</a:t>
            </a:r>
            <a:r>
              <a:rPr lang="zh-CN" altLang="en-US"/>
              <a:t>中可以何种形式被声明。</a:t>
            </a:r>
            <a:r>
              <a:rPr lang="zh-CN" altLang="en-US" smtClean="0"/>
              <a:t>默认值</a:t>
            </a:r>
            <a:r>
              <a:rPr lang="zh-CN" altLang="en-US"/>
              <a:t>是</a:t>
            </a:r>
            <a:r>
              <a:rPr lang="en-US" altLang="zh-CN"/>
              <a:t>A</a:t>
            </a:r>
            <a:r>
              <a:rPr lang="zh-CN" altLang="en-US"/>
              <a:t>，即以属性的形式来进行声明</a:t>
            </a:r>
          </a:p>
        </p:txBody>
      </p:sp>
      <p:graphicFrame>
        <p:nvGraphicFramePr>
          <p:cNvPr id="2" name="表格 1"/>
          <p:cNvGraphicFramePr>
            <a:graphicFrameLocks noGrp="1"/>
          </p:cNvGraphicFramePr>
          <p:nvPr>
            <p:extLst>
              <p:ext uri="{D42A27DB-BD31-4B8C-83A1-F6EECF244321}">
                <p14:modId xmlns:p14="http://schemas.microsoft.com/office/powerpoint/2010/main" val="1127030476"/>
              </p:ext>
            </p:extLst>
          </p:nvPr>
        </p:nvGraphicFramePr>
        <p:xfrm>
          <a:off x="1619672" y="1916832"/>
          <a:ext cx="6096000" cy="2286000"/>
        </p:xfrm>
        <a:graphic>
          <a:graphicData uri="http://schemas.openxmlformats.org/drawingml/2006/table">
            <a:tbl>
              <a:tblPr firstRow="1" bandRow="1">
                <a:tableStyleId>{93296810-A885-4BE3-A3E7-6D5BEEA58F35}</a:tableStyleId>
              </a:tblPr>
              <a:tblGrid>
                <a:gridCol w="936104"/>
                <a:gridCol w="5159896"/>
              </a:tblGrid>
              <a:tr h="370840">
                <a:tc>
                  <a:txBody>
                    <a:bodyPr/>
                    <a:lstStyle/>
                    <a:p>
                      <a:r>
                        <a:rPr lang="zh-CN" altLang="en-US" sz="2400" smtClean="0"/>
                        <a:t>值</a:t>
                      </a:r>
                      <a:endParaRPr lang="zh-CN" altLang="en-US" sz="2400"/>
                    </a:p>
                  </a:txBody>
                  <a:tcPr/>
                </a:tc>
                <a:tc>
                  <a:txBody>
                    <a:bodyPr/>
                    <a:lstStyle/>
                    <a:p>
                      <a:r>
                        <a:rPr lang="zh-CN" altLang="en-US" sz="2400" smtClean="0"/>
                        <a:t>含义</a:t>
                      </a:r>
                      <a:endParaRPr lang="zh-CN" altLang="en-US" sz="2400"/>
                    </a:p>
                  </a:txBody>
                  <a:tcPr/>
                </a:tc>
              </a:tr>
              <a:tr h="370840">
                <a:tc>
                  <a:txBody>
                    <a:bodyPr/>
                    <a:lstStyle/>
                    <a:p>
                      <a:r>
                        <a:rPr lang="en-US" altLang="zh-CN" sz="2400" smtClean="0"/>
                        <a:t>E</a:t>
                      </a:r>
                      <a:endParaRPr lang="zh-CN" altLang="en-US" sz="2400"/>
                    </a:p>
                  </a:txBody>
                  <a:tcPr/>
                </a:tc>
                <a:tc>
                  <a:txBody>
                    <a:bodyPr/>
                    <a:lstStyle/>
                    <a:p>
                      <a:r>
                        <a:rPr lang="en-US" altLang="zh-CN" sz="2400" smtClean="0"/>
                        <a:t>Element:</a:t>
                      </a:r>
                      <a:r>
                        <a:rPr lang="zh-CN" altLang="en-US" sz="2400" smtClean="0"/>
                        <a:t>标签</a:t>
                      </a:r>
                      <a:endParaRPr lang="zh-CN" altLang="en-US" sz="2400"/>
                    </a:p>
                  </a:txBody>
                  <a:tcPr/>
                </a:tc>
              </a:tr>
              <a:tr h="370840">
                <a:tc>
                  <a:txBody>
                    <a:bodyPr/>
                    <a:lstStyle/>
                    <a:p>
                      <a:r>
                        <a:rPr lang="en-US" altLang="zh-CN" sz="2400" smtClean="0"/>
                        <a:t>C</a:t>
                      </a:r>
                      <a:endParaRPr lang="zh-CN" altLang="en-US" sz="2400"/>
                    </a:p>
                  </a:txBody>
                  <a:tcPr/>
                </a:tc>
                <a:tc>
                  <a:txBody>
                    <a:bodyPr/>
                    <a:lstStyle/>
                    <a:p>
                      <a:r>
                        <a:rPr lang="en-US" altLang="zh-CN" sz="2400" smtClean="0"/>
                        <a:t>Class:</a:t>
                      </a:r>
                      <a:r>
                        <a:rPr lang="zh-CN" altLang="en-US" sz="2400" smtClean="0"/>
                        <a:t>类样式</a:t>
                      </a:r>
                      <a:endParaRPr lang="zh-CN" altLang="en-US" sz="2400"/>
                    </a:p>
                  </a:txBody>
                  <a:tcPr/>
                </a:tc>
              </a:tr>
              <a:tr h="370840">
                <a:tc>
                  <a:txBody>
                    <a:bodyPr/>
                    <a:lstStyle/>
                    <a:p>
                      <a:r>
                        <a:rPr lang="en-US" altLang="zh-CN" sz="2400" smtClean="0"/>
                        <a:t>M</a:t>
                      </a:r>
                      <a:endParaRPr lang="zh-CN" altLang="en-US" sz="2400"/>
                    </a:p>
                  </a:txBody>
                  <a:tcPr/>
                </a:tc>
                <a:tc>
                  <a:txBody>
                    <a:bodyPr/>
                    <a:lstStyle/>
                    <a:p>
                      <a:r>
                        <a:rPr lang="en-US" altLang="zh-CN" sz="2400" smtClean="0"/>
                        <a:t>Comment:</a:t>
                      </a:r>
                      <a:r>
                        <a:rPr lang="zh-CN" altLang="en-US" sz="2400" smtClean="0"/>
                        <a:t>注释</a:t>
                      </a:r>
                      <a:endParaRPr lang="zh-CN" altLang="en-US" sz="2400"/>
                    </a:p>
                  </a:txBody>
                  <a:tcPr/>
                </a:tc>
              </a:tr>
              <a:tr h="370840">
                <a:tc>
                  <a:txBody>
                    <a:bodyPr/>
                    <a:lstStyle/>
                    <a:p>
                      <a:r>
                        <a:rPr lang="en-US" altLang="zh-CN" sz="2400" smtClean="0"/>
                        <a:t>A</a:t>
                      </a:r>
                      <a:endParaRPr lang="zh-CN" altLang="en-US" sz="2400"/>
                    </a:p>
                  </a:txBody>
                  <a:tcPr/>
                </a:tc>
                <a:tc>
                  <a:txBody>
                    <a:bodyPr/>
                    <a:lstStyle/>
                    <a:p>
                      <a:r>
                        <a:rPr lang="en-US" altLang="zh-CN" sz="2400" smtClean="0"/>
                        <a:t>Attribute:</a:t>
                      </a:r>
                      <a:r>
                        <a:rPr lang="zh-CN" altLang="en-US" sz="2400" smtClean="0"/>
                        <a:t>属性</a:t>
                      </a:r>
                      <a:endParaRPr lang="zh-CN" altLang="en-US" sz="2400"/>
                    </a:p>
                  </a:txBody>
                  <a:tcPr/>
                </a:tc>
              </a:tr>
            </a:tbl>
          </a:graphicData>
        </a:graphic>
      </p:graphicFrame>
      <p:sp>
        <p:nvSpPr>
          <p:cNvPr id="4" name="TextBox 3"/>
          <p:cNvSpPr txBox="1"/>
          <p:nvPr/>
        </p:nvSpPr>
        <p:spPr>
          <a:xfrm>
            <a:off x="1403649" y="4730161"/>
            <a:ext cx="7920879" cy="1908215"/>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zh-CN" altLang="en-US" sz="2800" b="1" smtClean="0">
                <a:ln w="50800"/>
                <a:solidFill>
                  <a:schemeClr val="bg1">
                    <a:shade val="50000"/>
                  </a:schemeClr>
                </a:solidFill>
                <a:latin typeface="微软雅黑" pitchFamily="34" charset="-122"/>
                <a:ea typeface="微软雅黑" pitchFamily="34" charset="-122"/>
              </a:rPr>
              <a:t>使用方式</a:t>
            </a:r>
            <a:r>
              <a:rPr lang="zh-CN" altLang="en-US" b="1" smtClean="0">
                <a:ln w="50800"/>
                <a:solidFill>
                  <a:schemeClr val="bg1">
                    <a:shade val="50000"/>
                  </a:schemeClr>
                </a:solidFill>
                <a:latin typeface="微软雅黑" pitchFamily="34" charset="-122"/>
                <a:ea typeface="微软雅黑" pitchFamily="34" charset="-122"/>
              </a:rPr>
              <a:t>：</a:t>
            </a:r>
            <a:endParaRPr lang="en-US" altLang="zh-CN" b="1" smtClean="0">
              <a:ln w="50800"/>
              <a:solidFill>
                <a:schemeClr val="bg1">
                  <a:shade val="50000"/>
                </a:schemeClr>
              </a:solidFill>
              <a:latin typeface="微软雅黑" pitchFamily="34" charset="-122"/>
              <a:ea typeface="微软雅黑" pitchFamily="34" charset="-122"/>
            </a:endParaRPr>
          </a:p>
          <a:p>
            <a:r>
              <a:rPr lang="en-US" altLang="zh-CN" b="1" smtClean="0">
                <a:ln w="50800"/>
                <a:solidFill>
                  <a:schemeClr val="bg1">
                    <a:shade val="50000"/>
                  </a:schemeClr>
                </a:solidFill>
                <a:latin typeface="微软雅黑" pitchFamily="34" charset="-122"/>
                <a:ea typeface="微软雅黑" pitchFamily="34" charset="-122"/>
              </a:rPr>
              <a:t>	</a:t>
            </a:r>
            <a:r>
              <a:rPr lang="en-US" altLang="zh-CN" b="1" smtClean="0">
                <a:ln w="50800"/>
                <a:solidFill>
                  <a:schemeClr val="bg1">
                    <a:shade val="50000"/>
                  </a:schemeClr>
                </a:solidFill>
                <a:latin typeface="Consolas" pitchFamily="49" charset="0"/>
                <a:ea typeface="微软雅黑" pitchFamily="34" charset="-122"/>
                <a:cs typeface="Consolas" pitchFamily="49" charset="0"/>
              </a:rPr>
              <a:t>restrict:’E’</a:t>
            </a:r>
          </a:p>
          <a:p>
            <a:r>
              <a:rPr lang="en-US" altLang="zh-CN" b="1" smtClean="0">
                <a:ln w="50800"/>
                <a:solidFill>
                  <a:schemeClr val="bg1">
                    <a:shade val="50000"/>
                  </a:schemeClr>
                </a:solidFill>
                <a:latin typeface="Consolas" pitchFamily="49" charset="0"/>
                <a:ea typeface="微软雅黑" pitchFamily="34" charset="-122"/>
                <a:cs typeface="Consolas" pitchFamily="49" charset="0"/>
              </a:rPr>
              <a:t>	restrict:’EA’</a:t>
            </a:r>
            <a:endParaRPr lang="en-US" altLang="zh-CN" b="1">
              <a:ln w="50800"/>
              <a:solidFill>
                <a:schemeClr val="bg1">
                  <a:shade val="50000"/>
                </a:schemeClr>
              </a:solidFill>
              <a:latin typeface="Consolas" pitchFamily="49" charset="0"/>
              <a:ea typeface="微软雅黑" pitchFamily="34" charset="-122"/>
              <a:cs typeface="Consolas" pitchFamily="49" charset="0"/>
            </a:endParaRPr>
          </a:p>
          <a:p>
            <a:endParaRPr lang="en-US" altLang="zh-CN" smtClean="0"/>
          </a:p>
          <a:p>
            <a:r>
              <a:rPr lang="zh-CN" altLang="en-US" smtClean="0"/>
              <a:t>这些</a:t>
            </a:r>
            <a:r>
              <a:rPr lang="zh-CN" altLang="en-US"/>
              <a:t>选项可以单独使用，也可以混合在一起使用</a:t>
            </a:r>
            <a:br>
              <a:rPr lang="zh-CN" altLang="en-US"/>
            </a:br>
            <a:endParaRPr lang="zh-CN" altLang="en-US" b="1">
              <a:ln w="50800"/>
              <a:solidFill>
                <a:schemeClr val="bg1">
                  <a:shade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01241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45</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priority</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（数值型）</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925364" y="980728"/>
            <a:ext cx="7751093" cy="5632311"/>
          </a:xfrm>
          <a:prstGeom prst="rect">
            <a:avLst/>
          </a:prstGeom>
          <a:noFill/>
        </p:spPr>
        <p:txBody>
          <a:bodyPr wrap="square" rtlCol="0">
            <a:spAutoFit/>
          </a:bodyPr>
          <a:lstStyle/>
          <a:p>
            <a:pPr>
              <a:lnSpc>
                <a:spcPct val="150000"/>
              </a:lnSpc>
            </a:pP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默认</a:t>
            </a:r>
            <a:r>
              <a:rPr lang="zh-CN" altLang="en-US" sz="2400">
                <a:latin typeface="微软雅黑" pitchFamily="34" charset="-122"/>
                <a:ea typeface="微软雅黑" pitchFamily="34" charset="-122"/>
              </a:rPr>
              <a:t>值</a:t>
            </a:r>
            <a:r>
              <a:rPr lang="en-US" altLang="zh-CN" sz="2400">
                <a:latin typeface="微软雅黑" pitchFamily="34" charset="-122"/>
                <a:ea typeface="微软雅黑" pitchFamily="34" charset="-122"/>
              </a:rPr>
              <a:t>0</a:t>
            </a:r>
            <a:r>
              <a:rPr lang="zh-CN" altLang="en-US" sz="2400">
                <a:latin typeface="微软雅黑" pitchFamily="34" charset="-122"/>
                <a:ea typeface="微软雅黑" pitchFamily="34" charset="-122"/>
              </a:rPr>
              <a:t>，但也</a:t>
            </a:r>
            <a:r>
              <a:rPr lang="zh-CN" altLang="en-US" sz="2400" smtClean="0">
                <a:latin typeface="微软雅黑" pitchFamily="34" charset="-122"/>
                <a:ea typeface="微软雅黑" pitchFamily="34" charset="-122"/>
              </a:rPr>
              <a:t>有些场景</a:t>
            </a:r>
            <a:r>
              <a:rPr lang="zh-CN" altLang="en-US" sz="2400">
                <a:latin typeface="微软雅黑" pitchFamily="34" charset="-122"/>
                <a:ea typeface="微软雅黑" pitchFamily="34" charset="-122"/>
              </a:rPr>
              <a:t>设置高优先级是非常重要甚至是必须的</a:t>
            </a:r>
            <a:r>
              <a:rPr lang="zh-CN" altLang="en-US" sz="2400" smtClean="0">
                <a:latin typeface="微软雅黑" pitchFamily="34" charset="-122"/>
                <a:ea typeface="微软雅黑" pitchFamily="34" charset="-122"/>
              </a:rPr>
              <a:t>。</a:t>
            </a:r>
            <a:endParaRPr lang="en-US" altLang="zh-CN" sz="2400" smtClean="0">
              <a:latin typeface="微软雅黑" pitchFamily="34" charset="-122"/>
              <a:ea typeface="微软雅黑" pitchFamily="34" charset="-122"/>
            </a:endParaRPr>
          </a:p>
          <a:p>
            <a:pPr>
              <a:lnSpc>
                <a:spcPct val="150000"/>
              </a:lnSpc>
            </a:pPr>
            <a:endParaRPr lang="en-US" altLang="zh-CN" sz="2400" smtClean="0">
              <a:latin typeface="微软雅黑" pitchFamily="34" charset="-122"/>
              <a:ea typeface="微软雅黑" pitchFamily="34" charset="-122"/>
            </a:endParaRPr>
          </a:p>
          <a:p>
            <a:pPr>
              <a:lnSpc>
                <a:spcPct val="150000"/>
              </a:lnSpc>
            </a:pP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例如</a:t>
            </a:r>
            <a:r>
              <a:rPr lang="zh-CN" altLang="en-US" sz="2400">
                <a:latin typeface="微软雅黑" pitchFamily="34" charset="-122"/>
                <a:ea typeface="微软雅黑" pitchFamily="34" charset="-122"/>
              </a:rPr>
              <a:t>， </a:t>
            </a:r>
            <a:r>
              <a:rPr lang="en-US" altLang="zh-CN" sz="2400">
                <a:latin typeface="微软雅黑" pitchFamily="34" charset="-122"/>
                <a:ea typeface="微软雅黑" pitchFamily="34" charset="-122"/>
              </a:rPr>
              <a:t>ngRepeat</a:t>
            </a:r>
            <a:r>
              <a:rPr lang="zh-CN" altLang="en-US" sz="2400">
                <a:latin typeface="微软雅黑" pitchFamily="34" charset="-122"/>
                <a:ea typeface="微软雅黑" pitchFamily="34" charset="-122"/>
              </a:rPr>
              <a:t>将这个参数设置为</a:t>
            </a:r>
            <a:r>
              <a:rPr lang="en-US" altLang="zh-CN" sz="2400">
                <a:latin typeface="微软雅黑" pitchFamily="34" charset="-122"/>
                <a:ea typeface="微软雅黑" pitchFamily="34" charset="-122"/>
              </a:rPr>
              <a:t>1000</a:t>
            </a:r>
            <a:r>
              <a:rPr lang="zh-CN" altLang="en-US" sz="2400">
                <a:latin typeface="微软雅黑" pitchFamily="34" charset="-122"/>
                <a:ea typeface="微软雅黑" pitchFamily="34" charset="-122"/>
              </a:rPr>
              <a:t>，这样就</a:t>
            </a:r>
            <a:r>
              <a:rPr lang="zh-CN" altLang="en-US" sz="2400" smtClean="0">
                <a:latin typeface="微软雅黑" pitchFamily="34" charset="-122"/>
                <a:ea typeface="微软雅黑" pitchFamily="34" charset="-122"/>
              </a:rPr>
              <a:t>可以</a:t>
            </a:r>
            <a:r>
              <a:rPr lang="zh-CN" altLang="en-US" sz="2400">
                <a:latin typeface="微软雅黑" pitchFamily="34" charset="-122"/>
                <a:ea typeface="微软雅黑" pitchFamily="34" charset="-122"/>
              </a:rPr>
              <a:t>保证在同一元素上，它总是在其他指令之前被调用</a:t>
            </a:r>
            <a:r>
              <a:rPr lang="zh-CN" altLang="en-US" sz="2400" smtClean="0">
                <a:latin typeface="微软雅黑" pitchFamily="34" charset="-122"/>
                <a:ea typeface="微软雅黑" pitchFamily="34" charset="-122"/>
              </a:rPr>
              <a:t>。如果</a:t>
            </a:r>
            <a:r>
              <a:rPr lang="zh-CN" altLang="en-US" sz="2400">
                <a:latin typeface="微软雅黑" pitchFamily="34" charset="-122"/>
                <a:ea typeface="微软雅黑" pitchFamily="34" charset="-122"/>
              </a:rPr>
              <a:t>一个元素上具有两个优先级相同的指令，声明在前面的那个会被优先调用。如果其中</a:t>
            </a:r>
            <a:r>
              <a:rPr lang="zh-CN" altLang="en-US" sz="2400" smtClean="0">
                <a:latin typeface="微软雅黑" pitchFamily="34" charset="-122"/>
                <a:ea typeface="微软雅黑" pitchFamily="34" charset="-122"/>
              </a:rPr>
              <a:t>一个</a:t>
            </a:r>
            <a:r>
              <a:rPr lang="zh-CN" altLang="en-US" sz="2400">
                <a:latin typeface="微软雅黑" pitchFamily="34" charset="-122"/>
                <a:ea typeface="微软雅黑" pitchFamily="34" charset="-122"/>
              </a:rPr>
              <a:t>的优先级更高，则不管声明的顺序如何都会被优先调用：具有更高优先级的指令总是优先运行。</a:t>
            </a:r>
            <a:br>
              <a:rPr lang="zh-CN" altLang="en-US" sz="2400">
                <a:latin typeface="微软雅黑" pitchFamily="34" charset="-122"/>
                <a:ea typeface="微软雅黑" pitchFamily="34" charset="-122"/>
              </a:rPr>
            </a:b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800062317"/>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46</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terminal</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布尔型</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925364" y="980728"/>
            <a:ext cx="7751093" cy="4459041"/>
          </a:xfrm>
          <a:prstGeom prst="rect">
            <a:avLst/>
          </a:prstGeom>
          <a:noFill/>
        </p:spPr>
        <p:txBody>
          <a:bodyPr wrap="square" rtlCol="0">
            <a:spAutoFit/>
          </a:bodyPr>
          <a:lstStyle/>
          <a:p>
            <a:pPr>
              <a:lnSpc>
                <a:spcPct val="150000"/>
              </a:lnSpc>
            </a:pPr>
            <a:r>
              <a:rPr lang="en-US" altLang="zh-CN" sz="2400" smtClean="0"/>
              <a:t>	</a:t>
            </a:r>
            <a:r>
              <a:rPr lang="zh-CN" altLang="en-US" sz="2400" smtClean="0"/>
              <a:t>这个</a:t>
            </a:r>
            <a:r>
              <a:rPr lang="zh-CN" altLang="en-US" sz="2400"/>
              <a:t>参数用来告诉</a:t>
            </a:r>
            <a:r>
              <a:rPr lang="en-US" altLang="zh-CN" sz="2400"/>
              <a:t>AngularJS</a:t>
            </a:r>
            <a:r>
              <a:rPr lang="zh-CN" altLang="en-US" sz="2400"/>
              <a:t>停止运行当前元素上比本指令优先级低的指令。但同当前</a:t>
            </a:r>
            <a:r>
              <a:rPr lang="zh-CN" altLang="en-US" sz="2400" smtClean="0"/>
              <a:t>指令优先级</a:t>
            </a:r>
            <a:r>
              <a:rPr lang="zh-CN" altLang="en-US" sz="2400"/>
              <a:t>相同的指令还是会被执行。</a:t>
            </a:r>
            <a:br>
              <a:rPr lang="zh-CN" altLang="en-US" sz="2400"/>
            </a:br>
            <a:r>
              <a:rPr lang="en-US" altLang="zh-CN" sz="2400" smtClean="0"/>
              <a:t>	</a:t>
            </a:r>
            <a:r>
              <a:rPr lang="zh-CN" altLang="en-US" sz="2400" smtClean="0"/>
              <a:t>如果</a:t>
            </a:r>
            <a:r>
              <a:rPr lang="zh-CN" altLang="en-US" sz="2400"/>
              <a:t>元素上某个指令设置了</a:t>
            </a:r>
            <a:r>
              <a:rPr lang="en-US" altLang="zh-CN" sz="2400"/>
              <a:t>terminal</a:t>
            </a:r>
            <a:r>
              <a:rPr lang="zh-CN" altLang="en-US" sz="2400"/>
              <a:t>参数并具有较高的优先级，就不要再用其他低优先级</a:t>
            </a:r>
            <a:r>
              <a:rPr lang="zh-CN" altLang="en-US" sz="2400" smtClean="0"/>
              <a:t>的指令</a:t>
            </a:r>
            <a:r>
              <a:rPr lang="zh-CN" altLang="en-US" sz="2400"/>
              <a:t>对其进行修饰了，因为不会被调用。但是具有相同优先级的指令还是会被继续调用。</a:t>
            </a:r>
            <a:br>
              <a:rPr lang="zh-CN" altLang="en-US" sz="2400"/>
            </a:b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9036348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47</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template</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（字符串或函数）</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925364" y="980728"/>
            <a:ext cx="7751093" cy="2308324"/>
          </a:xfrm>
          <a:prstGeom prst="rect">
            <a:avLst/>
          </a:prstGeom>
          <a:noFill/>
        </p:spPr>
        <p:txBody>
          <a:bodyPr wrap="square" rtlCol="0">
            <a:spAutoFit/>
          </a:bodyPr>
          <a:lstStyle/>
          <a:p>
            <a:pPr>
              <a:lnSpc>
                <a:spcPct val="150000"/>
              </a:lnSpc>
            </a:pPr>
            <a:r>
              <a:rPr lang="en-US" altLang="zh-CN" sz="2400" smtClean="0"/>
              <a:t>1</a:t>
            </a:r>
            <a:r>
              <a:rPr lang="zh-CN" altLang="en-US" sz="2400" smtClean="0"/>
              <a:t>、一段</a:t>
            </a:r>
            <a:r>
              <a:rPr lang="en-US" altLang="zh-CN" sz="2400"/>
              <a:t>HTML</a:t>
            </a:r>
            <a:r>
              <a:rPr lang="zh-CN" altLang="en-US" sz="2400" smtClean="0"/>
              <a:t>文本</a:t>
            </a:r>
            <a:endParaRPr lang="en-US" altLang="zh-CN" sz="2400" smtClean="0"/>
          </a:p>
          <a:p>
            <a:pPr>
              <a:lnSpc>
                <a:spcPct val="150000"/>
              </a:lnSpc>
            </a:pPr>
            <a:r>
              <a:rPr lang="en-US" altLang="zh-CN" sz="2400" smtClean="0"/>
              <a:t>2</a:t>
            </a:r>
            <a:r>
              <a:rPr lang="zh-CN" altLang="en-US" sz="2400" smtClean="0"/>
              <a:t>、 </a:t>
            </a:r>
            <a:r>
              <a:rPr lang="zh-CN" altLang="en-US" sz="2400"/>
              <a:t>一个可以接受两个参数的函数，参数为</a:t>
            </a:r>
            <a:r>
              <a:rPr lang="en-US" altLang="zh-CN" sz="2400"/>
              <a:t>tElement</a:t>
            </a:r>
            <a:r>
              <a:rPr lang="zh-CN" altLang="en-US" sz="2400"/>
              <a:t>和</a:t>
            </a:r>
            <a:r>
              <a:rPr lang="en-US" altLang="zh-CN" sz="2400"/>
              <a:t>tAttrs</a:t>
            </a:r>
            <a:r>
              <a:rPr lang="zh-CN" altLang="en-US" sz="2400"/>
              <a:t>，并返回一个代表模板的</a:t>
            </a:r>
            <a:r>
              <a:rPr lang="zh-CN" altLang="en-US" sz="2400" smtClean="0"/>
              <a:t>字符串</a:t>
            </a:r>
            <a:r>
              <a:rPr lang="zh-CN" altLang="en-US" sz="2400"/>
              <a:t>。 </a:t>
            </a:r>
            <a:r>
              <a:rPr lang="en-US" altLang="zh-CN" sz="2400"/>
              <a:t>tElement</a:t>
            </a:r>
            <a:r>
              <a:rPr lang="zh-CN" altLang="en-US" sz="2400"/>
              <a:t>和</a:t>
            </a:r>
            <a:r>
              <a:rPr lang="en-US" altLang="zh-CN" sz="2400"/>
              <a:t>tAttrs</a:t>
            </a:r>
            <a:r>
              <a:rPr lang="zh-CN" altLang="en-US" sz="2400"/>
              <a:t>中的</a:t>
            </a:r>
            <a:r>
              <a:rPr lang="en-US" altLang="zh-CN" sz="2400"/>
              <a:t>t</a:t>
            </a:r>
            <a:r>
              <a:rPr lang="zh-CN" altLang="en-US" sz="2400"/>
              <a:t>代表</a:t>
            </a:r>
            <a:r>
              <a:rPr lang="en-US" altLang="zh-CN" sz="2400"/>
              <a:t>template</a:t>
            </a:r>
            <a:r>
              <a:rPr lang="zh-CN" altLang="en-US" sz="2400"/>
              <a:t>，是相对于</a:t>
            </a:r>
            <a:r>
              <a:rPr lang="en-US" altLang="zh-CN" sz="2400"/>
              <a:t>instance</a:t>
            </a:r>
            <a:r>
              <a:rPr lang="zh-CN" altLang="en-US" sz="2400"/>
              <a:t>的</a:t>
            </a:r>
            <a:r>
              <a:rPr lang="zh-CN" altLang="en-US" sz="2400" smtClean="0"/>
              <a:t>。</a:t>
            </a:r>
            <a:endParaRPr lang="zh-CN" altLang="en-US" sz="2400">
              <a:latin typeface="微软雅黑" pitchFamily="34" charset="-122"/>
              <a:ea typeface="微软雅黑" pitchFamily="34" charset="-122"/>
            </a:endParaRPr>
          </a:p>
        </p:txBody>
      </p:sp>
      <p:sp>
        <p:nvSpPr>
          <p:cNvPr id="6" name="TextBox 5"/>
          <p:cNvSpPr txBox="1"/>
          <p:nvPr/>
        </p:nvSpPr>
        <p:spPr>
          <a:xfrm>
            <a:off x="914524" y="3615407"/>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templateUrl</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（字符串</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或函数</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TextBox 7"/>
          <p:cNvSpPr txBox="1"/>
          <p:nvPr/>
        </p:nvSpPr>
        <p:spPr>
          <a:xfrm>
            <a:off x="914524" y="4036045"/>
            <a:ext cx="7751093" cy="1698735"/>
          </a:xfrm>
          <a:prstGeom prst="rect">
            <a:avLst/>
          </a:prstGeom>
          <a:noFill/>
        </p:spPr>
        <p:txBody>
          <a:bodyPr wrap="square" rtlCol="0">
            <a:spAutoFit/>
          </a:bodyPr>
          <a:lstStyle/>
          <a:p>
            <a:pPr>
              <a:lnSpc>
                <a:spcPct val="150000"/>
              </a:lnSpc>
            </a:pPr>
            <a:r>
              <a:rPr lang="en-US" altLang="zh-CN" sz="2400" smtClean="0"/>
              <a:t>1</a:t>
            </a:r>
            <a:r>
              <a:rPr lang="zh-CN" altLang="en-US" sz="2400" smtClean="0"/>
              <a:t>、一</a:t>
            </a:r>
            <a:r>
              <a:rPr lang="zh-CN" altLang="en-US" sz="2400"/>
              <a:t>个代表外部</a:t>
            </a:r>
            <a:r>
              <a:rPr lang="en-US" altLang="zh-CN" sz="2400"/>
              <a:t>HTML</a:t>
            </a:r>
            <a:r>
              <a:rPr lang="zh-CN" altLang="en-US" sz="2400"/>
              <a:t>文件路径的字符串；</a:t>
            </a:r>
          </a:p>
          <a:p>
            <a:pPr>
              <a:lnSpc>
                <a:spcPct val="150000"/>
              </a:lnSpc>
            </a:pPr>
            <a:r>
              <a:rPr lang="en-US" altLang="zh-CN" sz="2400" smtClean="0"/>
              <a:t>2</a:t>
            </a:r>
            <a:r>
              <a:rPr lang="zh-CN" altLang="en-US" sz="2400" smtClean="0"/>
              <a:t>、一</a:t>
            </a:r>
            <a:r>
              <a:rPr lang="zh-CN" altLang="en-US" sz="2400"/>
              <a:t>个可以接受两个参数的函数，参数为</a:t>
            </a:r>
            <a:r>
              <a:rPr lang="en-US" altLang="zh-CN" sz="2400"/>
              <a:t>tElement</a:t>
            </a:r>
            <a:r>
              <a:rPr lang="zh-CN" altLang="en-US" sz="2400"/>
              <a:t>和</a:t>
            </a:r>
            <a:r>
              <a:rPr lang="en-US" altLang="zh-CN" sz="2400"/>
              <a:t>tAttrs</a:t>
            </a:r>
            <a:r>
              <a:rPr lang="zh-CN" altLang="en-US" sz="2400"/>
              <a:t>，并返回一个外部</a:t>
            </a:r>
            <a:r>
              <a:rPr lang="en-US" altLang="zh-CN" sz="2400"/>
              <a:t>HTML</a:t>
            </a:r>
            <a:r>
              <a:rPr lang="zh-CN" altLang="en-US" sz="2400" smtClean="0"/>
              <a:t>文件路径</a:t>
            </a:r>
            <a:r>
              <a:rPr lang="zh-CN" altLang="en-US" sz="2400"/>
              <a:t>的字符串</a:t>
            </a: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79646132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48</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scope</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（布尔值或对象）</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1547664" y="620688"/>
            <a:ext cx="7128793" cy="1754326"/>
          </a:xfrm>
          <a:prstGeom prst="rect">
            <a:avLst/>
          </a:prstGeom>
          <a:noFill/>
        </p:spPr>
        <p:txBody>
          <a:bodyPr wrap="square" rtlCol="0">
            <a:spAutoFit/>
          </a:bodyPr>
          <a:lstStyle/>
          <a:p>
            <a:pPr>
              <a:lnSpc>
                <a:spcPct val="150000"/>
              </a:lnSpc>
            </a:pPr>
            <a:r>
              <a:rPr lang="en-US" altLang="zh-CN" sz="2400" smtClean="0"/>
              <a:t>	</a:t>
            </a:r>
            <a:r>
              <a:rPr lang="zh-CN" altLang="en-US" sz="2400" smtClean="0"/>
              <a:t>参数</a:t>
            </a:r>
            <a:r>
              <a:rPr lang="zh-CN" altLang="en-US" sz="2400"/>
              <a:t>是可选的，可以被设置为</a:t>
            </a:r>
            <a:r>
              <a:rPr lang="en-US" altLang="zh-CN" sz="2400"/>
              <a:t>true</a:t>
            </a:r>
            <a:r>
              <a:rPr lang="zh-CN" altLang="en-US" sz="2400"/>
              <a:t>或一个对象。默认值是</a:t>
            </a:r>
            <a:r>
              <a:rPr lang="en-US" altLang="zh-CN" sz="2400"/>
              <a:t>false</a:t>
            </a:r>
            <a:r>
              <a:rPr lang="zh-CN" altLang="en-US" sz="2400" smtClean="0"/>
              <a:t>。</a:t>
            </a:r>
            <a:r>
              <a:rPr lang="zh-CN" altLang="en-US" sz="2400"/>
              <a:t>当</a:t>
            </a:r>
            <a:r>
              <a:rPr lang="en-US" altLang="zh-CN" sz="2400"/>
              <a:t>scope</a:t>
            </a:r>
            <a:r>
              <a:rPr lang="zh-CN" altLang="en-US" sz="2400"/>
              <a:t>设置为</a:t>
            </a:r>
            <a:r>
              <a:rPr lang="en-US" altLang="zh-CN" sz="2400"/>
              <a:t>true</a:t>
            </a:r>
            <a:r>
              <a:rPr lang="zh-CN" altLang="en-US" sz="2400"/>
              <a:t>时，会从父作用域继承并创建一个新的作用域</a:t>
            </a:r>
            <a:r>
              <a:rPr lang="zh-CN" altLang="en-US" sz="2400" smtClean="0"/>
              <a:t>对象</a:t>
            </a:r>
            <a:endParaRPr lang="zh-CN" altLang="en-US" sz="2400">
              <a:latin typeface="微软雅黑" pitchFamily="34" charset="-122"/>
              <a:ea typeface="微软雅黑" pitchFamily="34" charset="-122"/>
            </a:endParaRPr>
          </a:p>
        </p:txBody>
      </p:sp>
      <p:sp>
        <p:nvSpPr>
          <p:cNvPr id="6" name="TextBox 5"/>
          <p:cNvSpPr txBox="1"/>
          <p:nvPr/>
        </p:nvSpPr>
        <p:spPr>
          <a:xfrm>
            <a:off x="925364" y="2363168"/>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隔离作用域</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1547663" y="2651200"/>
            <a:ext cx="7128793" cy="1754326"/>
          </a:xfrm>
          <a:prstGeom prst="rect">
            <a:avLst/>
          </a:prstGeom>
          <a:noFill/>
        </p:spPr>
        <p:txBody>
          <a:bodyPr wrap="square" rtlCol="0">
            <a:spAutoFit/>
          </a:bodyPr>
          <a:lstStyle/>
          <a:p>
            <a:pPr>
              <a:lnSpc>
                <a:spcPct val="150000"/>
              </a:lnSpc>
            </a:pPr>
            <a:r>
              <a:rPr lang="en-US" altLang="zh-CN" sz="2400" smtClean="0"/>
              <a:t>	</a:t>
            </a:r>
            <a:r>
              <a:rPr lang="zh-CN" altLang="en-US" sz="2400" smtClean="0"/>
              <a:t>创建</a:t>
            </a:r>
            <a:r>
              <a:rPr lang="zh-CN" altLang="en-US" sz="2400"/>
              <a:t>具有隔离作用域的指令需要将</a:t>
            </a:r>
            <a:r>
              <a:rPr lang="en-US" altLang="zh-CN" sz="2400"/>
              <a:t>scope</a:t>
            </a:r>
            <a:r>
              <a:rPr lang="zh-CN" altLang="en-US" sz="2400"/>
              <a:t>属性设置为一个空对象</a:t>
            </a:r>
            <a:r>
              <a:rPr lang="en-US" altLang="zh-CN" sz="2400"/>
              <a:t>{}</a:t>
            </a:r>
            <a:r>
              <a:rPr lang="zh-CN" altLang="en-US" sz="2400"/>
              <a:t>。如果这样做了，指令</a:t>
            </a:r>
            <a:r>
              <a:rPr lang="zh-CN" altLang="en-US" sz="2400" smtClean="0"/>
              <a:t>的模板</a:t>
            </a:r>
            <a:r>
              <a:rPr lang="zh-CN" altLang="en-US" sz="2400"/>
              <a:t>就无法访问外部作用域了</a:t>
            </a:r>
          </a:p>
        </p:txBody>
      </p:sp>
      <p:sp>
        <p:nvSpPr>
          <p:cNvPr id="8" name="TextBox 7"/>
          <p:cNvSpPr txBox="1"/>
          <p:nvPr/>
        </p:nvSpPr>
        <p:spPr>
          <a:xfrm>
            <a:off x="925363" y="4404385"/>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绑定策略</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TextBox 8"/>
          <p:cNvSpPr txBox="1"/>
          <p:nvPr/>
        </p:nvSpPr>
        <p:spPr>
          <a:xfrm>
            <a:off x="1547662" y="4692417"/>
            <a:ext cx="7128793" cy="1754326"/>
          </a:xfrm>
          <a:prstGeom prst="rect">
            <a:avLst/>
          </a:prstGeom>
          <a:noFill/>
        </p:spPr>
        <p:txBody>
          <a:bodyPr wrap="square" rtlCol="0">
            <a:spAutoFit/>
          </a:bodyPr>
          <a:lstStyle/>
          <a:p>
            <a:pPr>
              <a:lnSpc>
                <a:spcPct val="150000"/>
              </a:lnSpc>
            </a:pPr>
            <a:r>
              <a:rPr lang="en-US" altLang="zh-CN" sz="2400" smtClean="0"/>
              <a:t>1</a:t>
            </a:r>
            <a:r>
              <a:rPr lang="zh-CN" altLang="en-US" sz="2400" smtClean="0"/>
              <a:t>、</a:t>
            </a:r>
            <a:r>
              <a:rPr lang="en-US" altLang="zh-CN" sz="2400" smtClean="0"/>
              <a:t>@ </a:t>
            </a:r>
            <a:r>
              <a:rPr lang="zh-CN" altLang="en-US" sz="2400" smtClean="0"/>
              <a:t>或者 </a:t>
            </a:r>
            <a:r>
              <a:rPr lang="en-US" altLang="zh-CN" sz="2400" smtClean="0"/>
              <a:t>@Attr		</a:t>
            </a:r>
            <a:r>
              <a:rPr lang="zh-CN" altLang="en-US" sz="2400" smtClean="0"/>
              <a:t>本地作用域绑定</a:t>
            </a:r>
            <a:endParaRPr lang="en-US" altLang="zh-CN" sz="2400" smtClean="0"/>
          </a:p>
          <a:p>
            <a:pPr>
              <a:lnSpc>
                <a:spcPct val="150000"/>
              </a:lnSpc>
            </a:pPr>
            <a:r>
              <a:rPr lang="en-US" altLang="zh-CN" sz="2400" smtClean="0"/>
              <a:t>2</a:t>
            </a:r>
            <a:r>
              <a:rPr lang="zh-CN" altLang="en-US" sz="2400" smtClean="0"/>
              <a:t>、</a:t>
            </a:r>
            <a:r>
              <a:rPr lang="en-US" altLang="zh-CN" sz="2400" smtClean="0"/>
              <a:t>= </a:t>
            </a:r>
            <a:r>
              <a:rPr lang="zh-CN" altLang="en-US" sz="2400" smtClean="0"/>
              <a:t>或者 </a:t>
            </a:r>
            <a:r>
              <a:rPr lang="en-US" altLang="zh-CN" sz="2400" smtClean="0"/>
              <a:t>=Attr		</a:t>
            </a:r>
            <a:r>
              <a:rPr lang="zh-CN" altLang="en-US" sz="2400" smtClean="0"/>
              <a:t>双向数据绑定</a:t>
            </a:r>
            <a:endParaRPr lang="en-US" altLang="zh-CN" sz="2400" smtClean="0"/>
          </a:p>
          <a:p>
            <a:pPr>
              <a:lnSpc>
                <a:spcPct val="150000"/>
              </a:lnSpc>
            </a:pPr>
            <a:r>
              <a:rPr lang="en-US" altLang="zh-CN" sz="2400" smtClean="0"/>
              <a:t>3</a:t>
            </a:r>
            <a:r>
              <a:rPr lang="zh-CN" altLang="en-US" sz="2400" smtClean="0"/>
              <a:t>、</a:t>
            </a:r>
            <a:r>
              <a:rPr lang="en-US" altLang="zh-CN" sz="2400" smtClean="0"/>
              <a:t>&amp; </a:t>
            </a:r>
            <a:r>
              <a:rPr lang="zh-CN" altLang="en-US" sz="2400" smtClean="0"/>
              <a:t>或者 </a:t>
            </a:r>
            <a:r>
              <a:rPr lang="en-US" altLang="zh-CN" sz="2400" smtClean="0"/>
              <a:t>&amp;Attr		</a:t>
            </a:r>
            <a:r>
              <a:rPr lang="zh-CN" altLang="en-US" sz="2400" smtClean="0"/>
              <a:t>父级作用域绑定</a:t>
            </a:r>
            <a:endParaRPr lang="zh-CN" altLang="en-US" sz="2400"/>
          </a:p>
        </p:txBody>
      </p:sp>
    </p:spTree>
    <p:extLst>
      <p:ext uri="{BB962C8B-B14F-4D97-AF65-F5344CB8AC3E}">
        <p14:creationId xmlns:p14="http://schemas.microsoft.com/office/powerpoint/2010/main" val="234395831"/>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49</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replace</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（布尔值）</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1475656" y="722288"/>
            <a:ext cx="7200801" cy="1754326"/>
          </a:xfrm>
          <a:prstGeom prst="rect">
            <a:avLst/>
          </a:prstGeom>
          <a:noFill/>
        </p:spPr>
        <p:txBody>
          <a:bodyPr wrap="square" rtlCol="0">
            <a:spAutoFit/>
          </a:bodyPr>
          <a:lstStyle/>
          <a:p>
            <a:pPr>
              <a:lnSpc>
                <a:spcPct val="150000"/>
              </a:lnSpc>
            </a:pPr>
            <a:r>
              <a:rPr lang="en-US" altLang="zh-CN" sz="2400" smtClean="0"/>
              <a:t>	</a:t>
            </a:r>
            <a:r>
              <a:rPr lang="zh-CN" altLang="en-US" sz="2400" smtClean="0"/>
              <a:t>可选参数。如果</a:t>
            </a:r>
            <a:r>
              <a:rPr lang="zh-CN" altLang="en-US" sz="2400"/>
              <a:t>设置了这个参数，值必须为</a:t>
            </a:r>
            <a:r>
              <a:rPr lang="en-US" altLang="zh-CN" sz="2400"/>
              <a:t>true</a:t>
            </a:r>
            <a:r>
              <a:rPr lang="zh-CN" altLang="en-US" sz="2400"/>
              <a:t>，因为默认值为</a:t>
            </a:r>
            <a:r>
              <a:rPr lang="en-US" altLang="zh-CN" sz="2400"/>
              <a:t>false</a:t>
            </a:r>
            <a:r>
              <a:rPr lang="zh-CN" altLang="en-US" sz="2400"/>
              <a:t>。</a:t>
            </a:r>
            <a:r>
              <a:rPr lang="zh-CN" altLang="en-US" sz="2400" smtClean="0"/>
              <a:t>默认</a:t>
            </a:r>
            <a:r>
              <a:rPr lang="zh-CN" altLang="en-US" sz="2400"/>
              <a:t>值意味着模板会被当作子元素插入到调用此指令的元素</a:t>
            </a:r>
            <a:r>
              <a:rPr lang="zh-CN" altLang="en-US" sz="2400" smtClean="0"/>
              <a:t>内部。</a:t>
            </a:r>
            <a:endParaRPr lang="zh-CN" altLang="en-US" sz="2400">
              <a:latin typeface="微软雅黑" pitchFamily="34" charset="-122"/>
              <a:ea typeface="微软雅黑" pitchFamily="34" charset="-122"/>
            </a:endParaRPr>
          </a:p>
        </p:txBody>
      </p:sp>
      <p:sp>
        <p:nvSpPr>
          <p:cNvPr id="9" name="TextBox 8"/>
          <p:cNvSpPr txBox="1"/>
          <p:nvPr/>
        </p:nvSpPr>
        <p:spPr>
          <a:xfrm>
            <a:off x="908819" y="2511479"/>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transclude</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（布尔值）</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TextBox 9"/>
          <p:cNvSpPr txBox="1"/>
          <p:nvPr/>
        </p:nvSpPr>
        <p:spPr>
          <a:xfrm>
            <a:off x="1475656" y="2973144"/>
            <a:ext cx="7184256" cy="3905043"/>
          </a:xfrm>
          <a:prstGeom prst="rect">
            <a:avLst/>
          </a:prstGeom>
          <a:noFill/>
        </p:spPr>
        <p:txBody>
          <a:bodyPr wrap="square" rtlCol="0">
            <a:spAutoFit/>
          </a:bodyPr>
          <a:lstStyle/>
          <a:p>
            <a:pPr>
              <a:lnSpc>
                <a:spcPct val="150000"/>
              </a:lnSpc>
            </a:pPr>
            <a:r>
              <a:rPr lang="zh-CN" altLang="en-US" sz="2400"/>
              <a:t>可选的参数</a:t>
            </a:r>
            <a:r>
              <a:rPr lang="zh-CN" altLang="en-US" sz="2400" smtClean="0"/>
              <a:t>。如果</a:t>
            </a:r>
            <a:r>
              <a:rPr lang="zh-CN" altLang="en-US" sz="2400"/>
              <a:t>设置了，其值必须为</a:t>
            </a:r>
            <a:r>
              <a:rPr lang="en-US" altLang="zh-CN" sz="2400"/>
              <a:t>true</a:t>
            </a:r>
            <a:r>
              <a:rPr lang="zh-CN" altLang="en-US" sz="2400"/>
              <a:t>，它的默认值是</a:t>
            </a:r>
            <a:r>
              <a:rPr lang="en-US" altLang="zh-CN" sz="2400"/>
              <a:t>false</a:t>
            </a:r>
            <a:r>
              <a:rPr lang="zh-CN" altLang="en-US" sz="2400" smtClean="0"/>
              <a:t>。指令</a:t>
            </a:r>
            <a:r>
              <a:rPr lang="zh-CN" altLang="en-US" sz="2400"/>
              <a:t>的内部可以访问</a:t>
            </a:r>
            <a:r>
              <a:rPr lang="zh-CN" altLang="en-US" sz="2400" smtClean="0"/>
              <a:t>外部指令</a:t>
            </a:r>
            <a:r>
              <a:rPr lang="zh-CN" altLang="en-US" sz="2400"/>
              <a:t>的作用域，并且模板也可以访问外部的作用域对象</a:t>
            </a:r>
            <a:r>
              <a:rPr lang="zh-CN" altLang="en-US" sz="2400" smtClean="0"/>
              <a:t>。为了</a:t>
            </a:r>
            <a:r>
              <a:rPr lang="zh-CN" altLang="en-US" sz="2400"/>
              <a:t>将作用域传递进去， </a:t>
            </a:r>
            <a:r>
              <a:rPr lang="en-US" altLang="zh-CN" sz="2400"/>
              <a:t>scope</a:t>
            </a:r>
            <a:r>
              <a:rPr lang="zh-CN" altLang="en-US" sz="2400"/>
              <a:t>参数的值必须通过</a:t>
            </a:r>
            <a:r>
              <a:rPr lang="en-US" altLang="zh-CN" sz="2400"/>
              <a:t>{}</a:t>
            </a:r>
            <a:r>
              <a:rPr lang="zh-CN" altLang="en-US" sz="2400"/>
              <a:t>或</a:t>
            </a:r>
            <a:r>
              <a:rPr lang="en-US" altLang="zh-CN" sz="2400"/>
              <a:t>true</a:t>
            </a:r>
            <a:r>
              <a:rPr lang="zh-CN" altLang="en-US" sz="2400"/>
              <a:t>设置成隔离作用域。如果没有</a:t>
            </a:r>
            <a:r>
              <a:rPr lang="zh-CN" altLang="en-US" sz="2400" smtClean="0"/>
              <a:t>设置</a:t>
            </a:r>
            <a:r>
              <a:rPr lang="en-US" altLang="zh-CN" sz="2400"/>
              <a:t>scope</a:t>
            </a:r>
            <a:r>
              <a:rPr lang="zh-CN" altLang="en-US" sz="2400"/>
              <a:t>参数，那么指令内部的作用域将被设置为传入模板的作用域</a:t>
            </a:r>
            <a:br>
              <a:rPr lang="zh-CN" altLang="en-US" sz="2400"/>
            </a:b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4298297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a:t>
            </a:fld>
            <a:endParaRPr lang="zh-CN" altLang="en-US"/>
          </a:p>
        </p:txBody>
      </p:sp>
      <p:sp>
        <p:nvSpPr>
          <p:cNvPr id="5" name="TextBox 4"/>
          <p:cNvSpPr txBox="1"/>
          <p:nvPr/>
        </p:nvSpPr>
        <p:spPr>
          <a:xfrm>
            <a:off x="971600" y="375047"/>
            <a:ext cx="4274183"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第一个</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Hello World</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71600" y="764704"/>
            <a:ext cx="7848872" cy="464871"/>
          </a:xfrm>
          <a:prstGeom prst="rect">
            <a:avLst/>
          </a:prstGeom>
          <a:noFill/>
        </p:spPr>
        <p:txBody>
          <a:bodyPr wrap="square" rtlCol="0">
            <a:spAutoFit/>
          </a:bodyPr>
          <a:lstStyle/>
          <a:p>
            <a:pPr>
              <a:lnSpc>
                <a:spcPct val="150000"/>
              </a:lnSpc>
            </a:pPr>
            <a:r>
              <a:rPr lang="en-US" altLang="zh-CN"/>
              <a:t> </a:t>
            </a:r>
            <a:r>
              <a:rPr lang="en-US" altLang="zh-CN" smtClean="0"/>
              <a:t>       </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6" y="817265"/>
            <a:ext cx="9388189" cy="4980534"/>
          </a:xfrm>
          <a:prstGeom prst="rect">
            <a:avLst/>
          </a:prstGeom>
        </p:spPr>
      </p:pic>
    </p:spTree>
    <p:extLst>
      <p:ext uri="{BB962C8B-B14F-4D97-AF65-F5344CB8AC3E}">
        <p14:creationId xmlns:p14="http://schemas.microsoft.com/office/powerpoint/2010/main" val="350845208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50</a:t>
            </a:fld>
            <a:endParaRPr lang="zh-CN" altLang="en-US"/>
          </a:p>
        </p:txBody>
      </p:sp>
      <p:sp>
        <p:nvSpPr>
          <p:cNvPr id="5" name="TextBox 4"/>
          <p:cNvSpPr txBox="1"/>
          <p:nvPr/>
        </p:nvSpPr>
        <p:spPr>
          <a:xfrm>
            <a:off x="925364" y="260623"/>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controller</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（字符串或函数）</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1475656" y="716503"/>
            <a:ext cx="7200801" cy="1200329"/>
          </a:xfrm>
          <a:prstGeom prst="rect">
            <a:avLst/>
          </a:prstGeom>
          <a:noFill/>
        </p:spPr>
        <p:txBody>
          <a:bodyPr wrap="square" rtlCol="0">
            <a:spAutoFit/>
          </a:bodyPr>
          <a:lstStyle/>
          <a:p>
            <a:pPr>
              <a:lnSpc>
                <a:spcPct val="150000"/>
              </a:lnSpc>
            </a:pPr>
            <a:r>
              <a:rPr lang="en-US" altLang="zh-CN" sz="2400" smtClean="0">
                <a:latin typeface="微软雅黑" pitchFamily="34" charset="-122"/>
                <a:ea typeface="微软雅黑" pitchFamily="34" charset="-122"/>
              </a:rPr>
              <a:t>1</a:t>
            </a:r>
            <a:r>
              <a:rPr lang="zh-CN" altLang="en-US" sz="2400" smtClean="0">
                <a:latin typeface="微软雅黑" pitchFamily="34" charset="-122"/>
                <a:ea typeface="微软雅黑" pitchFamily="34" charset="-122"/>
              </a:rPr>
              <a:t>、</a:t>
            </a:r>
            <a:r>
              <a:rPr lang="zh-CN" altLang="en-US" sz="2400">
                <a:latin typeface="微软雅黑" pitchFamily="34" charset="-122"/>
                <a:ea typeface="微软雅黑" pitchFamily="34" charset="-122"/>
              </a:rPr>
              <a:t>当设置为字符串时，会以字符串的值为名字</a:t>
            </a:r>
            <a:br>
              <a:rPr lang="zh-CN" altLang="en-US" sz="2400">
                <a:latin typeface="微软雅黑" pitchFamily="34" charset="-122"/>
                <a:ea typeface="微软雅黑" pitchFamily="34" charset="-122"/>
              </a:rPr>
            </a:br>
            <a:r>
              <a:rPr lang="en-US" altLang="zh-CN" sz="2400" smtClean="0">
                <a:latin typeface="微软雅黑" pitchFamily="34" charset="-122"/>
                <a:ea typeface="微软雅黑" pitchFamily="34" charset="-122"/>
              </a:rPr>
              <a:t>2</a:t>
            </a:r>
            <a:r>
              <a:rPr lang="zh-CN" altLang="en-US" sz="2400">
                <a:latin typeface="微软雅黑" pitchFamily="34" charset="-122"/>
                <a:ea typeface="微软雅黑" pitchFamily="34" charset="-122"/>
              </a:rPr>
              <a:t>、匿名构造函数的方式来定义一个内联的控制器</a:t>
            </a:r>
          </a:p>
        </p:txBody>
      </p:sp>
      <p:sp>
        <p:nvSpPr>
          <p:cNvPr id="8" name="TextBox 7"/>
          <p:cNvSpPr txBox="1"/>
          <p:nvPr/>
        </p:nvSpPr>
        <p:spPr>
          <a:xfrm>
            <a:off x="926530" y="2708920"/>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controllerAs</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（字符串）</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TextBox 10"/>
          <p:cNvSpPr txBox="1"/>
          <p:nvPr/>
        </p:nvSpPr>
        <p:spPr>
          <a:xfrm>
            <a:off x="1476822" y="3330858"/>
            <a:ext cx="7200801" cy="1754326"/>
          </a:xfrm>
          <a:prstGeom prst="rect">
            <a:avLst/>
          </a:prstGeom>
          <a:noFill/>
        </p:spPr>
        <p:txBody>
          <a:bodyPr wrap="square" rtlCol="0">
            <a:spAutoFit/>
          </a:bodyPr>
          <a:lstStyle/>
          <a:p>
            <a:pPr>
              <a:lnSpc>
                <a:spcPct val="150000"/>
              </a:lnSpc>
            </a:pP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用来</a:t>
            </a:r>
            <a:r>
              <a:rPr lang="zh-CN" altLang="en-US" sz="2400">
                <a:latin typeface="微软雅黑" pitchFamily="34" charset="-122"/>
                <a:ea typeface="微软雅黑" pitchFamily="34" charset="-122"/>
              </a:rPr>
              <a:t>设置控制器的别名，可以以此为名来发布控制器，并且作用域可以</a:t>
            </a:r>
            <a:r>
              <a:rPr lang="zh-CN" altLang="en-US" sz="2400" smtClean="0">
                <a:latin typeface="微软雅黑" pitchFamily="34" charset="-122"/>
                <a:ea typeface="微软雅黑" pitchFamily="34" charset="-122"/>
              </a:rPr>
              <a:t>访问</a:t>
            </a:r>
            <a:r>
              <a:rPr lang="en-US" altLang="zh-CN" sz="2400">
                <a:latin typeface="微软雅黑" pitchFamily="34" charset="-122"/>
                <a:ea typeface="微软雅黑" pitchFamily="34" charset="-122"/>
              </a:rPr>
              <a:t>controllerAs</a:t>
            </a:r>
            <a:r>
              <a:rPr lang="zh-CN" altLang="en-US" sz="2400">
                <a:latin typeface="微软雅黑" pitchFamily="34" charset="-122"/>
                <a:ea typeface="微软雅黑" pitchFamily="34" charset="-122"/>
              </a:rPr>
              <a:t>。这样就可以在视图中引用控制器，甚至无需注入</a:t>
            </a:r>
            <a:r>
              <a:rPr lang="en-US" altLang="zh-CN" sz="2400">
                <a:latin typeface="微软雅黑" pitchFamily="34" charset="-122"/>
                <a:ea typeface="微软雅黑" pitchFamily="34" charset="-122"/>
              </a:rPr>
              <a:t>$</a:t>
            </a:r>
            <a:r>
              <a:rPr lang="en-US" altLang="zh-CN" sz="2400" smtClean="0">
                <a:latin typeface="微软雅黑" pitchFamily="34" charset="-122"/>
                <a:ea typeface="微软雅黑" pitchFamily="34" charset="-122"/>
              </a:rPr>
              <a:t>scope</a:t>
            </a:r>
            <a:r>
              <a:rPr lang="zh-CN" altLang="en-US" sz="2400" smtClean="0">
                <a:latin typeface="微软雅黑" pitchFamily="34" charset="-122"/>
                <a:ea typeface="微软雅黑" pitchFamily="34" charset="-122"/>
              </a:rPr>
              <a:t>。</a:t>
            </a: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5393234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51</a:t>
            </a:fld>
            <a:endParaRPr lang="zh-CN" altLang="en-US"/>
          </a:p>
        </p:txBody>
      </p:sp>
      <p:sp>
        <p:nvSpPr>
          <p:cNvPr id="12" name="TextBox 11"/>
          <p:cNvSpPr txBox="1"/>
          <p:nvPr/>
        </p:nvSpPr>
        <p:spPr>
          <a:xfrm>
            <a:off x="888566" y="250771"/>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require</a:t>
            </a:r>
            <a:r>
              <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（字符串或数组）</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TextBox 12"/>
          <p:cNvSpPr txBox="1"/>
          <p:nvPr/>
        </p:nvSpPr>
        <p:spPr>
          <a:xfrm>
            <a:off x="888566" y="692696"/>
            <a:ext cx="8255434" cy="4616648"/>
          </a:xfrm>
          <a:prstGeom prst="rect">
            <a:avLst/>
          </a:prstGeom>
          <a:noFill/>
        </p:spPr>
        <p:txBody>
          <a:bodyPr wrap="square" rtlCol="0">
            <a:spAutoFit/>
          </a:bodyPr>
          <a:lstStyle/>
          <a:p>
            <a:pPr>
              <a:lnSpc>
                <a:spcPct val="150000"/>
              </a:lnSpc>
            </a:pPr>
            <a:r>
              <a:rPr lang="en-US" altLang="zh-CN" sz="240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字符串</a:t>
            </a:r>
            <a:r>
              <a:rPr lang="zh-CN" altLang="en-US" sz="2400">
                <a:latin typeface="微软雅黑" pitchFamily="34" charset="-122"/>
                <a:ea typeface="微软雅黑" pitchFamily="34" charset="-122"/>
              </a:rPr>
              <a:t>代表另外一个指令的名字。 </a:t>
            </a:r>
            <a:r>
              <a:rPr lang="en-US" altLang="zh-CN" sz="2400">
                <a:latin typeface="微软雅黑" pitchFamily="34" charset="-122"/>
                <a:ea typeface="微软雅黑" pitchFamily="34" charset="-122"/>
              </a:rPr>
              <a:t>require</a:t>
            </a:r>
            <a:r>
              <a:rPr lang="zh-CN" altLang="en-US" sz="2400">
                <a:latin typeface="微软雅黑" pitchFamily="34" charset="-122"/>
                <a:ea typeface="微软雅黑" pitchFamily="34" charset="-122"/>
              </a:rPr>
              <a:t>会将</a:t>
            </a:r>
            <a:r>
              <a:rPr lang="zh-CN" altLang="en-US" sz="2400" smtClean="0">
                <a:latin typeface="微软雅黑" pitchFamily="34" charset="-122"/>
                <a:ea typeface="微软雅黑" pitchFamily="34" charset="-122"/>
              </a:rPr>
              <a:t>控制器</a:t>
            </a:r>
            <a:r>
              <a:rPr lang="zh-CN" altLang="en-US" sz="2400">
                <a:latin typeface="微软雅黑" pitchFamily="34" charset="-122"/>
                <a:ea typeface="微软雅黑" pitchFamily="34" charset="-122"/>
              </a:rPr>
              <a:t>注入到其值所指定的指令中，并作为当前指令的链接函数的第四个</a:t>
            </a:r>
            <a:r>
              <a:rPr lang="zh-CN" altLang="en-US" sz="2400" smtClean="0">
                <a:latin typeface="微软雅黑" pitchFamily="34" charset="-122"/>
                <a:ea typeface="微软雅黑" pitchFamily="34" charset="-122"/>
              </a:rPr>
              <a:t>参数</a:t>
            </a:r>
            <a:endParaRPr lang="en-US" altLang="zh-CN" sz="2400" smtClean="0">
              <a:latin typeface="微软雅黑" pitchFamily="34" charset="-122"/>
              <a:ea typeface="微软雅黑" pitchFamily="34" charset="-122"/>
            </a:endParaRPr>
          </a:p>
          <a:p>
            <a:pPr>
              <a:lnSpc>
                <a:spcPct val="150000"/>
              </a:lnSpc>
            </a:pP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值</a:t>
            </a:r>
            <a:r>
              <a:rPr lang="zh-CN" altLang="en-US">
                <a:latin typeface="微软雅黑" pitchFamily="34" charset="-122"/>
                <a:ea typeface="微软雅黑" pitchFamily="34" charset="-122"/>
              </a:rPr>
              <a:t>可以用下面的前缀进行</a:t>
            </a:r>
            <a:r>
              <a:rPr lang="zh-CN" altLang="en-US" smtClean="0">
                <a:latin typeface="微软雅黑" pitchFamily="34" charset="-122"/>
                <a:ea typeface="微软雅黑" pitchFamily="34" charset="-122"/>
              </a:rPr>
              <a:t>修饰来改变</a:t>
            </a:r>
            <a:r>
              <a:rPr lang="zh-CN" altLang="en-US">
                <a:latin typeface="微软雅黑" pitchFamily="34" charset="-122"/>
                <a:ea typeface="微软雅黑" pitchFamily="34" charset="-122"/>
              </a:rPr>
              <a:t>查找控制器时的行为：</a:t>
            </a:r>
          </a:p>
          <a:p>
            <a:pPr>
              <a:lnSpc>
                <a:spcPct val="150000"/>
              </a:lnSpc>
            </a:pPr>
            <a:r>
              <a:rPr lang="en-US" altLang="zh-CN" b="1" smtClean="0">
                <a:solidFill>
                  <a:schemeClr val="bg1"/>
                </a:solidFill>
                <a:latin typeface="微软雅黑" pitchFamily="34" charset="-122"/>
                <a:ea typeface="微软雅黑" pitchFamily="34" charset="-122"/>
              </a:rPr>
              <a:t>?</a:t>
            </a:r>
            <a:r>
              <a:rPr lang="zh-CN" altLang="en-US"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在</a:t>
            </a:r>
            <a:r>
              <a:rPr lang="zh-CN" altLang="en-US" sz="1600">
                <a:latin typeface="微软雅黑" pitchFamily="34" charset="-122"/>
                <a:ea typeface="微软雅黑" pitchFamily="34" charset="-122"/>
              </a:rPr>
              <a:t>当前指令中没有找到所需要的控制器，会将</a:t>
            </a:r>
            <a:r>
              <a:rPr lang="en-US" altLang="zh-CN" sz="1600">
                <a:latin typeface="微软雅黑" pitchFamily="34" charset="-122"/>
                <a:ea typeface="微软雅黑" pitchFamily="34" charset="-122"/>
              </a:rPr>
              <a:t>null</a:t>
            </a:r>
            <a:r>
              <a:rPr lang="zh-CN" altLang="en-US" sz="1600">
                <a:latin typeface="微软雅黑" pitchFamily="34" charset="-122"/>
                <a:ea typeface="微软雅黑" pitchFamily="34" charset="-122"/>
              </a:rPr>
              <a:t>作为传给</a:t>
            </a:r>
            <a:r>
              <a:rPr lang="en-US" altLang="zh-CN" sz="1600">
                <a:latin typeface="微软雅黑" pitchFamily="34" charset="-122"/>
                <a:ea typeface="微软雅黑" pitchFamily="34" charset="-122"/>
              </a:rPr>
              <a:t>link</a:t>
            </a:r>
            <a:r>
              <a:rPr lang="zh-CN" altLang="en-US" sz="1600">
                <a:latin typeface="微软雅黑" pitchFamily="34" charset="-122"/>
                <a:ea typeface="微软雅黑" pitchFamily="34" charset="-122"/>
              </a:rPr>
              <a:t>函数的第四个参数。</a:t>
            </a:r>
          </a:p>
          <a:p>
            <a:pPr>
              <a:lnSpc>
                <a:spcPct val="150000"/>
              </a:lnSpc>
            </a:pPr>
            <a:r>
              <a:rPr lang="en-US" altLang="zh-CN" b="1" smtClean="0">
                <a:solidFill>
                  <a:schemeClr val="bg1"/>
                </a:solidFill>
                <a:latin typeface="微软雅黑" pitchFamily="34" charset="-122"/>
                <a:ea typeface="微软雅黑" pitchFamily="34" charset="-122"/>
              </a:rPr>
              <a:t>^</a:t>
            </a:r>
            <a:r>
              <a:rPr lang="zh-CN" altLang="en-US"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添加</a:t>
            </a:r>
            <a:r>
              <a:rPr lang="zh-CN" altLang="en-US" sz="1600">
                <a:latin typeface="微软雅黑" pitchFamily="34" charset="-122"/>
                <a:ea typeface="微软雅黑" pitchFamily="34" charset="-122"/>
              </a:rPr>
              <a:t>了</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前缀，指令会在上游的指令链中查找</a:t>
            </a:r>
            <a:r>
              <a:rPr lang="en-US" altLang="zh-CN" sz="1600">
                <a:latin typeface="微软雅黑" pitchFamily="34" charset="-122"/>
                <a:ea typeface="微软雅黑" pitchFamily="34" charset="-122"/>
              </a:rPr>
              <a:t>require</a:t>
            </a:r>
            <a:r>
              <a:rPr lang="zh-CN" altLang="en-US" sz="1600">
                <a:latin typeface="微软雅黑" pitchFamily="34" charset="-122"/>
                <a:ea typeface="微软雅黑" pitchFamily="34" charset="-122"/>
              </a:rPr>
              <a:t>参数所指定的控制器。</a:t>
            </a:r>
          </a:p>
          <a:p>
            <a:pPr>
              <a:lnSpc>
                <a:spcPct val="150000"/>
              </a:lnSpc>
            </a:pPr>
            <a:r>
              <a:rPr lang="en-US" altLang="zh-CN" b="1" smtClean="0">
                <a:solidFill>
                  <a:schemeClr val="bg1"/>
                </a:solidFill>
                <a:latin typeface="微软雅黑" pitchFamily="34" charset="-122"/>
                <a:ea typeface="微软雅黑" pitchFamily="34" charset="-122"/>
              </a:rPr>
              <a:t>?^</a:t>
            </a:r>
            <a:r>
              <a:rPr lang="zh-CN" altLang="en-US"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将</a:t>
            </a:r>
            <a:r>
              <a:rPr lang="zh-CN" altLang="en-US" sz="1600">
                <a:latin typeface="微软雅黑" pitchFamily="34" charset="-122"/>
                <a:ea typeface="微软雅黑" pitchFamily="34" charset="-122"/>
              </a:rPr>
              <a:t>前面两个选项的行为组合</a:t>
            </a:r>
            <a:r>
              <a:rPr lang="zh-CN" altLang="en-US" sz="1600" smtClean="0">
                <a:latin typeface="微软雅黑" pitchFamily="34" charset="-122"/>
                <a:ea typeface="微软雅黑" pitchFamily="34" charset="-122"/>
              </a:rPr>
              <a:t>起来，可</a:t>
            </a:r>
            <a:r>
              <a:rPr lang="zh-CN" altLang="en-US" sz="1600">
                <a:latin typeface="微软雅黑" pitchFamily="34" charset="-122"/>
                <a:ea typeface="微软雅黑" pitchFamily="34" charset="-122"/>
              </a:rPr>
              <a:t>选择地加载需要的指令并在父指令链中进行查找。</a:t>
            </a:r>
          </a:p>
          <a:p>
            <a:pPr>
              <a:lnSpc>
                <a:spcPct val="150000"/>
              </a:lnSpc>
            </a:pPr>
            <a:r>
              <a:rPr lang="zh-CN" altLang="en-US" b="1" smtClean="0">
                <a:solidFill>
                  <a:schemeClr val="bg1"/>
                </a:solidFill>
                <a:latin typeface="微软雅黑" pitchFamily="34" charset="-122"/>
                <a:ea typeface="微软雅黑" pitchFamily="34" charset="-122"/>
              </a:rPr>
              <a:t>没有前缀</a:t>
            </a:r>
            <a:r>
              <a:rPr lang="zh-CN" altLang="en-US"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如果</a:t>
            </a:r>
            <a:r>
              <a:rPr lang="zh-CN" altLang="en-US" sz="1600">
                <a:latin typeface="微软雅黑" pitchFamily="34" charset="-122"/>
                <a:ea typeface="微软雅黑" pitchFamily="34" charset="-122"/>
              </a:rPr>
              <a:t>没有前缀，指令将会在自身所提供的控制器中进行查找，如果没有找到任何控制器（</a:t>
            </a:r>
            <a:r>
              <a:rPr lang="zh-CN" altLang="en-US" sz="1600" smtClean="0">
                <a:latin typeface="微软雅黑" pitchFamily="34" charset="-122"/>
                <a:ea typeface="微软雅黑" pitchFamily="34" charset="-122"/>
              </a:rPr>
              <a:t>或具有</a:t>
            </a:r>
            <a:r>
              <a:rPr lang="zh-CN" altLang="en-US" sz="1600">
                <a:latin typeface="微软雅黑" pitchFamily="34" charset="-122"/>
                <a:ea typeface="微软雅黑" pitchFamily="34" charset="-122"/>
              </a:rPr>
              <a:t>指定名字的指令）就抛出一个错误。</a:t>
            </a:r>
          </a:p>
        </p:txBody>
      </p:sp>
    </p:spTree>
    <p:extLst>
      <p:ext uri="{BB962C8B-B14F-4D97-AF65-F5344CB8AC3E}">
        <p14:creationId xmlns:p14="http://schemas.microsoft.com/office/powerpoint/2010/main" val="311768500"/>
      </p:ext>
    </p:extLst>
  </p:cSld>
  <p:clrMapOvr>
    <a:masterClrMapping/>
  </p:clrMapOvr>
  <p:transition spd="slow">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52</a:t>
            </a:fld>
            <a:endParaRPr lang="zh-CN" altLang="en-US"/>
          </a:p>
        </p:txBody>
      </p:sp>
      <p:sp>
        <p:nvSpPr>
          <p:cNvPr id="12" name="TextBox 11"/>
          <p:cNvSpPr txBox="1"/>
          <p:nvPr/>
        </p:nvSpPr>
        <p:spPr>
          <a:xfrm>
            <a:off x="888566" y="250771"/>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compile</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（对象或函数）</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TextBox 12"/>
          <p:cNvSpPr txBox="1"/>
          <p:nvPr/>
        </p:nvSpPr>
        <p:spPr>
          <a:xfrm>
            <a:off x="888566" y="692696"/>
            <a:ext cx="8255434" cy="6324808"/>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用于</a:t>
            </a:r>
            <a:r>
              <a:rPr lang="zh-CN" altLang="en-US">
                <a:latin typeface="微软雅黑" pitchFamily="34" charset="-122"/>
                <a:ea typeface="微软雅黑" pitchFamily="34" charset="-122"/>
              </a:rPr>
              <a:t>处理</a:t>
            </a:r>
            <a:r>
              <a:rPr lang="en-US" altLang="zh-CN">
                <a:latin typeface="微软雅黑" pitchFamily="34" charset="-122"/>
                <a:ea typeface="微软雅黑" pitchFamily="34" charset="-122"/>
              </a:rPr>
              <a:t>DOM</a:t>
            </a:r>
            <a:r>
              <a:rPr lang="zh-CN" altLang="en-US">
                <a:latin typeface="微软雅黑" pitchFamily="34" charset="-122"/>
                <a:ea typeface="微软雅黑" pitchFamily="34" charset="-122"/>
              </a:rPr>
              <a:t>模版的转换。由于大多数</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都不需要转换模版，所以</a:t>
            </a:r>
            <a:r>
              <a:rPr lang="en-US" altLang="zh-CN">
                <a:latin typeface="微软雅黑" pitchFamily="34" charset="-122"/>
                <a:ea typeface="微软雅黑" pitchFamily="34" charset="-122"/>
              </a:rPr>
              <a:t>compile</a:t>
            </a:r>
            <a:r>
              <a:rPr lang="zh-CN" altLang="en-US">
                <a:latin typeface="微软雅黑" pitchFamily="34" charset="-122"/>
                <a:ea typeface="微软雅黑" pitchFamily="34" charset="-122"/>
              </a:rPr>
              <a:t>不会经常被使用</a:t>
            </a:r>
            <a:r>
              <a:rPr lang="zh-CN" altLang="en-US" smtClean="0">
                <a:latin typeface="微软雅黑" pitchFamily="34" charset="-122"/>
                <a:ea typeface="微软雅黑" pitchFamily="34" charset="-122"/>
              </a:rPr>
              <a:t>到</a:t>
            </a:r>
            <a:endParaRPr lang="en-US" altLang="zh-CN" smtClean="0">
              <a:latin typeface="微软雅黑" pitchFamily="34" charset="-122"/>
              <a:ea typeface="微软雅黑" pitchFamily="34" charset="-122"/>
            </a:endParaRPr>
          </a:p>
          <a:p>
            <a:pPr>
              <a:lnSpc>
                <a:spcPct val="150000"/>
              </a:lnSpc>
            </a:pP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参数说明</a:t>
            </a:r>
            <a:endParaRPr lang="en-US" altLang="zh-CN">
              <a:latin typeface="微软雅黑" pitchFamily="34" charset="-122"/>
              <a:ea typeface="微软雅黑" pitchFamily="34" charset="-122"/>
            </a:endParaRPr>
          </a:p>
          <a:p>
            <a:pPr>
              <a:lnSpc>
                <a:spcPct val="150000"/>
              </a:lnSpc>
            </a:pPr>
            <a:r>
              <a:rPr lang="en-US" altLang="zh-CN" b="1" smtClean="0">
                <a:solidFill>
                  <a:schemeClr val="bg1"/>
                </a:solidFill>
                <a:latin typeface="微软雅黑" pitchFamily="34" charset="-122"/>
                <a:ea typeface="微软雅黑" pitchFamily="34" charset="-122"/>
              </a:rPr>
              <a:t>tElement</a:t>
            </a:r>
            <a:r>
              <a:rPr lang="en-US" altLang="zh-CN" smtClean="0">
                <a:latin typeface="微软雅黑" pitchFamily="34" charset="-122"/>
                <a:ea typeface="微软雅黑" pitchFamily="34" charset="-122"/>
              </a:rPr>
              <a:t> –  </a:t>
            </a:r>
            <a:r>
              <a:rPr lang="zh-CN" altLang="en-US" smtClean="0">
                <a:latin typeface="微软雅黑" pitchFamily="34" charset="-122"/>
                <a:ea typeface="微软雅黑" pitchFamily="34" charset="-122"/>
              </a:rPr>
              <a:t>使用</a:t>
            </a:r>
            <a:r>
              <a:rPr lang="zh-CN" altLang="en-US">
                <a:latin typeface="微软雅黑" pitchFamily="34" charset="-122"/>
                <a:ea typeface="微软雅黑" pitchFamily="34" charset="-122"/>
              </a:rPr>
              <a:t>当前</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的元素。仅仅在当前元素或者当前元素子元素下做模版转换是安全的。</a:t>
            </a:r>
          </a:p>
          <a:p>
            <a:pPr>
              <a:lnSpc>
                <a:spcPct val="150000"/>
              </a:lnSpc>
            </a:pPr>
            <a:r>
              <a:rPr lang="en-US" altLang="zh-CN" b="1" smtClean="0">
                <a:solidFill>
                  <a:schemeClr val="bg1"/>
                </a:solidFill>
                <a:latin typeface="微软雅黑" pitchFamily="34" charset="-122"/>
                <a:ea typeface="微软雅黑" pitchFamily="34" charset="-122"/>
              </a:rPr>
              <a:t>tAttrs</a:t>
            </a:r>
            <a:r>
              <a:rPr lang="en-US" altLang="zh-CN">
                <a:latin typeface="微软雅黑" pitchFamily="34" charset="-122"/>
                <a:ea typeface="微软雅黑" pitchFamily="34" charset="-122"/>
              </a:rPr>
              <a:t>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标准化</a:t>
            </a:r>
            <a:r>
              <a:rPr lang="zh-CN" altLang="en-US">
                <a:latin typeface="微软雅黑" pitchFamily="34" charset="-122"/>
                <a:ea typeface="微软雅黑" pitchFamily="34" charset="-122"/>
              </a:rPr>
              <a:t>的属性，在当前元素声明的，可以在各个</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之间共享。详情请看</a:t>
            </a:r>
            <a:r>
              <a:rPr lang="en-US" altLang="zh-CN">
                <a:latin typeface="微软雅黑" pitchFamily="34" charset="-122"/>
                <a:ea typeface="微软雅黑" pitchFamily="34" charset="-122"/>
              </a:rPr>
              <a:t>Attributes</a:t>
            </a:r>
            <a:r>
              <a:rPr lang="zh-CN" altLang="en-US">
                <a:latin typeface="微软雅黑" pitchFamily="34" charset="-122"/>
                <a:ea typeface="微软雅黑" pitchFamily="34" charset="-122"/>
              </a:rPr>
              <a:t>章节</a:t>
            </a:r>
          </a:p>
          <a:p>
            <a:pPr>
              <a:lnSpc>
                <a:spcPct val="150000"/>
              </a:lnSpc>
            </a:pPr>
            <a:r>
              <a:rPr lang="en-US" altLang="zh-CN" b="1" smtClean="0">
                <a:solidFill>
                  <a:schemeClr val="bg1"/>
                </a:solidFill>
                <a:latin typeface="微软雅黑" pitchFamily="34" charset="-122"/>
                <a:ea typeface="微软雅黑" pitchFamily="34" charset="-122"/>
              </a:rPr>
              <a:t>transclude</a:t>
            </a:r>
            <a:r>
              <a:rPr lang="en-US" altLang="zh-CN">
                <a:latin typeface="微软雅黑" pitchFamily="34" charset="-122"/>
                <a:ea typeface="微软雅黑" pitchFamily="34" charset="-122"/>
              </a:rPr>
              <a:t>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一</a:t>
            </a:r>
            <a:r>
              <a:rPr lang="zh-CN" altLang="en-US">
                <a:latin typeface="微软雅黑" pitchFamily="34" charset="-122"/>
                <a:ea typeface="微软雅黑" pitchFamily="34" charset="-122"/>
              </a:rPr>
              <a:t>个转换用的</a:t>
            </a:r>
            <a:r>
              <a:rPr lang="en-US" altLang="zh-CN">
                <a:latin typeface="微软雅黑" pitchFamily="34" charset="-122"/>
                <a:ea typeface="微软雅黑" pitchFamily="34" charset="-122"/>
              </a:rPr>
              <a:t>linking function:  function(scope,cloneLinking</a:t>
            </a:r>
            <a:r>
              <a:rPr lang="en-US" altLang="zh-CN" smtClean="0">
                <a:latin typeface="微软雅黑" pitchFamily="34" charset="-122"/>
                <a:ea typeface="微软雅黑" pitchFamily="34" charset="-122"/>
              </a:rPr>
              <a:t>).</a:t>
            </a:r>
          </a:p>
          <a:p>
            <a:pPr>
              <a:lnSpc>
                <a:spcPct val="150000"/>
              </a:lnSpc>
            </a:pPr>
            <a:endParaRPr lang="en-US" altLang="zh-CN">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返回一个函数或者对象</a:t>
            </a:r>
            <a:endParaRPr lang="en-US" altLang="zh-CN" smtClean="0">
              <a:latin typeface="微软雅黑" pitchFamily="34" charset="-122"/>
              <a:ea typeface="微软雅黑" pitchFamily="34" charset="-122"/>
            </a:endParaRPr>
          </a:p>
          <a:p>
            <a:pPr>
              <a:lnSpc>
                <a:spcPct val="150000"/>
              </a:lnSpc>
            </a:pPr>
            <a:r>
              <a:rPr lang="en-US" altLang="zh-CN" b="1" smtClean="0">
                <a:solidFill>
                  <a:schemeClr val="bg1"/>
                </a:solidFill>
                <a:latin typeface="微软雅黑" pitchFamily="34" charset="-122"/>
                <a:ea typeface="微软雅黑" pitchFamily="34" charset="-122"/>
              </a:rPr>
              <a:t>function</a:t>
            </a:r>
            <a:r>
              <a:rPr lang="en-US" altLang="zh-CN" smtClean="0">
                <a:latin typeface="微软雅黑" pitchFamily="34" charset="-122"/>
                <a:ea typeface="微软雅黑" pitchFamily="34" charset="-122"/>
              </a:rPr>
              <a:t> </a:t>
            </a:r>
            <a:r>
              <a:rPr lang="en-US" altLang="zh-CN">
                <a:latin typeface="微软雅黑" pitchFamily="34" charset="-122"/>
                <a:ea typeface="微软雅黑" pitchFamily="34" charset="-122"/>
              </a:rPr>
              <a:t>– </a:t>
            </a:r>
            <a:r>
              <a:rPr lang="zh-CN" altLang="en-US" sz="1600" smtClean="0">
                <a:latin typeface="微软雅黑" pitchFamily="34" charset="-122"/>
                <a:ea typeface="微软雅黑" pitchFamily="34" charset="-122"/>
              </a:rPr>
              <a:t>在</a:t>
            </a:r>
            <a:r>
              <a:rPr lang="zh-CN" altLang="en-US" sz="1600">
                <a:latin typeface="微软雅黑" pitchFamily="34" charset="-122"/>
                <a:ea typeface="微软雅黑" pitchFamily="34" charset="-122"/>
              </a:rPr>
              <a:t>不需要</a:t>
            </a:r>
            <a:r>
              <a:rPr lang="en-US" altLang="zh-CN" sz="1600" smtClean="0">
                <a:latin typeface="微软雅黑" pitchFamily="34" charset="-122"/>
                <a:ea typeface="微软雅黑" pitchFamily="34" charset="-122"/>
              </a:rPr>
              <a:t>compile</a:t>
            </a:r>
            <a:r>
              <a:rPr lang="zh-CN" altLang="en-US" sz="1600" smtClean="0">
                <a:latin typeface="微软雅黑" pitchFamily="34" charset="-122"/>
                <a:ea typeface="微软雅黑" pitchFamily="34" charset="-122"/>
              </a:rPr>
              <a:t>时使用</a:t>
            </a:r>
            <a:r>
              <a:rPr lang="zh-CN" altLang="en-US" sz="1600">
                <a:latin typeface="微软雅黑" pitchFamily="34" charset="-122"/>
                <a:ea typeface="微软雅黑" pitchFamily="34" charset="-122"/>
              </a:rPr>
              <a:t>，等同</a:t>
            </a:r>
            <a:r>
              <a:rPr lang="zh-CN" altLang="en-US" sz="1600" smtClean="0">
                <a:latin typeface="微软雅黑" pitchFamily="34" charset="-122"/>
                <a:ea typeface="微软雅黑" pitchFamily="34" charset="-122"/>
              </a:rPr>
              <a:t>于通过注册</a:t>
            </a:r>
            <a:r>
              <a:rPr lang="en-US" altLang="zh-CN" sz="1600">
                <a:latin typeface="微软雅黑" pitchFamily="34" charset="-122"/>
                <a:ea typeface="微软雅黑" pitchFamily="34" charset="-122"/>
              </a:rPr>
              <a:t>linking function</a:t>
            </a:r>
            <a:r>
              <a:rPr lang="zh-CN" altLang="en-US" sz="1600">
                <a:latin typeface="微软雅黑" pitchFamily="34" charset="-122"/>
                <a:ea typeface="微软雅黑" pitchFamily="34" charset="-122"/>
              </a:rPr>
              <a:t>。</a:t>
            </a:r>
          </a:p>
          <a:p>
            <a:pPr>
              <a:lnSpc>
                <a:spcPct val="150000"/>
              </a:lnSpc>
            </a:pPr>
            <a:r>
              <a:rPr lang="en-US" altLang="zh-CN" b="1" smtClean="0">
                <a:solidFill>
                  <a:schemeClr val="bg1"/>
                </a:solidFill>
                <a:latin typeface="微软雅黑" pitchFamily="34" charset="-122"/>
                <a:ea typeface="微软雅黑" pitchFamily="34" charset="-122"/>
              </a:rPr>
              <a:t>object</a:t>
            </a:r>
            <a:r>
              <a:rPr lang="en-US" altLang="zh-CN" smtClean="0">
                <a:latin typeface="微软雅黑" pitchFamily="34" charset="-122"/>
                <a:ea typeface="微软雅黑" pitchFamily="34" charset="-122"/>
              </a:rPr>
              <a:t> </a:t>
            </a:r>
            <a:r>
              <a:rPr lang="en-US" altLang="zh-CN">
                <a:latin typeface="微软雅黑" pitchFamily="34" charset="-122"/>
                <a:ea typeface="微软雅黑" pitchFamily="34" charset="-122"/>
              </a:rPr>
              <a:t>- </a:t>
            </a:r>
            <a:r>
              <a:rPr lang="zh-CN" altLang="en-US" sz="1600">
                <a:latin typeface="微软雅黑" pitchFamily="34" charset="-122"/>
                <a:ea typeface="微软雅黑" pitchFamily="34" charset="-122"/>
              </a:rPr>
              <a:t>允许我们控制在</a:t>
            </a:r>
            <a:r>
              <a:rPr lang="en-US" altLang="zh-CN" sz="1600">
                <a:latin typeface="微软雅黑" pitchFamily="34" charset="-122"/>
                <a:ea typeface="微软雅黑" pitchFamily="34" charset="-122"/>
              </a:rPr>
              <a:t>linking phase</a:t>
            </a:r>
            <a:r>
              <a:rPr lang="zh-CN" altLang="en-US" sz="1600">
                <a:latin typeface="微软雅黑" pitchFamily="34" charset="-122"/>
                <a:ea typeface="微软雅黑" pitchFamily="34" charset="-122"/>
              </a:rPr>
              <a:t>期间何时调用</a:t>
            </a:r>
            <a:r>
              <a:rPr lang="en-US" altLang="zh-CN" sz="1600">
                <a:latin typeface="微软雅黑" pitchFamily="34" charset="-122"/>
                <a:ea typeface="微软雅黑" pitchFamily="34" charset="-122"/>
              </a:rPr>
              <a:t>linking function</a:t>
            </a:r>
            <a:r>
              <a:rPr lang="zh-CN" altLang="en-US" sz="1600">
                <a:latin typeface="微软雅黑" pitchFamily="34" charset="-122"/>
                <a:ea typeface="微软雅黑" pitchFamily="34" charset="-122"/>
              </a:rPr>
              <a:t>。</a:t>
            </a:r>
            <a:endParaRPr lang="en-US" altLang="zh-CN" sz="1600" smtClean="0">
              <a:latin typeface="微软雅黑" pitchFamily="34" charset="-122"/>
              <a:ea typeface="微软雅黑" pitchFamily="34" charset="-122"/>
            </a:endParaRPr>
          </a:p>
          <a:p>
            <a:pPr>
              <a:lnSpc>
                <a:spcPct val="150000"/>
              </a:lnSpc>
            </a:pPr>
            <a:endParaRPr lang="en-US" altLang="zh-CN">
              <a:latin typeface="微软雅黑" pitchFamily="34" charset="-122"/>
              <a:ea typeface="微软雅黑" pitchFamily="34" charset="-122"/>
            </a:endParaRPr>
          </a:p>
          <a:p>
            <a:pPr>
              <a:lnSpc>
                <a:spcPct val="150000"/>
              </a:lnSpc>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41436860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53</a:t>
            </a:fld>
            <a:endParaRPr lang="zh-CN" altLang="en-US"/>
          </a:p>
        </p:txBody>
      </p:sp>
      <p:sp>
        <p:nvSpPr>
          <p:cNvPr id="12" name="TextBox 11"/>
          <p:cNvSpPr txBox="1"/>
          <p:nvPr/>
        </p:nvSpPr>
        <p:spPr>
          <a:xfrm>
            <a:off x="888566" y="250771"/>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link</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（对象或函数）</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TextBox 12"/>
          <p:cNvSpPr txBox="1"/>
          <p:nvPr/>
        </p:nvSpPr>
        <p:spPr>
          <a:xfrm>
            <a:off x="888566" y="692696"/>
            <a:ext cx="7643874" cy="923330"/>
          </a:xfrm>
          <a:prstGeom prst="rect">
            <a:avLst/>
          </a:prstGeom>
          <a:noFill/>
        </p:spPr>
        <p:txBody>
          <a:bodyPr wrap="square" rtlCol="0">
            <a:spAutoFit/>
          </a:bodyPr>
          <a:lstStyle/>
          <a:p>
            <a:pPr>
              <a:lnSpc>
                <a:spcPct val="150000"/>
              </a:lnSpc>
            </a:pP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负责</a:t>
            </a:r>
            <a:r>
              <a:rPr lang="zh-CN" altLang="en-US">
                <a:latin typeface="微软雅黑" pitchFamily="34" charset="-122"/>
                <a:ea typeface="微软雅黑" pitchFamily="34" charset="-122"/>
              </a:rPr>
              <a:t>注册</a:t>
            </a:r>
            <a:r>
              <a:rPr lang="en-US" altLang="zh-CN">
                <a:latin typeface="微软雅黑" pitchFamily="34" charset="-122"/>
                <a:ea typeface="微软雅黑" pitchFamily="34" charset="-122"/>
              </a:rPr>
              <a:t>DOM</a:t>
            </a:r>
            <a:r>
              <a:rPr lang="zh-CN" altLang="en-US">
                <a:latin typeface="微软雅黑" pitchFamily="34" charset="-122"/>
                <a:ea typeface="微软雅黑" pitchFamily="34" charset="-122"/>
              </a:rPr>
              <a:t>事件监听器，也可以进行</a:t>
            </a:r>
            <a:r>
              <a:rPr lang="en-US" altLang="zh-CN">
                <a:latin typeface="微软雅黑" pitchFamily="34" charset="-122"/>
                <a:ea typeface="微软雅黑" pitchFamily="34" charset="-122"/>
              </a:rPr>
              <a:t>DOM</a:t>
            </a:r>
            <a:r>
              <a:rPr lang="zh-CN" altLang="en-US">
                <a:latin typeface="微软雅黑" pitchFamily="34" charset="-122"/>
                <a:ea typeface="微软雅黑" pitchFamily="34" charset="-122"/>
              </a:rPr>
              <a:t>的更新操作</a:t>
            </a:r>
            <a:r>
              <a:rPr lang="zh-CN" altLang="en-US" smtClean="0">
                <a:latin typeface="微软雅黑" pitchFamily="34" charset="-122"/>
                <a:ea typeface="微软雅黑" pitchFamily="34" charset="-122"/>
              </a:rPr>
              <a:t>。链接函数会</a:t>
            </a:r>
            <a:r>
              <a:rPr lang="zh-CN" altLang="en-US">
                <a:latin typeface="微软雅黑" pitchFamily="34" charset="-122"/>
                <a:ea typeface="微软雅黑" pitchFamily="34" charset="-122"/>
              </a:rPr>
              <a:t>在模版克隆操作完毕之后执行。这里存放着</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大多数的逻辑。</a:t>
            </a:r>
          </a:p>
        </p:txBody>
      </p:sp>
      <p:sp>
        <p:nvSpPr>
          <p:cNvPr id="2" name="TextBox 1"/>
          <p:cNvSpPr txBox="1"/>
          <p:nvPr/>
        </p:nvSpPr>
        <p:spPr>
          <a:xfrm>
            <a:off x="611560" y="1676053"/>
            <a:ext cx="8064895" cy="2308324"/>
          </a:xfrm>
          <a:prstGeom prst="rect">
            <a:avLst/>
          </a:prstGeom>
          <a:noFill/>
        </p:spPr>
        <p:txBody>
          <a:bodyPr wrap="square" rtlCol="0">
            <a:spAutoFit/>
          </a:bodyPr>
          <a:lstStyle/>
          <a:p>
            <a:r>
              <a:rPr lang="en-US" altLang="zh-CN" b="1">
                <a:solidFill>
                  <a:schemeClr val="bg1"/>
                </a:solidFill>
                <a:latin typeface="微软雅黑" pitchFamily="34" charset="-122"/>
                <a:ea typeface="微软雅黑" pitchFamily="34" charset="-122"/>
              </a:rPr>
              <a:t>scope</a:t>
            </a:r>
            <a:r>
              <a:rPr lang="en-US" altLang="zh-CN">
                <a:latin typeface="微软雅黑" pitchFamily="34" charset="-122"/>
                <a:ea typeface="微软雅黑" pitchFamily="34" charset="-122"/>
              </a:rPr>
              <a:t> </a:t>
            </a:r>
            <a:r>
              <a:rPr lang="en-US" altLang="zh-CN" smtClean="0">
                <a:latin typeface="微软雅黑" pitchFamily="34" charset="-122"/>
                <a:ea typeface="微软雅黑" pitchFamily="34" charset="-122"/>
              </a:rPr>
              <a:t>- </a:t>
            </a:r>
            <a:r>
              <a:rPr lang="zh-CN" altLang="en-US">
                <a:latin typeface="微软雅黑" pitchFamily="34" charset="-122"/>
                <a:ea typeface="微软雅黑" pitchFamily="34" charset="-122"/>
              </a:rPr>
              <a:t>被</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用于注册</a:t>
            </a:r>
            <a:r>
              <a:rPr lang="en-US" altLang="zh-CN" smtClean="0">
                <a:latin typeface="微软雅黑" pitchFamily="34" charset="-122"/>
                <a:ea typeface="微软雅黑" pitchFamily="34" charset="-122"/>
              </a:rPr>
              <a:t>watches</a:t>
            </a:r>
          </a:p>
          <a:p>
            <a:r>
              <a:rPr lang="en-US" altLang="zh-CN" b="1" smtClean="0">
                <a:solidFill>
                  <a:schemeClr val="bg1"/>
                </a:solidFill>
                <a:latin typeface="微软雅黑" pitchFamily="34" charset="-122"/>
                <a:ea typeface="微软雅黑" pitchFamily="34" charset="-122"/>
              </a:rPr>
              <a:t>iElement </a:t>
            </a:r>
            <a:r>
              <a:rPr lang="en-US" altLang="zh-CN" smtClean="0">
                <a:latin typeface="微软雅黑" pitchFamily="34" charset="-122"/>
                <a:ea typeface="微软雅黑" pitchFamily="34" charset="-122"/>
              </a:rPr>
              <a:t>- </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使用的元素。只有在</a:t>
            </a:r>
            <a:r>
              <a:rPr lang="en-US" altLang="zh-CN">
                <a:latin typeface="微软雅黑" pitchFamily="34" charset="-122"/>
                <a:ea typeface="微软雅黑" pitchFamily="34" charset="-122"/>
              </a:rPr>
              <a:t>postLink function</a:t>
            </a:r>
            <a:r>
              <a:rPr lang="zh-CN" altLang="en-US">
                <a:latin typeface="微软雅黑" pitchFamily="34" charset="-122"/>
                <a:ea typeface="微软雅黑" pitchFamily="34" charset="-122"/>
              </a:rPr>
              <a:t>里面对子元素进行操作，才是安全的</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r>
              <a:rPr lang="en-US" altLang="zh-CN" b="1" smtClean="0">
                <a:solidFill>
                  <a:schemeClr val="bg1"/>
                </a:solidFill>
                <a:latin typeface="微软雅黑" pitchFamily="34" charset="-122"/>
                <a:ea typeface="微软雅黑" pitchFamily="34" charset="-122"/>
              </a:rPr>
              <a:t>iAttrs</a:t>
            </a:r>
            <a:r>
              <a:rPr lang="en-US" altLang="zh-CN" smtClean="0">
                <a:latin typeface="微软雅黑" pitchFamily="34" charset="-122"/>
                <a:ea typeface="微软雅黑" pitchFamily="34" charset="-122"/>
              </a:rPr>
              <a:t> - </a:t>
            </a:r>
            <a:r>
              <a:rPr lang="zh-CN" altLang="en-US">
                <a:latin typeface="微软雅黑" pitchFamily="34" charset="-122"/>
                <a:ea typeface="微软雅黑" pitchFamily="34" charset="-122"/>
              </a:rPr>
              <a:t>标准的当前元素的属性列表。在所有</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的</a:t>
            </a:r>
            <a:r>
              <a:rPr lang="en-US" altLang="zh-CN">
                <a:latin typeface="微软雅黑" pitchFamily="34" charset="-122"/>
                <a:ea typeface="微软雅黑" pitchFamily="34" charset="-122"/>
              </a:rPr>
              <a:t>linking function</a:t>
            </a:r>
            <a:r>
              <a:rPr lang="zh-CN" altLang="en-US">
                <a:latin typeface="微软雅黑" pitchFamily="34" charset="-122"/>
                <a:ea typeface="微软雅黑" pitchFamily="34" charset="-122"/>
              </a:rPr>
              <a:t>之间分享的。</a:t>
            </a:r>
          </a:p>
          <a:p>
            <a:r>
              <a:rPr lang="en-US" altLang="zh-CN" b="1">
                <a:solidFill>
                  <a:schemeClr val="bg1"/>
                </a:solidFill>
                <a:latin typeface="微软雅黑" pitchFamily="34" charset="-122"/>
                <a:ea typeface="微软雅黑" pitchFamily="34" charset="-122"/>
              </a:rPr>
              <a:t>controller </a:t>
            </a:r>
            <a:r>
              <a:rPr lang="en-US" altLang="zh-CN" smtClean="0">
                <a:latin typeface="微软雅黑" pitchFamily="34" charset="-122"/>
                <a:ea typeface="微软雅黑" pitchFamily="34" charset="-122"/>
              </a:rPr>
              <a:t>- </a:t>
            </a:r>
            <a:r>
              <a:rPr lang="zh-CN" altLang="en-US">
                <a:latin typeface="微软雅黑" pitchFamily="34" charset="-122"/>
                <a:ea typeface="微软雅黑" pitchFamily="34" charset="-122"/>
              </a:rPr>
              <a:t>如果在当前元素的</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中，有其中一个定义了</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，那么可以在这里获取到该</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的实例。这个</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是在所有</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之间共享的，允许各个</a:t>
            </a:r>
            <a:r>
              <a:rPr lang="en-US" altLang="zh-CN">
                <a:latin typeface="微软雅黑" pitchFamily="34" charset="-122"/>
                <a:ea typeface="微软雅黑" pitchFamily="34" charset="-122"/>
              </a:rPr>
              <a:t>directive</a:t>
            </a:r>
            <a:r>
              <a:rPr lang="zh-CN" altLang="en-US">
                <a:latin typeface="微软雅黑" pitchFamily="34" charset="-122"/>
                <a:ea typeface="微软雅黑" pitchFamily="34" charset="-122"/>
              </a:rPr>
              <a:t>将</a:t>
            </a:r>
            <a:r>
              <a:rPr lang="en-US" altLang="zh-CN">
                <a:latin typeface="微软雅黑" pitchFamily="34" charset="-122"/>
                <a:ea typeface="微软雅黑" pitchFamily="34" charset="-122"/>
              </a:rPr>
              <a:t>controller</a:t>
            </a:r>
            <a:r>
              <a:rPr lang="zh-CN" altLang="en-US">
                <a:latin typeface="微软雅黑" pitchFamily="34" charset="-122"/>
                <a:ea typeface="微软雅黑" pitchFamily="34" charset="-122"/>
              </a:rPr>
              <a:t>当作一个它们之间沟通频道。</a:t>
            </a:r>
          </a:p>
        </p:txBody>
      </p:sp>
      <p:sp>
        <p:nvSpPr>
          <p:cNvPr id="4" name="TextBox 3"/>
          <p:cNvSpPr txBox="1"/>
          <p:nvPr/>
        </p:nvSpPr>
        <p:spPr>
          <a:xfrm>
            <a:off x="611561" y="4437112"/>
            <a:ext cx="8064895" cy="1754326"/>
          </a:xfrm>
          <a:prstGeom prst="rect">
            <a:avLst/>
          </a:prstGeom>
          <a:noFill/>
        </p:spPr>
        <p:txBody>
          <a:bodyPr wrap="square" rtlCol="0">
            <a:spAutoFit/>
          </a:bodyPr>
          <a:lstStyle/>
          <a:p>
            <a:r>
              <a:rPr lang="en-US" altLang="zh-CN" b="1">
                <a:solidFill>
                  <a:schemeClr val="bg1"/>
                </a:solidFill>
              </a:rPr>
              <a:t>Pre-link </a:t>
            </a:r>
            <a:r>
              <a:rPr lang="en-US" altLang="zh-CN" b="1" smtClean="0">
                <a:solidFill>
                  <a:schemeClr val="bg1"/>
                </a:solidFill>
              </a:rPr>
              <a:t>function</a:t>
            </a:r>
            <a:endParaRPr lang="en-US" altLang="zh-CN" b="1">
              <a:solidFill>
                <a:schemeClr val="bg1"/>
              </a:solidFill>
            </a:endParaRPr>
          </a:p>
          <a:p>
            <a:r>
              <a:rPr lang="zh-CN" altLang="en-US"/>
              <a:t>　　在子元素</a:t>
            </a:r>
            <a:r>
              <a:rPr lang="en-US" altLang="zh-CN"/>
              <a:t>linked</a:t>
            </a:r>
            <a:r>
              <a:rPr lang="zh-CN" altLang="en-US"/>
              <a:t>之前执行。在这里做</a:t>
            </a:r>
            <a:r>
              <a:rPr lang="en-US" altLang="zh-CN"/>
              <a:t>DOM</a:t>
            </a:r>
            <a:r>
              <a:rPr lang="zh-CN" altLang="en-US"/>
              <a:t>转换是不安全的，因为</a:t>
            </a:r>
            <a:r>
              <a:rPr lang="en-US" altLang="zh-CN"/>
              <a:t>compiler</a:t>
            </a:r>
            <a:r>
              <a:rPr lang="zh-CN" altLang="en-US"/>
              <a:t>的</a:t>
            </a:r>
            <a:r>
              <a:rPr lang="en-US" altLang="zh-CN"/>
              <a:t>linking function</a:t>
            </a:r>
            <a:r>
              <a:rPr lang="zh-CN" altLang="en-US"/>
              <a:t>在</a:t>
            </a:r>
            <a:r>
              <a:rPr lang="en-US" altLang="zh-CN"/>
              <a:t>link</a:t>
            </a:r>
            <a:r>
              <a:rPr lang="zh-CN" altLang="en-US"/>
              <a:t>时可能会定位不到正确的元素。</a:t>
            </a:r>
          </a:p>
          <a:p>
            <a:endParaRPr lang="zh-CN" altLang="en-US"/>
          </a:p>
          <a:p>
            <a:r>
              <a:rPr lang="en-US" altLang="zh-CN" b="1" smtClean="0">
                <a:solidFill>
                  <a:schemeClr val="bg1"/>
                </a:solidFill>
              </a:rPr>
              <a:t>Post-link function</a:t>
            </a:r>
          </a:p>
          <a:p>
            <a:r>
              <a:rPr lang="zh-CN" altLang="en-US"/>
              <a:t>　　在子元素</a:t>
            </a:r>
            <a:r>
              <a:rPr lang="en-US" altLang="zh-CN"/>
              <a:t>linked</a:t>
            </a:r>
            <a:r>
              <a:rPr lang="zh-CN" altLang="en-US"/>
              <a:t>之后执行。在这里执行</a:t>
            </a:r>
            <a:r>
              <a:rPr lang="en-US" altLang="zh-CN"/>
              <a:t>DOM</a:t>
            </a:r>
            <a:r>
              <a:rPr lang="zh-CN" altLang="en-US"/>
              <a:t>转换是安全的。</a:t>
            </a:r>
          </a:p>
        </p:txBody>
      </p:sp>
    </p:spTree>
    <p:extLst>
      <p:ext uri="{BB962C8B-B14F-4D97-AF65-F5344CB8AC3E}">
        <p14:creationId xmlns:p14="http://schemas.microsoft.com/office/powerpoint/2010/main" val="404414916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54</a:t>
            </a:fld>
            <a:endParaRPr lang="zh-CN" altLang="en-US"/>
          </a:p>
        </p:txBody>
      </p:sp>
      <p:sp>
        <p:nvSpPr>
          <p:cNvPr id="4" name="TextBox 3"/>
          <p:cNvSpPr txBox="1"/>
          <p:nvPr/>
        </p:nvSpPr>
        <p:spPr>
          <a:xfrm>
            <a:off x="955626" y="260648"/>
            <a:ext cx="134043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5</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过滤器</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1625842" y="722313"/>
            <a:ext cx="3733714" cy="523220"/>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altLang="zh-CN" sz="2800" b="1">
                <a:ln w="50800"/>
                <a:solidFill>
                  <a:schemeClr val="bg1">
                    <a:shade val="50000"/>
                  </a:schemeClr>
                </a:solidFill>
                <a:latin typeface="Consolas" pitchFamily="49" charset="0"/>
                <a:cs typeface="Consolas" pitchFamily="49" charset="0"/>
              </a:rPr>
              <a:t>{{ name </a:t>
            </a:r>
            <a:r>
              <a:rPr lang="en-US" altLang="zh-CN" sz="2800" b="1">
                <a:ln w="50800"/>
                <a:solidFill>
                  <a:schemeClr val="bg1">
                    <a:shade val="50000"/>
                  </a:schemeClr>
                </a:solidFill>
                <a:latin typeface="Consolas" pitchFamily="49" charset="0"/>
                <a:cs typeface="Consolas" pitchFamily="49" charset="0"/>
              </a:rPr>
              <a:t>| </a:t>
            </a:r>
            <a:r>
              <a:rPr lang="en-US" altLang="zh-CN" sz="2800" b="1" smtClean="0">
                <a:ln w="50800"/>
                <a:solidFill>
                  <a:schemeClr val="bg1">
                    <a:shade val="50000"/>
                  </a:schemeClr>
                </a:solidFill>
                <a:latin typeface="Consolas" pitchFamily="49" charset="0"/>
                <a:cs typeface="Consolas" pitchFamily="49" charset="0"/>
              </a:rPr>
              <a:t>filter}}</a:t>
            </a:r>
            <a:endParaRPr lang="zh-CN" altLang="en-US" sz="2800" b="1">
              <a:ln w="50800"/>
              <a:solidFill>
                <a:schemeClr val="bg1">
                  <a:shade val="50000"/>
                </a:schemeClr>
              </a:solidFill>
              <a:latin typeface="Consolas" pitchFamily="49" charset="0"/>
              <a:cs typeface="Consolas" pitchFamily="49" charset="0"/>
            </a:endParaRPr>
          </a:p>
        </p:txBody>
      </p:sp>
      <p:sp>
        <p:nvSpPr>
          <p:cNvPr id="5" name="TextBox 4"/>
          <p:cNvSpPr txBox="1"/>
          <p:nvPr/>
        </p:nvSpPr>
        <p:spPr>
          <a:xfrm>
            <a:off x="888566" y="2563414"/>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currency</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88566" y="3183359"/>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date</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888566" y="3717032"/>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lowercase</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TextBox 7"/>
          <p:cNvSpPr txBox="1"/>
          <p:nvPr/>
        </p:nvSpPr>
        <p:spPr>
          <a:xfrm>
            <a:off x="888566" y="4335487"/>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uppercase</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TextBox 8"/>
          <p:cNvSpPr txBox="1"/>
          <p:nvPr/>
        </p:nvSpPr>
        <p:spPr>
          <a:xfrm>
            <a:off x="1625841" y="1555046"/>
            <a:ext cx="6296917" cy="523220"/>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altLang="zh-CN" sz="2800" b="1">
                <a:ln w="50800"/>
                <a:solidFill>
                  <a:schemeClr val="bg1">
                    <a:shade val="50000"/>
                  </a:schemeClr>
                </a:solidFill>
                <a:latin typeface="Consolas" pitchFamily="49" charset="0"/>
                <a:cs typeface="Consolas" pitchFamily="49" charset="0"/>
              </a:rPr>
              <a:t>{{ name </a:t>
            </a:r>
            <a:r>
              <a:rPr lang="en-US" altLang="zh-CN" sz="2800" b="1">
                <a:ln w="50800"/>
                <a:solidFill>
                  <a:schemeClr val="bg1">
                    <a:shade val="50000"/>
                  </a:schemeClr>
                </a:solidFill>
                <a:latin typeface="Consolas" pitchFamily="49" charset="0"/>
                <a:cs typeface="Consolas" pitchFamily="49" charset="0"/>
              </a:rPr>
              <a:t>| </a:t>
            </a:r>
            <a:r>
              <a:rPr lang="en-US" altLang="zh-CN" sz="2800" b="1" smtClean="0">
                <a:ln w="50800"/>
                <a:solidFill>
                  <a:schemeClr val="bg1">
                    <a:shade val="50000"/>
                  </a:schemeClr>
                </a:solidFill>
                <a:latin typeface="Consolas" pitchFamily="49" charset="0"/>
                <a:cs typeface="Consolas" pitchFamily="49" charset="0"/>
              </a:rPr>
              <a:t>filter : expression}}</a:t>
            </a:r>
            <a:endParaRPr lang="zh-CN" altLang="en-US" sz="2800" b="1">
              <a:ln w="50800"/>
              <a:solidFill>
                <a:schemeClr val="bg1">
                  <a:shade val="50000"/>
                </a:schemeClr>
              </a:solidFill>
              <a:latin typeface="Consolas" pitchFamily="49" charset="0"/>
              <a:cs typeface="Consolas" pitchFamily="49" charset="0"/>
            </a:endParaRPr>
          </a:p>
        </p:txBody>
      </p:sp>
      <p:sp>
        <p:nvSpPr>
          <p:cNvPr id="13" name="TextBox 12"/>
          <p:cNvSpPr txBox="1"/>
          <p:nvPr/>
        </p:nvSpPr>
        <p:spPr>
          <a:xfrm>
            <a:off x="2808387" y="2609580"/>
            <a:ext cx="3647152" cy="369332"/>
          </a:xfrm>
          <a:prstGeom prst="rect">
            <a:avLst/>
          </a:prstGeom>
          <a:noFill/>
        </p:spPr>
        <p:txBody>
          <a:bodyPr wrap="none" rtlCol="0">
            <a:spAutoFit/>
          </a:bodyPr>
          <a:lstStyle/>
          <a:p>
            <a:r>
              <a:rPr lang="zh-CN" altLang="en-US"/>
              <a:t>可以将一个数值格式化为货币格式</a:t>
            </a:r>
          </a:p>
        </p:txBody>
      </p:sp>
      <p:sp>
        <p:nvSpPr>
          <p:cNvPr id="14" name="TextBox 13"/>
          <p:cNvSpPr txBox="1"/>
          <p:nvPr/>
        </p:nvSpPr>
        <p:spPr>
          <a:xfrm>
            <a:off x="2808387" y="3229525"/>
            <a:ext cx="3416320" cy="369332"/>
          </a:xfrm>
          <a:prstGeom prst="rect">
            <a:avLst/>
          </a:prstGeom>
          <a:noFill/>
        </p:spPr>
        <p:txBody>
          <a:bodyPr wrap="none" rtlCol="0">
            <a:spAutoFit/>
          </a:bodyPr>
          <a:lstStyle/>
          <a:p>
            <a:r>
              <a:rPr lang="zh-CN" altLang="en-US" smtClean="0"/>
              <a:t>可以</a:t>
            </a:r>
            <a:r>
              <a:rPr lang="zh-CN" altLang="en-US"/>
              <a:t>将日期格式化成需要的格式</a:t>
            </a:r>
          </a:p>
        </p:txBody>
      </p:sp>
      <p:sp>
        <p:nvSpPr>
          <p:cNvPr id="15" name="TextBox 14"/>
          <p:cNvSpPr txBox="1"/>
          <p:nvPr/>
        </p:nvSpPr>
        <p:spPr>
          <a:xfrm>
            <a:off x="2870562" y="3763198"/>
            <a:ext cx="2031325" cy="369332"/>
          </a:xfrm>
          <a:prstGeom prst="rect">
            <a:avLst/>
          </a:prstGeom>
          <a:noFill/>
        </p:spPr>
        <p:txBody>
          <a:bodyPr wrap="none" rtlCol="0">
            <a:spAutoFit/>
          </a:bodyPr>
          <a:lstStyle/>
          <a:p>
            <a:r>
              <a:rPr lang="zh-CN" altLang="en-US"/>
              <a:t>将字符串转为小写</a:t>
            </a:r>
          </a:p>
        </p:txBody>
      </p:sp>
      <p:sp>
        <p:nvSpPr>
          <p:cNvPr id="16" name="TextBox 15"/>
          <p:cNvSpPr txBox="1"/>
          <p:nvPr/>
        </p:nvSpPr>
        <p:spPr>
          <a:xfrm>
            <a:off x="2870562" y="4381653"/>
            <a:ext cx="2031325" cy="369332"/>
          </a:xfrm>
          <a:prstGeom prst="rect">
            <a:avLst/>
          </a:prstGeom>
          <a:noFill/>
        </p:spPr>
        <p:txBody>
          <a:bodyPr wrap="none" rtlCol="0">
            <a:spAutoFit/>
          </a:bodyPr>
          <a:lstStyle/>
          <a:p>
            <a:r>
              <a:rPr lang="zh-CN" altLang="en-US"/>
              <a:t>将</a:t>
            </a:r>
            <a:r>
              <a:rPr lang="zh-CN" altLang="en-US"/>
              <a:t>字符串</a:t>
            </a:r>
            <a:r>
              <a:rPr lang="zh-CN" altLang="en-US" smtClean="0"/>
              <a:t>转为大写</a:t>
            </a:r>
            <a:endParaRPr lang="zh-CN" altLang="en-US"/>
          </a:p>
        </p:txBody>
      </p:sp>
      <p:sp>
        <p:nvSpPr>
          <p:cNvPr id="17" name="TextBox 16"/>
          <p:cNvSpPr txBox="1"/>
          <p:nvPr/>
        </p:nvSpPr>
        <p:spPr>
          <a:xfrm>
            <a:off x="888565" y="4941168"/>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json</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TextBox 17"/>
          <p:cNvSpPr txBox="1"/>
          <p:nvPr/>
        </p:nvSpPr>
        <p:spPr>
          <a:xfrm>
            <a:off x="2870561" y="4987334"/>
            <a:ext cx="5949911" cy="646331"/>
          </a:xfrm>
          <a:prstGeom prst="rect">
            <a:avLst/>
          </a:prstGeom>
          <a:noFill/>
        </p:spPr>
        <p:txBody>
          <a:bodyPr wrap="square" rtlCol="0">
            <a:spAutoFit/>
          </a:bodyPr>
          <a:lstStyle/>
          <a:p>
            <a:r>
              <a:rPr lang="zh-CN" altLang="en-US"/>
              <a:t>可以将一个</a:t>
            </a:r>
            <a:r>
              <a:rPr lang="en-US" altLang="zh-CN"/>
              <a:t>JSON</a:t>
            </a:r>
            <a:r>
              <a:rPr lang="zh-CN" altLang="en-US"/>
              <a:t>或</a:t>
            </a:r>
            <a:r>
              <a:rPr lang="en-US" altLang="zh-CN"/>
              <a:t>JavaScript</a:t>
            </a:r>
            <a:r>
              <a:rPr lang="zh-CN" altLang="en-US"/>
              <a:t>对象转换成字符串。这种转换对调试非常有帮助</a:t>
            </a:r>
          </a:p>
        </p:txBody>
      </p:sp>
    </p:spTree>
    <p:extLst>
      <p:ext uri="{BB962C8B-B14F-4D97-AF65-F5344CB8AC3E}">
        <p14:creationId xmlns:p14="http://schemas.microsoft.com/office/powerpoint/2010/main" val="3018281921"/>
      </p:ext>
    </p:extLst>
  </p:cSld>
  <p:clrMapOvr>
    <a:masterClrMapping/>
  </p:clrMapOvr>
  <p:transition spd="slow">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55</a:t>
            </a:fld>
            <a:endParaRPr lang="zh-CN" altLang="en-US"/>
          </a:p>
        </p:txBody>
      </p:sp>
      <p:sp>
        <p:nvSpPr>
          <p:cNvPr id="12" name="TextBox 11"/>
          <p:cNvSpPr txBox="1"/>
          <p:nvPr/>
        </p:nvSpPr>
        <p:spPr>
          <a:xfrm>
            <a:off x="888566" y="250771"/>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filter</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TextBox 12"/>
          <p:cNvSpPr txBox="1"/>
          <p:nvPr/>
        </p:nvSpPr>
        <p:spPr>
          <a:xfrm>
            <a:off x="888566" y="692696"/>
            <a:ext cx="7643874" cy="4801314"/>
          </a:xfrm>
          <a:prstGeom prst="rect">
            <a:avLst/>
          </a:prstGeom>
          <a:noFill/>
        </p:spPr>
        <p:txBody>
          <a:bodyPr wrap="square" rtlCol="0">
            <a:spAutoFit/>
          </a:bodyPr>
          <a:lstStyle/>
          <a:p>
            <a:pPr>
              <a:lnSpc>
                <a:spcPct val="150000"/>
              </a:lnSpc>
            </a:pPr>
            <a:r>
              <a:rPr lang="en-US" altLang="zh-CN" b="1" smtClean="0">
                <a:latin typeface="微软雅黑" pitchFamily="34" charset="-122"/>
                <a:ea typeface="微软雅黑" pitchFamily="34" charset="-122"/>
              </a:rPr>
              <a:t>1</a:t>
            </a:r>
            <a:r>
              <a:rPr lang="zh-CN" altLang="en-US" b="1" smtClean="0">
                <a:latin typeface="微软雅黑" pitchFamily="34" charset="-122"/>
                <a:ea typeface="微软雅黑" pitchFamily="34" charset="-122"/>
              </a:rPr>
              <a:t>、字符串</a:t>
            </a:r>
            <a:endParaRPr lang="zh-CN" altLang="en-US" b="1">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z="1600" smtClean="0">
                <a:latin typeface="微软雅黑" pitchFamily="34" charset="-122"/>
                <a:ea typeface="微软雅黑" pitchFamily="34" charset="-122"/>
              </a:rPr>
              <a:t>返回</a:t>
            </a:r>
            <a:r>
              <a:rPr lang="zh-CN" altLang="en-US" sz="1600">
                <a:latin typeface="微软雅黑" pitchFamily="34" charset="-122"/>
                <a:ea typeface="微软雅黑" pitchFamily="34" charset="-122"/>
              </a:rPr>
              <a:t>所有包含这个字符串的元素。如果我们想返回不包含该字符串的元素，在参数前</a:t>
            </a:r>
            <a:r>
              <a:rPr lang="zh-CN" altLang="en-US" sz="1600">
                <a:latin typeface="微软雅黑" pitchFamily="34" charset="-122"/>
                <a:ea typeface="微软雅黑" pitchFamily="34" charset="-122"/>
              </a:rPr>
              <a:t>加</a:t>
            </a:r>
            <a:r>
              <a:rPr lang="en-US" altLang="zh-CN" sz="1600" smtClean="0">
                <a:latin typeface="微软雅黑" pitchFamily="34" charset="-122"/>
                <a:ea typeface="微软雅黑" pitchFamily="34" charset="-122"/>
              </a:rPr>
              <a:t>!</a:t>
            </a:r>
            <a:r>
              <a:rPr lang="zh-CN" altLang="en-US" sz="1600" smtClean="0">
                <a:latin typeface="微软雅黑" pitchFamily="34" charset="-122"/>
                <a:ea typeface="微软雅黑" pitchFamily="34" charset="-122"/>
              </a:rPr>
              <a:t>符号。</a:t>
            </a:r>
            <a:endParaRPr lang="en-US" altLang="zh-CN" sz="1600" smtClean="0">
              <a:latin typeface="微软雅黑" pitchFamily="34" charset="-122"/>
              <a:ea typeface="微软雅黑" pitchFamily="34" charset="-122"/>
            </a:endParaRPr>
          </a:p>
          <a:p>
            <a:pPr>
              <a:lnSpc>
                <a:spcPct val="150000"/>
              </a:lnSpc>
            </a:pPr>
            <a:endParaRPr lang="en-US" altLang="zh-CN" sz="1600" smtClean="0">
              <a:latin typeface="微软雅黑" pitchFamily="34" charset="-122"/>
              <a:ea typeface="微软雅黑" pitchFamily="34" charset="-122"/>
            </a:endParaRPr>
          </a:p>
          <a:p>
            <a:pPr>
              <a:lnSpc>
                <a:spcPct val="150000"/>
              </a:lnSpc>
            </a:pPr>
            <a:r>
              <a:rPr lang="en-US" altLang="zh-CN" b="1" smtClean="0">
                <a:latin typeface="微软雅黑" pitchFamily="34" charset="-122"/>
                <a:ea typeface="微软雅黑" pitchFamily="34" charset="-122"/>
              </a:rPr>
              <a:t>2</a:t>
            </a:r>
            <a:r>
              <a:rPr lang="zh-CN" altLang="en-US" b="1" smtClean="0">
                <a:latin typeface="微软雅黑" pitchFamily="34" charset="-122"/>
                <a:ea typeface="微软雅黑" pitchFamily="34" charset="-122"/>
              </a:rPr>
              <a:t>、对象</a:t>
            </a:r>
            <a:endParaRPr lang="zh-CN" altLang="en-US" b="1">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en-US" altLang="zh-CN" sz="1600" smtClean="0">
                <a:latin typeface="微软雅黑" pitchFamily="34" charset="-122"/>
                <a:ea typeface="微软雅黑" pitchFamily="34" charset="-122"/>
              </a:rPr>
              <a:t>AngularJS</a:t>
            </a:r>
            <a:r>
              <a:rPr lang="zh-CN" altLang="en-US" sz="1600">
                <a:latin typeface="微软雅黑" pitchFamily="34" charset="-122"/>
                <a:ea typeface="微软雅黑" pitchFamily="34" charset="-122"/>
              </a:rPr>
              <a:t>会将待过滤对象的属性同这个对象中的同名属性进行比较，如果属性值</a:t>
            </a:r>
            <a:r>
              <a:rPr lang="zh-CN" altLang="en-US" sz="1600">
                <a:latin typeface="微软雅黑" pitchFamily="34" charset="-122"/>
                <a:ea typeface="微软雅黑" pitchFamily="34" charset="-122"/>
              </a:rPr>
              <a:t>是</a:t>
            </a:r>
            <a:r>
              <a:rPr lang="zh-CN" altLang="en-US" sz="1600" smtClean="0">
                <a:latin typeface="微软雅黑" pitchFamily="34" charset="-122"/>
                <a:ea typeface="微软雅黑" pitchFamily="34" charset="-122"/>
              </a:rPr>
              <a:t>字符串就</a:t>
            </a:r>
            <a:r>
              <a:rPr lang="zh-CN" altLang="en-US" sz="1600">
                <a:latin typeface="微软雅黑" pitchFamily="34" charset="-122"/>
                <a:ea typeface="微软雅黑" pitchFamily="34" charset="-122"/>
              </a:rPr>
              <a:t>会判断是否包含该字符串。如果我们希望对全部属性都进行对比，可以将</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当作键</a:t>
            </a:r>
            <a:r>
              <a:rPr lang="zh-CN" altLang="en-US" sz="1600">
                <a:latin typeface="微软雅黑" pitchFamily="34" charset="-122"/>
                <a:ea typeface="微软雅黑" pitchFamily="34" charset="-122"/>
              </a:rPr>
              <a:t>名</a:t>
            </a:r>
            <a:r>
              <a:rPr lang="zh-CN" altLang="en-US" sz="1600" smtClean="0">
                <a:latin typeface="微软雅黑" pitchFamily="34" charset="-122"/>
                <a:ea typeface="微软雅黑" pitchFamily="34" charset="-122"/>
              </a:rPr>
              <a:t>。</a:t>
            </a:r>
            <a:endParaRPr lang="en-US" altLang="zh-CN" sz="1600" smtClean="0">
              <a:latin typeface="微软雅黑" pitchFamily="34" charset="-122"/>
              <a:ea typeface="微软雅黑" pitchFamily="34" charset="-122"/>
            </a:endParaRPr>
          </a:p>
          <a:p>
            <a:pPr>
              <a:lnSpc>
                <a:spcPct val="150000"/>
              </a:lnSpc>
            </a:pPr>
            <a:endParaRPr lang="zh-CN" altLang="en-US" sz="1600">
              <a:latin typeface="微软雅黑" pitchFamily="34" charset="-122"/>
              <a:ea typeface="微软雅黑" pitchFamily="34" charset="-122"/>
            </a:endParaRPr>
          </a:p>
          <a:p>
            <a:pPr>
              <a:lnSpc>
                <a:spcPct val="150000"/>
              </a:lnSpc>
            </a:pPr>
            <a:r>
              <a:rPr lang="en-US" altLang="zh-CN" b="1" smtClean="0">
                <a:latin typeface="微软雅黑" pitchFamily="34" charset="-122"/>
                <a:ea typeface="微软雅黑" pitchFamily="34" charset="-122"/>
              </a:rPr>
              <a:t>3</a:t>
            </a:r>
            <a:r>
              <a:rPr lang="zh-CN" altLang="en-US" b="1" smtClean="0">
                <a:latin typeface="微软雅黑" pitchFamily="34" charset="-122"/>
                <a:ea typeface="微软雅黑" pitchFamily="34" charset="-122"/>
              </a:rPr>
              <a:t>、函数</a:t>
            </a:r>
            <a:endParaRPr lang="zh-CN" altLang="en-US" b="1">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	</a:t>
            </a:r>
            <a:r>
              <a:rPr lang="zh-CN" altLang="en-US" sz="1600" smtClean="0">
                <a:latin typeface="微软雅黑" pitchFamily="34" charset="-122"/>
                <a:ea typeface="微软雅黑" pitchFamily="34" charset="-122"/>
              </a:rPr>
              <a:t>对</a:t>
            </a:r>
            <a:r>
              <a:rPr lang="zh-CN" altLang="en-US" sz="1600">
                <a:latin typeface="微软雅黑" pitchFamily="34" charset="-122"/>
                <a:ea typeface="微软雅黑" pitchFamily="34" charset="-122"/>
              </a:rPr>
              <a:t>每个元素都执行这个函数，返回非假值的元素会出现在新的数组中并返回。</a:t>
            </a:r>
            <a:endParaRPr lang="zh-CN" altLang="en-US" sz="1600">
              <a:latin typeface="微软雅黑" pitchFamily="34" charset="-122"/>
              <a:ea typeface="微软雅黑" pitchFamily="34" charset="-122"/>
            </a:endParaRPr>
          </a:p>
        </p:txBody>
      </p:sp>
    </p:spTree>
    <p:extLst>
      <p:ext uri="{BB962C8B-B14F-4D97-AF65-F5344CB8AC3E}">
        <p14:creationId xmlns:p14="http://schemas.microsoft.com/office/powerpoint/2010/main" val="23387997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56</a:t>
            </a:fld>
            <a:endParaRPr lang="zh-CN" altLang="en-US"/>
          </a:p>
        </p:txBody>
      </p:sp>
      <p:sp>
        <p:nvSpPr>
          <p:cNvPr id="12" name="TextBox 11"/>
          <p:cNvSpPr txBox="1"/>
          <p:nvPr/>
        </p:nvSpPr>
        <p:spPr>
          <a:xfrm>
            <a:off x="888566" y="250771"/>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limitTo</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3" name="TextBox 12"/>
          <p:cNvSpPr txBox="1"/>
          <p:nvPr/>
        </p:nvSpPr>
        <p:spPr>
          <a:xfrm>
            <a:off x="888566" y="548680"/>
            <a:ext cx="7643874" cy="830997"/>
          </a:xfrm>
          <a:prstGeom prst="rect">
            <a:avLst/>
          </a:prstGeom>
          <a:noFill/>
        </p:spPr>
        <p:txBody>
          <a:bodyPr wrap="square" rtlCol="0">
            <a:spAutoFit/>
          </a:bodyPr>
          <a:lstStyle/>
          <a:p>
            <a:pPr>
              <a:lnSpc>
                <a:spcPct val="150000"/>
              </a:lnSpc>
            </a:pPr>
            <a:r>
              <a:rPr lang="en-US" altLang="zh-CN" sz="1600" b="1" smtClean="0">
                <a:latin typeface="微软雅黑" pitchFamily="34" charset="-122"/>
                <a:ea typeface="微软雅黑" pitchFamily="34" charset="-122"/>
              </a:rPr>
              <a:t>	</a:t>
            </a:r>
            <a:r>
              <a:rPr lang="zh-CN" altLang="en-US" sz="1600" b="1" smtClean="0">
                <a:latin typeface="微软雅黑" pitchFamily="34" charset="-122"/>
                <a:ea typeface="微软雅黑" pitchFamily="34" charset="-122"/>
              </a:rPr>
              <a:t>根据</a:t>
            </a:r>
            <a:r>
              <a:rPr lang="zh-CN" altLang="en-US" sz="1600" b="1">
                <a:latin typeface="微软雅黑" pitchFamily="34" charset="-122"/>
                <a:ea typeface="微软雅黑" pitchFamily="34" charset="-122"/>
              </a:rPr>
              <a:t>传入的参数生成一个新的数组或字符串，新的数组或字符串的</a:t>
            </a:r>
            <a:r>
              <a:rPr lang="zh-CN" altLang="en-US" sz="1600" b="1">
                <a:latin typeface="微软雅黑" pitchFamily="34" charset="-122"/>
                <a:ea typeface="微软雅黑" pitchFamily="34" charset="-122"/>
              </a:rPr>
              <a:t>长度</a:t>
            </a:r>
            <a:r>
              <a:rPr lang="zh-CN" altLang="en-US" sz="1600" b="1" smtClean="0">
                <a:latin typeface="微软雅黑" pitchFamily="34" charset="-122"/>
                <a:ea typeface="微软雅黑" pitchFamily="34" charset="-122"/>
              </a:rPr>
              <a:t>取决于</a:t>
            </a:r>
            <a:r>
              <a:rPr lang="zh-CN" altLang="en-US" sz="1600" b="1">
                <a:latin typeface="微软雅黑" pitchFamily="34" charset="-122"/>
                <a:ea typeface="微软雅黑" pitchFamily="34" charset="-122"/>
              </a:rPr>
              <a:t>传入的参数，通过传入参数的正负值来控制从前面还是从后面开始截取</a:t>
            </a:r>
            <a:endParaRPr lang="zh-CN" altLang="en-US" sz="1600">
              <a:latin typeface="微软雅黑" pitchFamily="34" charset="-122"/>
              <a:ea typeface="微软雅黑" pitchFamily="34" charset="-122"/>
            </a:endParaRPr>
          </a:p>
        </p:txBody>
      </p:sp>
      <p:sp>
        <p:nvSpPr>
          <p:cNvPr id="7" name="TextBox 6"/>
          <p:cNvSpPr txBox="1"/>
          <p:nvPr/>
        </p:nvSpPr>
        <p:spPr>
          <a:xfrm>
            <a:off x="888566" y="1770569"/>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number</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TextBox 7"/>
          <p:cNvSpPr txBox="1"/>
          <p:nvPr/>
        </p:nvSpPr>
        <p:spPr>
          <a:xfrm>
            <a:off x="860016" y="2093947"/>
            <a:ext cx="7643874" cy="830997"/>
          </a:xfrm>
          <a:prstGeom prst="rect">
            <a:avLst/>
          </a:prstGeom>
          <a:noFill/>
        </p:spPr>
        <p:txBody>
          <a:bodyPr wrap="square" rtlCol="0">
            <a:spAutoFit/>
          </a:bodyPr>
          <a:lstStyle/>
          <a:p>
            <a:pPr>
              <a:lnSpc>
                <a:spcPct val="150000"/>
              </a:lnSpc>
            </a:pPr>
            <a:r>
              <a:rPr lang="en-US" altLang="zh-CN" sz="1600" b="1" smtClean="0">
                <a:latin typeface="微软雅黑" pitchFamily="34" charset="-122"/>
                <a:ea typeface="微软雅黑" pitchFamily="34" charset="-122"/>
              </a:rPr>
              <a:t>	</a:t>
            </a:r>
            <a:r>
              <a:rPr lang="zh-CN" altLang="en-US" sz="1600" b="1" smtClean="0">
                <a:latin typeface="微软雅黑" pitchFamily="34" charset="-122"/>
                <a:ea typeface="微软雅黑" pitchFamily="34" charset="-122"/>
              </a:rPr>
              <a:t>将</a:t>
            </a:r>
            <a:r>
              <a:rPr lang="zh-CN" altLang="en-US" sz="1600" b="1">
                <a:latin typeface="微软雅黑" pitchFamily="34" charset="-122"/>
                <a:ea typeface="微软雅黑" pitchFamily="34" charset="-122"/>
              </a:rPr>
              <a:t>数字格式化成文本。它的第二个参数是可选的，用来控制小数点后截取的位数</a:t>
            </a:r>
            <a:endParaRPr lang="zh-CN" altLang="en-US" sz="1600">
              <a:latin typeface="微软雅黑" pitchFamily="34" charset="-122"/>
              <a:ea typeface="微软雅黑" pitchFamily="34" charset="-122"/>
            </a:endParaRPr>
          </a:p>
        </p:txBody>
      </p:sp>
      <p:sp>
        <p:nvSpPr>
          <p:cNvPr id="9" name="TextBox 8"/>
          <p:cNvSpPr txBox="1"/>
          <p:nvPr/>
        </p:nvSpPr>
        <p:spPr>
          <a:xfrm>
            <a:off x="888566" y="2996952"/>
            <a:ext cx="530282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buFont typeface="Wingdings" pitchFamily="2" charset="2"/>
              <a:buChar char="Ø"/>
            </a:pP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orderBy</a:t>
            </a:r>
            <a:endPar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TextBox 9"/>
          <p:cNvSpPr txBox="1"/>
          <p:nvPr/>
        </p:nvSpPr>
        <p:spPr>
          <a:xfrm>
            <a:off x="888566" y="3501008"/>
            <a:ext cx="7643874" cy="3046988"/>
          </a:xfrm>
          <a:prstGeom prst="rect">
            <a:avLst/>
          </a:prstGeom>
          <a:noFill/>
        </p:spPr>
        <p:txBody>
          <a:bodyPr wrap="square" rtlCol="0">
            <a:spAutoFit/>
          </a:bodyPr>
          <a:lstStyle/>
          <a:p>
            <a:pPr>
              <a:lnSpc>
                <a:spcPct val="150000"/>
              </a:lnSpc>
            </a:pPr>
            <a:r>
              <a:rPr lang="zh-CN" altLang="en-US" sz="1600" b="1" smtClean="0">
                <a:solidFill>
                  <a:schemeClr val="bg1"/>
                </a:solidFill>
                <a:latin typeface="微软雅黑" pitchFamily="34" charset="-122"/>
                <a:ea typeface="微软雅黑" pitchFamily="34" charset="-122"/>
              </a:rPr>
              <a:t>参数一（必选）：</a:t>
            </a:r>
            <a:endParaRPr lang="en-US" altLang="zh-CN" sz="1600" b="1" smtClean="0">
              <a:solidFill>
                <a:schemeClr val="bg1"/>
              </a:solidFill>
              <a:latin typeface="微软雅黑" pitchFamily="34" charset="-122"/>
              <a:ea typeface="微软雅黑" pitchFamily="34" charset="-122"/>
            </a:endParaRPr>
          </a:p>
          <a:p>
            <a:pPr>
              <a:lnSpc>
                <a:spcPct val="150000"/>
              </a:lnSpc>
            </a:pPr>
            <a:r>
              <a:rPr lang="en-US" altLang="zh-CN" sz="1600" smtClean="0">
                <a:latin typeface="微软雅黑" pitchFamily="34" charset="-122"/>
                <a:ea typeface="微软雅黑" pitchFamily="34" charset="-122"/>
              </a:rPr>
              <a:t>	</a:t>
            </a:r>
            <a:r>
              <a:rPr lang="zh-CN" altLang="en-US" sz="1600" b="1" smtClean="0">
                <a:solidFill>
                  <a:schemeClr val="bg1"/>
                </a:solidFill>
                <a:latin typeface="微软雅黑" pitchFamily="34" charset="-122"/>
                <a:ea typeface="微软雅黑" pitchFamily="34" charset="-122"/>
              </a:rPr>
              <a:t>函数</a:t>
            </a:r>
            <a:r>
              <a:rPr lang="zh-CN" altLang="en-US" sz="1600" smtClean="0">
                <a:latin typeface="微软雅黑" pitchFamily="34" charset="-122"/>
                <a:ea typeface="微软雅黑" pitchFamily="34" charset="-122"/>
              </a:rPr>
              <a:t>：该函数会被当作待排序对象的</a:t>
            </a:r>
            <a:r>
              <a:rPr lang="en-US" altLang="zh-CN" sz="1600" smtClean="0">
                <a:latin typeface="微软雅黑" pitchFamily="34" charset="-122"/>
                <a:ea typeface="微软雅黑" pitchFamily="34" charset="-122"/>
              </a:rPr>
              <a:t>getter</a:t>
            </a:r>
            <a:r>
              <a:rPr lang="zh-CN" altLang="en-US" sz="1600" smtClean="0">
                <a:latin typeface="微软雅黑" pitchFamily="34" charset="-122"/>
                <a:ea typeface="微软雅黑" pitchFamily="34" charset="-122"/>
              </a:rPr>
              <a:t>方法。</a:t>
            </a:r>
            <a:endParaRPr lang="en-US" altLang="zh-CN" sz="1600" smtClean="0">
              <a:latin typeface="微软雅黑" pitchFamily="34" charset="-122"/>
              <a:ea typeface="微软雅黑" pitchFamily="34" charset="-122"/>
            </a:endParaRPr>
          </a:p>
          <a:p>
            <a:pPr>
              <a:lnSpc>
                <a:spcPct val="150000"/>
              </a:lnSpc>
            </a:pPr>
            <a:r>
              <a:rPr lang="en-US" altLang="zh-CN" sz="1600" smtClean="0">
                <a:latin typeface="微软雅黑" pitchFamily="34" charset="-122"/>
                <a:ea typeface="微软雅黑" pitchFamily="34" charset="-122"/>
              </a:rPr>
              <a:t>	</a:t>
            </a:r>
            <a:r>
              <a:rPr lang="zh-CN" altLang="en-US" sz="1600" b="1" smtClean="0">
                <a:solidFill>
                  <a:schemeClr val="bg1"/>
                </a:solidFill>
                <a:latin typeface="微软雅黑" pitchFamily="34" charset="-122"/>
                <a:ea typeface="微软雅黑" pitchFamily="34" charset="-122"/>
              </a:rPr>
              <a:t>字符串</a:t>
            </a:r>
            <a:r>
              <a:rPr lang="zh-CN" altLang="en-US" sz="1600" smtClean="0">
                <a:latin typeface="微软雅黑" pitchFamily="34" charset="-122"/>
                <a:ea typeface="微软雅黑" pitchFamily="34" charset="-122"/>
              </a:rPr>
              <a:t>：</a:t>
            </a:r>
            <a:r>
              <a:rPr lang="zh-CN" altLang="en-US" sz="1600">
                <a:latin typeface="微软雅黑" pitchFamily="34" charset="-122"/>
                <a:ea typeface="微软雅黑" pitchFamily="34" charset="-122"/>
              </a:rPr>
              <a:t>对这个字符串进行解析的结果将决定数组元素的排序方向</a:t>
            </a:r>
            <a:r>
              <a:rPr lang="zh-CN" altLang="en-US" sz="1600">
                <a:latin typeface="微软雅黑" pitchFamily="34" charset="-122"/>
                <a:ea typeface="微软雅黑" pitchFamily="34" charset="-122"/>
              </a:rPr>
              <a:t>。</a:t>
            </a:r>
            <a:r>
              <a:rPr lang="zh-CN" altLang="en-US" sz="1600" smtClean="0">
                <a:latin typeface="微软雅黑" pitchFamily="34" charset="-122"/>
                <a:ea typeface="微软雅黑" pitchFamily="34" charset="-122"/>
              </a:rPr>
              <a:t>我们可以</a:t>
            </a:r>
            <a:r>
              <a:rPr lang="zh-CN" altLang="en-US" sz="1600">
                <a:latin typeface="微软雅黑" pitchFamily="34" charset="-122"/>
                <a:ea typeface="微软雅黑" pitchFamily="34" charset="-122"/>
              </a:rPr>
              <a:t>传入</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或</a:t>
            </a:r>
            <a:r>
              <a:rPr lang="en-US" altLang="zh-CN" sz="1600">
                <a:latin typeface="微软雅黑" pitchFamily="34" charset="-122"/>
                <a:ea typeface="微软雅黑" pitchFamily="34" charset="-122"/>
              </a:rPr>
              <a:t>-</a:t>
            </a:r>
            <a:r>
              <a:rPr lang="zh-CN" altLang="en-US" sz="1600">
                <a:latin typeface="微软雅黑" pitchFamily="34" charset="-122"/>
                <a:ea typeface="微软雅黑" pitchFamily="34" charset="-122"/>
              </a:rPr>
              <a:t>来强制</a:t>
            </a:r>
            <a:r>
              <a:rPr lang="zh-CN" altLang="en-US" sz="1600">
                <a:latin typeface="微软雅黑" pitchFamily="34" charset="-122"/>
                <a:ea typeface="微软雅黑" pitchFamily="34" charset="-122"/>
              </a:rPr>
              <a:t>进行</a:t>
            </a:r>
            <a:r>
              <a:rPr lang="zh-CN" altLang="en-US" sz="1600" smtClean="0">
                <a:latin typeface="微软雅黑" pitchFamily="34" charset="-122"/>
                <a:ea typeface="微软雅黑" pitchFamily="34" charset="-122"/>
              </a:rPr>
              <a:t>升序</a:t>
            </a:r>
            <a:r>
              <a:rPr lang="zh-CN" altLang="en-US" sz="1600">
                <a:latin typeface="微软雅黑" pitchFamily="34" charset="-122"/>
                <a:ea typeface="微软雅黑" pitchFamily="34" charset="-122"/>
              </a:rPr>
              <a:t>或</a:t>
            </a:r>
            <a:r>
              <a:rPr lang="zh-CN" altLang="en-US" sz="1600">
                <a:latin typeface="微软雅黑" pitchFamily="34" charset="-122"/>
                <a:ea typeface="微软雅黑" pitchFamily="34" charset="-122"/>
              </a:rPr>
              <a:t>降序</a:t>
            </a:r>
            <a:r>
              <a:rPr lang="zh-CN" altLang="en-US" sz="1600" smtClean="0">
                <a:latin typeface="微软雅黑" pitchFamily="34" charset="-122"/>
                <a:ea typeface="微软雅黑" pitchFamily="34" charset="-122"/>
              </a:rPr>
              <a:t>排列</a:t>
            </a:r>
            <a:endParaRPr lang="en-US" altLang="zh-CN" sz="1600" smtClean="0">
              <a:latin typeface="微软雅黑" pitchFamily="34" charset="-122"/>
              <a:ea typeface="微软雅黑" pitchFamily="34" charset="-122"/>
            </a:endParaRPr>
          </a:p>
          <a:p>
            <a:pPr>
              <a:lnSpc>
                <a:spcPct val="150000"/>
              </a:lnSpc>
            </a:pPr>
            <a:r>
              <a:rPr lang="en-US" altLang="zh-CN" sz="1600" smtClean="0">
                <a:latin typeface="微软雅黑" pitchFamily="34" charset="-122"/>
                <a:ea typeface="微软雅黑" pitchFamily="34" charset="-122"/>
              </a:rPr>
              <a:t>	</a:t>
            </a:r>
            <a:r>
              <a:rPr lang="zh-CN" altLang="en-US" sz="1600" b="1" smtClean="0">
                <a:solidFill>
                  <a:schemeClr val="bg1"/>
                </a:solidFill>
                <a:latin typeface="微软雅黑" pitchFamily="34" charset="-122"/>
                <a:ea typeface="微软雅黑" pitchFamily="34" charset="-122"/>
              </a:rPr>
              <a:t>数组</a:t>
            </a:r>
            <a:r>
              <a:rPr lang="zh-CN" altLang="en-US" sz="1600">
                <a:latin typeface="微软雅黑" pitchFamily="34" charset="-122"/>
                <a:ea typeface="微软雅黑" pitchFamily="34" charset="-122"/>
              </a:rPr>
              <a:t>：在排序表达式中使用数组元素作为谓词。对于与表达式结果并不严格相等的每个元素，</a:t>
            </a:r>
            <a:r>
              <a:rPr lang="zh-CN" altLang="en-US" sz="1600">
                <a:latin typeface="微软雅黑" pitchFamily="34" charset="-122"/>
                <a:ea typeface="微软雅黑" pitchFamily="34" charset="-122"/>
              </a:rPr>
              <a:t>则</a:t>
            </a:r>
            <a:r>
              <a:rPr lang="zh-CN" altLang="en-US" sz="1600" smtClean="0">
                <a:latin typeface="微软雅黑" pitchFamily="34" charset="-122"/>
                <a:ea typeface="微软雅黑" pitchFamily="34" charset="-122"/>
              </a:rPr>
              <a:t>使用</a:t>
            </a:r>
            <a:r>
              <a:rPr lang="zh-CN" altLang="en-US" sz="1600">
                <a:latin typeface="微软雅黑" pitchFamily="34" charset="-122"/>
                <a:ea typeface="微软雅黑" pitchFamily="34" charset="-122"/>
              </a:rPr>
              <a:t>第一个谓词</a:t>
            </a:r>
            <a:endParaRPr lang="en-US" altLang="zh-CN" sz="1600">
              <a:latin typeface="微软雅黑" pitchFamily="34" charset="-122"/>
              <a:ea typeface="微软雅黑" pitchFamily="34" charset="-122"/>
            </a:endParaRPr>
          </a:p>
          <a:p>
            <a:pPr>
              <a:lnSpc>
                <a:spcPct val="150000"/>
              </a:lnSpc>
            </a:pPr>
            <a:r>
              <a:rPr lang="zh-CN" altLang="en-US" sz="1600" b="1" smtClean="0">
                <a:solidFill>
                  <a:schemeClr val="bg1"/>
                </a:solidFill>
                <a:latin typeface="微软雅黑" pitchFamily="34" charset="-122"/>
                <a:ea typeface="微软雅黑" pitchFamily="34" charset="-122"/>
              </a:rPr>
              <a:t>参数二（可选）：布尔值</a:t>
            </a:r>
            <a:endParaRPr lang="en-US" altLang="zh-CN" sz="1600" b="1" smtClean="0">
              <a:solidFill>
                <a:schemeClr val="bg1"/>
              </a:solidFill>
              <a:latin typeface="微软雅黑" pitchFamily="34" charset="-122"/>
              <a:ea typeface="微软雅黑" pitchFamily="34" charset="-122"/>
            </a:endParaRPr>
          </a:p>
          <a:p>
            <a:pPr>
              <a:lnSpc>
                <a:spcPct val="150000"/>
              </a:lnSpc>
            </a:pPr>
            <a:r>
              <a:rPr lang="en-US" altLang="zh-CN" sz="1600" smtClean="0">
                <a:latin typeface="微软雅黑" pitchFamily="34" charset="-122"/>
                <a:ea typeface="微软雅黑" pitchFamily="34" charset="-122"/>
              </a:rPr>
              <a:t>	</a:t>
            </a:r>
            <a:r>
              <a:rPr lang="zh-CN" altLang="en-US" sz="1600" smtClean="0">
                <a:latin typeface="微软雅黑" pitchFamily="34" charset="-122"/>
                <a:ea typeface="微软雅黑" pitchFamily="34" charset="-122"/>
              </a:rPr>
              <a:t>用来控制排序的方向（是否逆向）</a:t>
            </a:r>
            <a:endParaRPr lang="zh-CN" altLang="en-US" sz="1600">
              <a:latin typeface="微软雅黑" pitchFamily="34" charset="-122"/>
              <a:ea typeface="微软雅黑" pitchFamily="34" charset="-122"/>
            </a:endParaRPr>
          </a:p>
        </p:txBody>
      </p:sp>
    </p:spTree>
    <p:extLst>
      <p:ext uri="{BB962C8B-B14F-4D97-AF65-F5344CB8AC3E}">
        <p14:creationId xmlns:p14="http://schemas.microsoft.com/office/powerpoint/2010/main" val="13127114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57</a:t>
            </a:fld>
            <a:endParaRPr lang="zh-CN" altLang="en-US"/>
          </a:p>
        </p:txBody>
      </p:sp>
      <p:sp>
        <p:nvSpPr>
          <p:cNvPr id="4" name="TextBox 3"/>
          <p:cNvSpPr txBox="1"/>
          <p:nvPr/>
        </p:nvSpPr>
        <p:spPr>
          <a:xfrm>
            <a:off x="955626" y="260648"/>
            <a:ext cx="2287806"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6.</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自定义过滤器</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 y="722313"/>
            <a:ext cx="9300191" cy="5472113"/>
          </a:xfrm>
          <a:prstGeom prst="rect">
            <a:avLst/>
          </a:prstGeom>
        </p:spPr>
      </p:pic>
    </p:spTree>
    <p:extLst>
      <p:ext uri="{BB962C8B-B14F-4D97-AF65-F5344CB8AC3E}">
        <p14:creationId xmlns:p14="http://schemas.microsoft.com/office/powerpoint/2010/main" val="12986818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58</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七</a:t>
            </a:r>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Route</a:t>
            </a:r>
          </a:p>
        </p:txBody>
      </p:sp>
    </p:spTree>
    <p:extLst>
      <p:ext uri="{BB962C8B-B14F-4D97-AF65-F5344CB8AC3E}">
        <p14:creationId xmlns:p14="http://schemas.microsoft.com/office/powerpoint/2010/main" val="38031898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59</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八、</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Promise</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XHR</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Resource</a:t>
            </a:r>
          </a:p>
        </p:txBody>
      </p:sp>
    </p:spTree>
    <p:extLst>
      <p:ext uri="{BB962C8B-B14F-4D97-AF65-F5344CB8AC3E}">
        <p14:creationId xmlns:p14="http://schemas.microsoft.com/office/powerpoint/2010/main" val="36576713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6</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二、</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Two-Way Data Binding</a:t>
            </a:r>
            <a:endPar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TextBox 1"/>
          <p:cNvSpPr txBox="1"/>
          <p:nvPr/>
        </p:nvSpPr>
        <p:spPr>
          <a:xfrm>
            <a:off x="971600" y="1300118"/>
            <a:ext cx="2231701"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单向数据绑定</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971598" y="1709053"/>
            <a:ext cx="7523213" cy="923330"/>
          </a:xfrm>
          <a:prstGeom prst="rect">
            <a:avLst/>
          </a:prstGeom>
          <a:noFill/>
        </p:spPr>
        <p:txBody>
          <a:bodyPr wrap="none" rtlCol="0">
            <a:spAutoFit/>
          </a:bodyPr>
          <a:lstStyle/>
          <a:p>
            <a:pPr>
              <a:lnSpc>
                <a:spcPct val="150000"/>
              </a:lnSpc>
            </a:pPr>
            <a:r>
              <a:rPr lang="zh-CN" altLang="en-US" smtClean="0">
                <a:latin typeface="微软雅黑" pitchFamily="34" charset="-122"/>
                <a:ea typeface="微软雅黑" pitchFamily="34" charset="-122"/>
              </a:rPr>
              <a:t>      指</a:t>
            </a:r>
            <a:r>
              <a:rPr lang="zh-CN" altLang="en-US">
                <a:latin typeface="微软雅黑" pitchFamily="34" charset="-122"/>
                <a:ea typeface="微软雅黑" pitchFamily="34" charset="-122"/>
              </a:rPr>
              <a:t>的是我们先把模板写好，然后把模板和数据（数据可能来自后台</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整合</a:t>
            </a:r>
            <a:r>
              <a:rPr lang="zh-CN" altLang="en-US">
                <a:latin typeface="微软雅黑" pitchFamily="34" charset="-122"/>
                <a:ea typeface="微软雅黑" pitchFamily="34" charset="-122"/>
              </a:rPr>
              <a:t>到一起形成</a:t>
            </a:r>
            <a:r>
              <a:rPr lang="en-US" altLang="zh-CN">
                <a:latin typeface="微软雅黑" pitchFamily="34" charset="-122"/>
                <a:ea typeface="微软雅黑" pitchFamily="34" charset="-122"/>
              </a:rPr>
              <a:t>HTML</a:t>
            </a:r>
            <a:r>
              <a:rPr lang="zh-CN" altLang="en-US">
                <a:latin typeface="微软雅黑" pitchFamily="34" charset="-122"/>
                <a:ea typeface="微软雅黑" pitchFamily="34" charset="-122"/>
              </a:rPr>
              <a:t>代码，然后把这段</a:t>
            </a:r>
            <a:r>
              <a:rPr lang="en-US" altLang="zh-CN">
                <a:latin typeface="微软雅黑" pitchFamily="34" charset="-122"/>
                <a:ea typeface="微软雅黑" pitchFamily="34" charset="-122"/>
              </a:rPr>
              <a:t>HTML</a:t>
            </a:r>
            <a:r>
              <a:rPr lang="zh-CN" altLang="en-US">
                <a:latin typeface="微软雅黑" pitchFamily="34" charset="-122"/>
                <a:ea typeface="微软雅黑" pitchFamily="34" charset="-122"/>
              </a:rPr>
              <a:t>代码插入到文档流里面</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104381"/>
            <a:ext cx="3648350" cy="2282007"/>
          </a:xfrm>
          <a:prstGeom prst="rect">
            <a:avLst/>
          </a:prstGeom>
        </p:spPr>
      </p:pic>
      <p:sp>
        <p:nvSpPr>
          <p:cNvPr id="7" name="TextBox 6"/>
          <p:cNvSpPr txBox="1"/>
          <p:nvPr/>
        </p:nvSpPr>
        <p:spPr>
          <a:xfrm>
            <a:off x="4572000" y="3071217"/>
            <a:ext cx="424217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zh-CN" altLang="en-US" sz="2400" b="1" smtClean="0">
                <a:solidFill>
                  <a:schemeClr val="bg1"/>
                </a:solidFill>
                <a:latin typeface="微软雅黑" pitchFamily="34" charset="-122"/>
                <a:ea typeface="微软雅黑" pitchFamily="34" charset="-122"/>
              </a:rPr>
              <a:t>缺点</a:t>
            </a:r>
            <a:endParaRPr lang="en-US" altLang="zh-CN" sz="2400" b="1" smtClean="0">
              <a:solidFill>
                <a:schemeClr val="bg1"/>
              </a:solidFill>
              <a:latin typeface="微软雅黑" pitchFamily="34" charset="-122"/>
              <a:ea typeface="微软雅黑" pitchFamily="34" charset="-122"/>
            </a:endParaRPr>
          </a:p>
          <a:p>
            <a:pPr>
              <a:lnSpc>
                <a:spcPct val="150000"/>
              </a:lnSpc>
            </a:pPr>
            <a:r>
              <a:rPr lang="en-US" altLang="zh-CN" smtClean="0">
                <a:solidFill>
                  <a:schemeClr val="bg1"/>
                </a:solidFill>
                <a:latin typeface="微软雅黑" pitchFamily="34" charset="-122"/>
                <a:ea typeface="微软雅黑" pitchFamily="34" charset="-122"/>
              </a:rPr>
              <a:t>      HTML</a:t>
            </a:r>
            <a:r>
              <a:rPr lang="zh-CN" altLang="en-US" smtClean="0">
                <a:solidFill>
                  <a:schemeClr val="bg1"/>
                </a:solidFill>
                <a:latin typeface="微软雅黑" pitchFamily="34" charset="-122"/>
                <a:ea typeface="微软雅黑" pitchFamily="34" charset="-122"/>
              </a:rPr>
              <a:t>代码生成</a:t>
            </a:r>
            <a:r>
              <a:rPr lang="zh-CN" altLang="en-US">
                <a:solidFill>
                  <a:schemeClr val="bg1"/>
                </a:solidFill>
                <a:latin typeface="微软雅黑" pitchFamily="34" charset="-122"/>
                <a:ea typeface="微软雅黑" pitchFamily="34" charset="-122"/>
              </a:rPr>
              <a:t>完</a:t>
            </a:r>
            <a:r>
              <a:rPr lang="zh-CN" altLang="en-US" smtClean="0">
                <a:solidFill>
                  <a:schemeClr val="bg1"/>
                </a:solidFill>
                <a:latin typeface="微软雅黑" pitchFamily="34" charset="-122"/>
                <a:ea typeface="微软雅黑" pitchFamily="34" charset="-122"/>
              </a:rPr>
              <a:t>以后就</a:t>
            </a:r>
            <a:r>
              <a:rPr lang="zh-CN" altLang="en-US">
                <a:solidFill>
                  <a:schemeClr val="bg1"/>
                </a:solidFill>
                <a:latin typeface="微软雅黑" pitchFamily="34" charset="-122"/>
                <a:ea typeface="微软雅黑" pitchFamily="34" charset="-122"/>
              </a:rPr>
              <a:t>没有办法再变了，如果</a:t>
            </a:r>
            <a:r>
              <a:rPr lang="zh-CN" altLang="en-US" smtClean="0">
                <a:solidFill>
                  <a:schemeClr val="bg1"/>
                </a:solidFill>
                <a:latin typeface="微软雅黑" pitchFamily="34" charset="-122"/>
                <a:ea typeface="微软雅黑" pitchFamily="34" charset="-122"/>
              </a:rPr>
              <a:t>有新</a:t>
            </a:r>
            <a:r>
              <a:rPr lang="zh-CN" altLang="en-US">
                <a:solidFill>
                  <a:schemeClr val="bg1"/>
                </a:solidFill>
                <a:latin typeface="微软雅黑" pitchFamily="34" charset="-122"/>
                <a:ea typeface="微软雅黑" pitchFamily="34" charset="-122"/>
              </a:rPr>
              <a:t>的</a:t>
            </a:r>
            <a:r>
              <a:rPr lang="zh-CN" altLang="en-US" smtClean="0">
                <a:solidFill>
                  <a:schemeClr val="bg1"/>
                </a:solidFill>
                <a:latin typeface="微软雅黑" pitchFamily="34" charset="-122"/>
                <a:ea typeface="微软雅黑" pitchFamily="34" charset="-122"/>
              </a:rPr>
              <a:t>数据就必须把之前</a:t>
            </a:r>
            <a:r>
              <a:rPr lang="zh-CN" altLang="en-US">
                <a:solidFill>
                  <a:schemeClr val="bg1"/>
                </a:solidFill>
                <a:latin typeface="微软雅黑" pitchFamily="34" charset="-122"/>
                <a:ea typeface="微软雅黑" pitchFamily="34" charset="-122"/>
              </a:rPr>
              <a:t>的</a:t>
            </a:r>
            <a:r>
              <a:rPr lang="en-US" altLang="zh-CN">
                <a:solidFill>
                  <a:schemeClr val="bg1"/>
                </a:solidFill>
                <a:latin typeface="微软雅黑" pitchFamily="34" charset="-122"/>
                <a:ea typeface="微软雅黑" pitchFamily="34" charset="-122"/>
              </a:rPr>
              <a:t>HTML</a:t>
            </a:r>
            <a:r>
              <a:rPr lang="zh-CN" altLang="en-US" smtClean="0">
                <a:solidFill>
                  <a:schemeClr val="bg1"/>
                </a:solidFill>
                <a:latin typeface="微软雅黑" pitchFamily="34" charset="-122"/>
                <a:ea typeface="微软雅黑" pitchFamily="34" charset="-122"/>
              </a:rPr>
              <a:t>代码</a:t>
            </a:r>
            <a:r>
              <a:rPr lang="zh-CN" altLang="en-US">
                <a:solidFill>
                  <a:schemeClr val="bg1"/>
                </a:solidFill>
                <a:latin typeface="微软雅黑" pitchFamily="34" charset="-122"/>
                <a:ea typeface="微软雅黑" pitchFamily="34" charset="-122"/>
              </a:rPr>
              <a:t>移除</a:t>
            </a:r>
            <a:r>
              <a:rPr lang="zh-CN" altLang="en-US" smtClean="0">
                <a:solidFill>
                  <a:schemeClr val="bg1"/>
                </a:solidFill>
                <a:latin typeface="微软雅黑" pitchFamily="34" charset="-122"/>
                <a:ea typeface="微软雅黑" pitchFamily="34" charset="-122"/>
              </a:rPr>
              <a:t>，</a:t>
            </a:r>
            <a:r>
              <a:rPr lang="zh-CN" altLang="en-US">
                <a:solidFill>
                  <a:schemeClr val="bg1"/>
                </a:solidFill>
                <a:latin typeface="微软雅黑" pitchFamily="34" charset="-122"/>
                <a:ea typeface="微软雅黑" pitchFamily="34" charset="-122"/>
              </a:rPr>
              <a:t>再重新把新的数据和</a:t>
            </a:r>
            <a:r>
              <a:rPr lang="zh-CN" altLang="en-US" smtClean="0">
                <a:solidFill>
                  <a:schemeClr val="bg1"/>
                </a:solidFill>
                <a:latin typeface="微软雅黑" pitchFamily="34" charset="-122"/>
                <a:ea typeface="微软雅黑" pitchFamily="34" charset="-122"/>
              </a:rPr>
              <a:t>模板一起</a:t>
            </a:r>
            <a:r>
              <a:rPr lang="zh-CN" altLang="en-US">
                <a:solidFill>
                  <a:schemeClr val="bg1"/>
                </a:solidFill>
                <a:latin typeface="微软雅黑" pitchFamily="34" charset="-122"/>
                <a:ea typeface="微软雅黑" pitchFamily="34" charset="-122"/>
              </a:rPr>
              <a:t>整合后</a:t>
            </a:r>
            <a:r>
              <a:rPr lang="zh-CN" altLang="en-US" smtClean="0">
                <a:solidFill>
                  <a:schemeClr val="bg1"/>
                </a:solidFill>
                <a:latin typeface="微软雅黑" pitchFamily="34" charset="-122"/>
                <a:ea typeface="微软雅黑" pitchFamily="34" charset="-122"/>
              </a:rPr>
              <a:t>插入到</a:t>
            </a:r>
            <a:r>
              <a:rPr lang="zh-CN" altLang="en-US">
                <a:solidFill>
                  <a:schemeClr val="bg1"/>
                </a:solidFill>
                <a:latin typeface="微软雅黑" pitchFamily="34" charset="-122"/>
                <a:ea typeface="微软雅黑" pitchFamily="34" charset="-122"/>
              </a:rPr>
              <a:t>文档流中。</a:t>
            </a:r>
          </a:p>
        </p:txBody>
      </p:sp>
    </p:spTree>
    <p:extLst>
      <p:ext uri="{BB962C8B-B14F-4D97-AF65-F5344CB8AC3E}">
        <p14:creationId xmlns:p14="http://schemas.microsoft.com/office/powerpoint/2010/main" val="30714316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60</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九</a:t>
            </a:r>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Event</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Animation</a:t>
            </a:r>
          </a:p>
        </p:txBody>
      </p:sp>
    </p:spTree>
    <p:extLst>
      <p:ext uri="{BB962C8B-B14F-4D97-AF65-F5344CB8AC3E}">
        <p14:creationId xmlns:p14="http://schemas.microsoft.com/office/powerpoint/2010/main" val="1400422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61</a:t>
            </a:fld>
            <a:endParaRPr lang="zh-CN" altLang="en-US"/>
          </a:p>
        </p:txBody>
      </p:sp>
      <p:sp>
        <p:nvSpPr>
          <p:cNvPr id="5" name="标题 2"/>
          <p:cNvSpPr>
            <a:spLocks noGrp="1"/>
          </p:cNvSpPr>
          <p:nvPr>
            <p:ph type="title"/>
          </p:nvPr>
        </p:nvSpPr>
        <p:spPr>
          <a:xfrm>
            <a:off x="457200" y="152400"/>
            <a:ext cx="8579296" cy="900336"/>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十</a:t>
            </a:r>
            <a:r>
              <a:rPr lang="zh-CN" altLang="en-US"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$digest</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$apply</a:t>
            </a:r>
            <a:r>
              <a:rPr lang="zh-CN" altLang="en-US"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altLang="zh-CN" sz="3200" b="1"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$watch</a:t>
            </a:r>
          </a:p>
        </p:txBody>
      </p:sp>
    </p:spTree>
    <p:extLst>
      <p:ext uri="{BB962C8B-B14F-4D97-AF65-F5344CB8AC3E}">
        <p14:creationId xmlns:p14="http://schemas.microsoft.com/office/powerpoint/2010/main" val="30712113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7</a:t>
            </a:fld>
            <a:endParaRPr lang="zh-CN" altLang="en-US"/>
          </a:p>
        </p:txBody>
      </p:sp>
      <p:sp>
        <p:nvSpPr>
          <p:cNvPr id="5" name="TextBox 4"/>
          <p:cNvSpPr txBox="1"/>
          <p:nvPr/>
        </p:nvSpPr>
        <p:spPr>
          <a:xfrm>
            <a:off x="971600" y="591071"/>
            <a:ext cx="2258952"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双向数据绑定</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71601" y="1209526"/>
            <a:ext cx="7920880" cy="1338828"/>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        数据模型</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Module</a:t>
            </a:r>
            <a:r>
              <a:rPr lang="zh-CN" altLang="en-US">
                <a:latin typeface="微软雅黑" pitchFamily="34" charset="-122"/>
                <a:ea typeface="微软雅黑" pitchFamily="34" charset="-122"/>
              </a:rPr>
              <a:t>）和视图（</a:t>
            </a:r>
            <a:r>
              <a:rPr lang="en-US" altLang="zh-CN">
                <a:latin typeface="微软雅黑" pitchFamily="34" charset="-122"/>
                <a:ea typeface="微软雅黑" pitchFamily="34" charset="-122"/>
              </a:rPr>
              <a:t>View</a:t>
            </a:r>
            <a:r>
              <a:rPr lang="zh-CN" altLang="en-US">
                <a:latin typeface="微软雅黑" pitchFamily="34" charset="-122"/>
                <a:ea typeface="微软雅黑" pitchFamily="34" charset="-122"/>
              </a:rPr>
              <a:t>）之间的双向绑定。用户在视图</a:t>
            </a:r>
            <a:r>
              <a:rPr lang="zh-CN" altLang="en-US" smtClean="0">
                <a:latin typeface="微软雅黑" pitchFamily="34" charset="-122"/>
                <a:ea typeface="微软雅黑" pitchFamily="34" charset="-122"/>
              </a:rPr>
              <a:t>上的</a:t>
            </a:r>
            <a:r>
              <a:rPr lang="zh-CN" altLang="en-US">
                <a:latin typeface="微软雅黑" pitchFamily="34" charset="-122"/>
                <a:ea typeface="微软雅黑" pitchFamily="34" charset="-122"/>
              </a:rPr>
              <a:t>修改会自动同步到数据模型中去，同样的，如果数据模型中的值发生了变化，也会立刻同步到视图中去。</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08920"/>
            <a:ext cx="5009524" cy="3514286"/>
          </a:xfrm>
          <a:prstGeom prst="rect">
            <a:avLst/>
          </a:prstGeom>
        </p:spPr>
      </p:pic>
    </p:spTree>
    <p:extLst>
      <p:ext uri="{BB962C8B-B14F-4D97-AF65-F5344CB8AC3E}">
        <p14:creationId xmlns:p14="http://schemas.microsoft.com/office/powerpoint/2010/main" val="33688524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8</a:t>
            </a:fld>
            <a:endParaRPr lang="zh-CN" altLang="en-US"/>
          </a:p>
        </p:txBody>
      </p:sp>
      <p:sp>
        <p:nvSpPr>
          <p:cNvPr id="5" name="TextBox 4"/>
          <p:cNvSpPr txBox="1"/>
          <p:nvPr/>
        </p:nvSpPr>
        <p:spPr>
          <a:xfrm>
            <a:off x="971600" y="591071"/>
            <a:ext cx="3491661"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双向数据绑定的优缺点</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971600" y="1221581"/>
            <a:ext cx="7632848" cy="4939814"/>
          </a:xfrm>
          <a:prstGeom prst="rect">
            <a:avLst/>
          </a:prstGeom>
          <a:noFill/>
        </p:spPr>
        <p:txBody>
          <a:bodyPr wrap="square" rtlCol="0">
            <a:spAutoFit/>
          </a:bodyPr>
          <a:lstStyle/>
          <a:p>
            <a:pPr>
              <a:lnSpc>
                <a:spcPct val="150000"/>
              </a:lnSpc>
            </a:pPr>
            <a:r>
              <a:rPr lang="zh-CN" altLang="en-US" sz="2400" b="1" smtClean="0">
                <a:latin typeface="微软雅黑" pitchFamily="34" charset="-122"/>
                <a:ea typeface="微软雅黑" pitchFamily="34" charset="-122"/>
              </a:rPr>
              <a:t>优点</a:t>
            </a:r>
            <a:endParaRPr lang="en-US" altLang="zh-CN" sz="2400" b="1"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      无需</a:t>
            </a:r>
            <a:r>
              <a:rPr lang="zh-CN" altLang="en-US">
                <a:latin typeface="微软雅黑" pitchFamily="34" charset="-122"/>
                <a:ea typeface="微软雅黑" pitchFamily="34" charset="-122"/>
              </a:rPr>
              <a:t>进行和单向数据绑定的那些</a:t>
            </a:r>
            <a:r>
              <a:rPr lang="en-US" altLang="zh-CN">
                <a:latin typeface="微软雅黑" pitchFamily="34" charset="-122"/>
                <a:ea typeface="微软雅黑" pitchFamily="34" charset="-122"/>
              </a:rPr>
              <a:t>CRUD</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Create</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Retrieve</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Update</a:t>
            </a:r>
            <a:r>
              <a:rPr lang="zh-CN" altLang="en-US">
                <a:latin typeface="微软雅黑" pitchFamily="34" charset="-122"/>
                <a:ea typeface="微软雅黑" pitchFamily="34" charset="-122"/>
              </a:rPr>
              <a:t>，</a:t>
            </a:r>
            <a:r>
              <a:rPr lang="en-US" altLang="zh-CN">
                <a:latin typeface="微软雅黑" pitchFamily="34" charset="-122"/>
                <a:ea typeface="微软雅黑" pitchFamily="34" charset="-122"/>
              </a:rPr>
              <a:t>Delete</a:t>
            </a:r>
            <a:r>
              <a:rPr lang="zh-CN" altLang="en-US">
                <a:latin typeface="微软雅黑" pitchFamily="34" charset="-122"/>
                <a:ea typeface="微软雅黑" pitchFamily="34" charset="-122"/>
              </a:rPr>
              <a:t>）</a:t>
            </a:r>
            <a:r>
              <a:rPr lang="zh-CN" altLang="en-US" smtClean="0">
                <a:latin typeface="微软雅黑" pitchFamily="34" charset="-122"/>
                <a:ea typeface="微软雅黑" pitchFamily="34" charset="-122"/>
              </a:rPr>
              <a:t>操作。</a:t>
            </a: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      最</a:t>
            </a:r>
            <a:r>
              <a:rPr lang="zh-CN" altLang="en-US">
                <a:latin typeface="微软雅黑" pitchFamily="34" charset="-122"/>
                <a:ea typeface="微软雅黑" pitchFamily="34" charset="-122"/>
              </a:rPr>
              <a:t>经常的应用场景就是表单了，这样当用户在前端页面完成输入后，不用任何操作，我们就已经拿到了用户的数据存放到数据模型中</a:t>
            </a:r>
            <a:r>
              <a:rPr lang="zh-CN" altLang="en-US" smtClean="0">
                <a:latin typeface="微软雅黑" pitchFamily="34" charset="-122"/>
                <a:ea typeface="微软雅黑" pitchFamily="34" charset="-122"/>
              </a:rPr>
              <a:t>了</a:t>
            </a:r>
            <a:endParaRPr lang="en-US" altLang="zh-CN" smtClean="0">
              <a:latin typeface="微软雅黑" pitchFamily="34" charset="-122"/>
              <a:ea typeface="微软雅黑" pitchFamily="34" charset="-122"/>
            </a:endParaRPr>
          </a:p>
          <a:p>
            <a:pPr>
              <a:lnSpc>
                <a:spcPct val="150000"/>
              </a:lnSpc>
            </a:pPr>
            <a:endParaRPr lang="en-US" altLang="zh-CN" smtClean="0">
              <a:latin typeface="微软雅黑" pitchFamily="34" charset="-122"/>
              <a:ea typeface="微软雅黑" pitchFamily="34" charset="-122"/>
            </a:endParaRPr>
          </a:p>
          <a:p>
            <a:pPr>
              <a:lnSpc>
                <a:spcPct val="150000"/>
              </a:lnSpc>
            </a:pPr>
            <a:r>
              <a:rPr lang="zh-CN" altLang="en-US" sz="2400" b="1" smtClean="0">
                <a:latin typeface="微软雅黑" pitchFamily="34" charset="-122"/>
                <a:ea typeface="微软雅黑" pitchFamily="34" charset="-122"/>
              </a:rPr>
              <a:t>缺点</a:t>
            </a:r>
            <a:endParaRPr lang="en-US" altLang="zh-CN" sz="2400" b="1"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      双向</a:t>
            </a:r>
            <a:r>
              <a:rPr lang="zh-CN" altLang="en-US">
                <a:latin typeface="微软雅黑" pitchFamily="34" charset="-122"/>
                <a:ea typeface="微软雅黑" pitchFamily="34" charset="-122"/>
              </a:rPr>
              <a:t>数据绑定的应用场景非常</a:t>
            </a:r>
            <a:r>
              <a:rPr lang="zh-CN" altLang="en-US" smtClean="0">
                <a:latin typeface="微软雅黑" pitchFamily="34" charset="-122"/>
                <a:ea typeface="微软雅黑" pitchFamily="34" charset="-122"/>
              </a:rPr>
              <a:t>有限</a:t>
            </a:r>
            <a:endParaRPr lang="en-US" altLang="zh-CN" smtClean="0">
              <a:latin typeface="微软雅黑" pitchFamily="34" charset="-122"/>
              <a:ea typeface="微软雅黑" pitchFamily="34" charset="-122"/>
            </a:endParaRPr>
          </a:p>
          <a:p>
            <a:pPr>
              <a:lnSpc>
                <a:spcPct val="150000"/>
              </a:lnSpc>
            </a:pPr>
            <a:r>
              <a:rPr lang="en-US" altLang="zh-CN">
                <a:latin typeface="微软雅黑" pitchFamily="34" charset="-122"/>
                <a:ea typeface="微软雅黑" pitchFamily="34" charset="-122"/>
              </a:rPr>
              <a:t>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监视数据模型的时候需要一定开销。</a:t>
            </a:r>
            <a:endParaRPr lang="en-US" altLang="zh-CN" smtClean="0">
              <a:latin typeface="微软雅黑" pitchFamily="34" charset="-122"/>
              <a:ea typeface="微软雅黑" pitchFamily="34" charset="-122"/>
            </a:endParaRPr>
          </a:p>
          <a:p>
            <a:pPr>
              <a:lnSpc>
                <a:spcPct val="150000"/>
              </a:lnSpc>
            </a:pPr>
            <a:endParaRPr lang="en-US" altLang="zh-CN" smtClean="0">
              <a:latin typeface="微软雅黑" pitchFamily="34" charset="-122"/>
              <a:ea typeface="微软雅黑" pitchFamily="34" charset="-122"/>
            </a:endParaRPr>
          </a:p>
          <a:p>
            <a:pPr>
              <a:lnSpc>
                <a:spcPct val="150000"/>
              </a:lnSpc>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71305238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5"/>
          </p:nvPr>
        </p:nvSpPr>
        <p:spPr/>
        <p:txBody>
          <a:bodyPr/>
          <a:lstStyle/>
          <a:p>
            <a:fld id="{0C913308-F349-4B6D-A68A-DD1791B4A57B}" type="slidenum">
              <a:rPr lang="zh-CN" altLang="en-US" smtClean="0"/>
              <a:t>9</a:t>
            </a:fld>
            <a:endParaRPr lang="zh-CN" altLang="en-US"/>
          </a:p>
        </p:txBody>
      </p:sp>
      <p:sp>
        <p:nvSpPr>
          <p:cNvPr id="5" name="TextBox 4"/>
          <p:cNvSpPr txBox="1"/>
          <p:nvPr/>
        </p:nvSpPr>
        <p:spPr>
          <a:xfrm>
            <a:off x="971600" y="591071"/>
            <a:ext cx="3229410" cy="461665"/>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r>
              <a:rPr lang="zh-CN" altLang="en-US"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双向数据绑定</a:t>
            </a:r>
            <a:r>
              <a:rPr lang="en-US" altLang="zh-CN" sz="24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 </a:t>
            </a:r>
            <a:endParaRPr lang="zh-CN" altLang="en-US" sz="24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5" y="836712"/>
            <a:ext cx="9748749" cy="4852467"/>
          </a:xfrm>
          <a:prstGeom prst="rect">
            <a:avLst/>
          </a:prstGeom>
        </p:spPr>
      </p:pic>
    </p:spTree>
    <p:extLst>
      <p:ext uri="{BB962C8B-B14F-4D97-AF65-F5344CB8AC3E}">
        <p14:creationId xmlns:p14="http://schemas.microsoft.com/office/powerpoint/2010/main" val="3778246848"/>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2242</TotalTime>
  <Words>2846</Words>
  <Application>Microsoft Office PowerPoint</Application>
  <PresentationFormat>全屏显示(4:3)</PresentationFormat>
  <Paragraphs>411</Paragraphs>
  <Slides>61</Slides>
  <Notes>4</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纸张</vt:lpstr>
      <vt:lpstr>AngularJS技术分享会</vt:lpstr>
      <vt:lpstr>目录</vt:lpstr>
      <vt:lpstr>一、AngularJS 简介</vt:lpstr>
      <vt:lpstr>PowerPoint 演示文稿</vt:lpstr>
      <vt:lpstr>PowerPoint 演示文稿</vt:lpstr>
      <vt:lpstr>二、Two-Way Data Binding</vt:lpstr>
      <vt:lpstr>PowerPoint 演示文稿</vt:lpstr>
      <vt:lpstr>PowerPoint 演示文稿</vt:lpstr>
      <vt:lpstr>PowerPoint 演示文稿</vt:lpstr>
      <vt:lpstr>三、 Module、Scope、Controller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Inject</vt:lpstr>
      <vt:lpstr>PowerPoint 演示文稿</vt:lpstr>
      <vt:lpstr>PowerPoint 演示文稿</vt:lpstr>
      <vt:lpstr>PowerPoint 演示文稿</vt:lpstr>
      <vt:lpstr>五、 Factory、Service、Provider、etc.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 Directive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 Route</vt:lpstr>
      <vt:lpstr>八、 Promise、XHR、Resource</vt:lpstr>
      <vt:lpstr>九、 Event、Animation</vt:lpstr>
      <vt:lpstr>十、 $digest、$apply、$watch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Niki</dc:creator>
  <cp:lastModifiedBy>Niki</cp:lastModifiedBy>
  <cp:revision>630</cp:revision>
  <dcterms:created xsi:type="dcterms:W3CDTF">2015-12-07T00:36:14Z</dcterms:created>
  <dcterms:modified xsi:type="dcterms:W3CDTF">2015-12-13T09:21:52Z</dcterms:modified>
</cp:coreProperties>
</file>