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257" r:id="rId4"/>
    <p:sldId id="261" r:id="rId5"/>
    <p:sldId id="262" r:id="rId6"/>
    <p:sldId id="263" r:id="rId7"/>
    <p:sldId id="278" r:id="rId8"/>
    <p:sldId id="279" r:id="rId9"/>
    <p:sldId id="274" r:id="rId10"/>
    <p:sldId id="264" r:id="rId11"/>
    <p:sldId id="265" r:id="rId12"/>
    <p:sldId id="280" r:id="rId13"/>
    <p:sldId id="267" r:id="rId14"/>
    <p:sldId id="268" r:id="rId15"/>
    <p:sldId id="269" r:id="rId16"/>
    <p:sldId id="271" r:id="rId17"/>
    <p:sldId id="272" r:id="rId18"/>
    <p:sldId id="285" r:id="rId19"/>
    <p:sldId id="275" r:id="rId20"/>
    <p:sldId id="276" r:id="rId21"/>
    <p:sldId id="277" r:id="rId22"/>
    <p:sldId id="283" r:id="rId23"/>
    <p:sldId id="281" r:id="rId24"/>
    <p:sldId id="282" r:id="rId25"/>
    <p:sldId id="284" r:id="rId26"/>
    <p:sldId id="27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3" r:id="rId36"/>
    <p:sldId id="296" r:id="rId37"/>
    <p:sldId id="294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Teichmann" initials="CT" lastIdx="3" clrIdx="0">
    <p:extLst>
      <p:ext uri="{19B8F6BF-5375-455C-9EA6-DF929625EA0E}">
        <p15:presenceInfo xmlns:p15="http://schemas.microsoft.com/office/powerpoint/2012/main" userId="Christian Teich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52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9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921B-4A05-4DEF-A5B3-9B5DCED89B6E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6FDA-C133-43AD-B63F-61AF5014B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28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macht „Details…“</a:t>
            </a:r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Branch: Was kann hier stehen? (F; R; Z; )? </a:t>
            </a:r>
          </a:p>
          <a:p>
            <a:r>
              <a:rPr lang="de-DE" dirty="0"/>
              <a:t>	Die mappen wir auf </a:t>
            </a:r>
            <a:r>
              <a:rPr lang="de-DE" dirty="0" err="1"/>
              <a:t>Enums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93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handhaben wir „Share“? Muss man erst den einen Eintrag löschen und dann zwei, drei neue hinzufügen?</a:t>
            </a:r>
          </a:p>
          <a:p>
            <a:r>
              <a:rPr lang="de-DE" dirty="0"/>
              <a:t>	Da alle Tabellen editierbar sind (außer anders angegeben) muss zuerst der Prozentsatz vermindert und dann der neue Datensatz angeliefert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1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7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81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machen </a:t>
            </a:r>
            <a:r>
              <a:rPr lang="de-DE" dirty="0" err="1"/>
              <a:t>add</a:t>
            </a:r>
            <a:r>
              <a:rPr lang="de-DE" dirty="0"/>
              <a:t>… und alter… oben???</a:t>
            </a:r>
          </a:p>
          <a:p>
            <a:endParaRPr lang="de-DE" dirty="0"/>
          </a:p>
          <a:p>
            <a:r>
              <a:rPr lang="de-DE" dirty="0"/>
              <a:t>Was soll „Edit </a:t>
            </a:r>
            <a:r>
              <a:rPr lang="de-DE" dirty="0" err="1"/>
              <a:t>field</a:t>
            </a:r>
            <a:r>
              <a:rPr lang="de-DE" dirty="0"/>
              <a:t>“ sein???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5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6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dialogue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47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On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9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Facility: Was kann ich hier angeben? Was soll hier stehen? Die Facility aus dem </a:t>
            </a:r>
            <a:r>
              <a:rPr lang="de-DE" dirty="0" err="1"/>
              <a:t>Overiew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Muss noch </a:t>
            </a:r>
            <a:r>
              <a:rPr lang="de-DE" dirty="0" err="1"/>
              <a:t>angepassst</a:t>
            </a:r>
            <a:r>
              <a:rPr lang="de-DE" dirty="0"/>
              <a:t> werden für Garantielinie!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75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8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mit der Historie, wenn sich etwas ändert?</a:t>
            </a:r>
          </a:p>
          <a:p>
            <a:r>
              <a:rPr lang="de-DE" dirty="0"/>
              <a:t>	ignorieren wir bis wir es machen müssen!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Muss noch von Credit vorgegeben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7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soll das („</a:t>
            </a:r>
            <a:r>
              <a:rPr lang="de-DE" sz="1200" dirty="0" err="1">
                <a:solidFill>
                  <a:schemeClr val="accent1"/>
                </a:solidFill>
              </a:rPr>
              <a:t>depends</a:t>
            </a:r>
            <a:r>
              <a:rPr lang="de-DE" sz="1200" dirty="0">
                <a:solidFill>
                  <a:schemeClr val="accent1"/>
                </a:solidFill>
              </a:rPr>
              <a:t>  on </a:t>
            </a:r>
            <a:r>
              <a:rPr lang="de-DE" sz="1200" dirty="0" err="1">
                <a:solidFill>
                  <a:schemeClr val="accent1"/>
                </a:solidFill>
              </a:rPr>
              <a:t>selected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line</a:t>
            </a:r>
            <a:r>
              <a:rPr lang="de-DE" sz="1200" dirty="0">
                <a:solidFill>
                  <a:schemeClr val="accent1"/>
                </a:solidFill>
              </a:rPr>
              <a:t>“) </a:t>
            </a:r>
            <a:r>
              <a:rPr lang="de-DE" dirty="0"/>
              <a:t>heißen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die Meldefrequenz ist abhängig von dem KPI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9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Allgemeine Beschreibung eines Dialogs fehlt, welche Buttons muss es immer geben? Okay, </a:t>
            </a:r>
            <a:r>
              <a:rPr lang="de-DE" dirty="0" err="1"/>
              <a:t>Cancel</a:t>
            </a:r>
            <a:r>
              <a:rPr lang="de-DE" dirty="0"/>
              <a:t>?</a:t>
            </a:r>
          </a:p>
          <a:p>
            <a:r>
              <a:rPr lang="de-DE" dirty="0"/>
              <a:t>	Okay </a:t>
            </a:r>
            <a:r>
              <a:rPr lang="de-DE" dirty="0" err="1"/>
              <a:t>Cancel</a:t>
            </a:r>
            <a:r>
              <a:rPr lang="de-DE" dirty="0"/>
              <a:t> -&gt;  Modal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6FDA-C133-43AD-B63F-61AF5014B2A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1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2F645-BEAE-41AC-9125-C847A2CE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5D2899-5F89-46F3-BD54-256583AD1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7DD73-1E58-4B10-AE9B-89CAD69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178D6-24B5-41E5-88BC-0F6C360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8FCD9-5358-460E-872A-F4977AF2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8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41470-86B4-4626-8719-1D3989A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4D2E51-8F3A-4ED2-88C8-DFCCF3B6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4FA7E-0EA5-4181-B193-43E5CCEA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D1B82-8860-4995-9F96-6D177CB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05868-8725-4A0E-AE53-8B1FAB78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C1777-C79E-4386-BDD9-2FEAB5A23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CA0FD5-3F12-4372-8BDB-A05CFB3F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9D4BF-3A9D-43AD-956C-14FDAC2E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9244A-7C1D-43C6-BB87-4E3D8E7E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EF9B9-27CC-4517-BBCF-C9C79C0D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DBE18-D645-4BCF-BCDB-F6F30223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DCBFD-524F-48E2-B958-8CE76B88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A8926-161A-49E3-B529-5E0B954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DDF7B-FEA3-48FA-BBCB-22FBBDEB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CC0A8-F1DB-4640-BA07-4069B982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41BDD-CAAD-4446-BCCE-E74EDE6B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4EB83-0C8E-4F35-8219-80D142FF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9FF1-79E2-4804-B9CA-B8EEBB48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AF519-88D5-4055-8AFC-702E7962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5AFF8-35D9-4E21-821D-06348FEC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2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3504-4F81-49C8-A0F5-FF7536D0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41AC0-9978-4F47-817B-6DCB49370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57DDC-80F2-4B73-BF25-96D38BEE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15922-397D-4370-BE3D-BE98D2BF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6C8D0-44AE-418F-91CC-1FDA3BF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FF19B-97D7-4E20-9A39-ECFDE139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8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27E55-0F29-48F3-8BD2-F4081D08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8972D1-80DE-4838-BAB4-725C0798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5F123-C363-4C56-893D-1178F4A8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09C45-DF76-4B9C-B5D9-CB7D634F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C4602F-C07F-4C89-97DE-3C4605EE9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BF4DD-8096-419E-ABFA-A1DBEBD5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7A71B2-29D5-439E-81C8-2539230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ABDD5-3FE7-4744-AF59-504345B7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7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62754-B545-4D60-9386-DC258A29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5FD3DB-647F-41AA-B25C-7AE674E6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861BA-A8CF-40C0-8FE2-F59BB204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07B0-234A-4370-92F6-6F967EAD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6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BA28EB-2208-4AC1-8D59-AA54E7F3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7289F-4CB3-4BF9-8E27-1900F0FF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3222C6-7B6E-4665-8762-FC368042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1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AE80-2BE7-4496-9B59-E141C136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424C7-9B04-4FDB-8960-4F5F2910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192339-94B2-4045-8E5A-3E253BAB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F07F9-1CF4-487F-9253-325C933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E2A6B-A610-4B9C-889A-50523088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C29C6-027B-4E61-8D05-E2FA1AB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675C-2905-48C2-A482-D3EDBA29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5999A7-E438-4C59-A2A3-888726F12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3E0BBE-3A48-4EDD-BDDF-FBE71280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AD7DE-EA7F-41B2-9541-8827933F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06A22-425D-4930-B392-665D8853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070F3-61C4-484E-AE68-E48A94FA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5FC741-16D3-440A-8DA4-FCFB6F10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C4000-0163-4543-934C-CF02BF20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E77B5-3C8B-4BE7-9419-2C268E914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0D25-3107-403A-85C9-7D878C2C65CB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FBD74-F33E-4FC5-8EF4-90CC4CCA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3EC53-84E4-4272-93B0-49787049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C175-391C-49E3-854A-FB16A1B6D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12" Type="http://schemas.openxmlformats.org/officeDocument/2006/relationships/slide" Target="slide10.xml"/><Relationship Id="rId2" Type="http://schemas.openxmlformats.org/officeDocument/2006/relationships/slide" Target="slide25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9.xml"/><Relationship Id="rId5" Type="http://schemas.openxmlformats.org/officeDocument/2006/relationships/slide" Target="slide14.xml"/><Relationship Id="rId15" Type="http://schemas.openxmlformats.org/officeDocument/2006/relationships/slide" Target="slide13.xml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4.xml"/><Relationship Id="rId1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12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12" Type="http://schemas.openxmlformats.org/officeDocument/2006/relationships/slide" Target="slide10.xml"/><Relationship Id="rId2" Type="http://schemas.openxmlformats.org/officeDocument/2006/relationships/slide" Target="slide2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9.xml"/><Relationship Id="rId5" Type="http://schemas.openxmlformats.org/officeDocument/2006/relationships/slide" Target="slide14.xml"/><Relationship Id="rId15" Type="http://schemas.openxmlformats.org/officeDocument/2006/relationships/slide" Target="slide13.xml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4.xml"/><Relationship Id="rId1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12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27.xml"/><Relationship Id="rId17" Type="http://schemas.openxmlformats.org/officeDocument/2006/relationships/slide" Target="slide17.xml"/><Relationship Id="rId2" Type="http://schemas.openxmlformats.org/officeDocument/2006/relationships/notesSlide" Target="../notesSlides/notesSlide4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2.xml"/><Relationship Id="rId1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0.xml"/><Relationship Id="rId3" Type="http://schemas.openxmlformats.org/officeDocument/2006/relationships/slide" Target="slide26.xml"/><Relationship Id="rId7" Type="http://schemas.openxmlformats.org/officeDocument/2006/relationships/slide" Target="slide15.xml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notesSlide" Target="../notesSlides/notesSlide5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5.xml"/><Relationship Id="rId5" Type="http://schemas.openxmlformats.org/officeDocument/2006/relationships/slide" Target="slide3.xml"/><Relationship Id="rId15" Type="http://schemas.openxmlformats.org/officeDocument/2006/relationships/slide" Target="slide12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17.xml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12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12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12" Type="http://schemas.openxmlformats.org/officeDocument/2006/relationships/slide" Target="slide10.xml"/><Relationship Id="rId2" Type="http://schemas.openxmlformats.org/officeDocument/2006/relationships/notesSlide" Target="../notesSlides/notesSlide6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9.xml"/><Relationship Id="rId5" Type="http://schemas.openxmlformats.org/officeDocument/2006/relationships/slide" Target="slide14.xml"/><Relationship Id="rId15" Type="http://schemas.openxmlformats.org/officeDocument/2006/relationships/slide" Target="slide13.xml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4.xml"/><Relationship Id="rId1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12" Type="http://schemas.openxmlformats.org/officeDocument/2006/relationships/slide" Target="slide10.xml"/><Relationship Id="rId2" Type="http://schemas.openxmlformats.org/officeDocument/2006/relationships/notesSlide" Target="../notesSlides/notesSlide7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9.xml"/><Relationship Id="rId5" Type="http://schemas.openxmlformats.org/officeDocument/2006/relationships/slide" Target="slide14.xml"/><Relationship Id="rId15" Type="http://schemas.openxmlformats.org/officeDocument/2006/relationships/slide" Target="slide13.xml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4.xml"/><Relationship Id="rId1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4F6E974-E8A9-4562-88D4-09B416C6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49824"/>
              </p:ext>
            </p:extLst>
          </p:nvPr>
        </p:nvGraphicFramePr>
        <p:xfrm>
          <a:off x="157538" y="1815362"/>
          <a:ext cx="118769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6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2003460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  <a:gridCol w="1804131">
                  <a:extLst>
                    <a:ext uri="{9D8B030D-6E8A-4147-A177-3AD203B41FA5}">
                      <a16:colId xmlns:a16="http://schemas.microsoft.com/office/drawing/2014/main" val="928290451"/>
                    </a:ext>
                  </a:extLst>
                </a:gridCol>
                <a:gridCol w="1165913">
                  <a:extLst>
                    <a:ext uri="{9D8B030D-6E8A-4147-A177-3AD203B41FA5}">
                      <a16:colId xmlns:a16="http://schemas.microsoft.com/office/drawing/2014/main" val="2597362501"/>
                    </a:ext>
                  </a:extLst>
                </a:gridCol>
                <a:gridCol w="1165913">
                  <a:extLst>
                    <a:ext uri="{9D8B030D-6E8A-4147-A177-3AD203B41FA5}">
                      <a16:colId xmlns:a16="http://schemas.microsoft.com/office/drawing/2014/main" val="3688419673"/>
                    </a:ext>
                  </a:extLst>
                </a:gridCol>
                <a:gridCol w="1165913">
                  <a:extLst>
                    <a:ext uri="{9D8B030D-6E8A-4147-A177-3AD203B41FA5}">
                      <a16:colId xmlns:a16="http://schemas.microsoft.com/office/drawing/2014/main" val="1635455627"/>
                    </a:ext>
                  </a:extLst>
                </a:gridCol>
                <a:gridCol w="1165913">
                  <a:extLst>
                    <a:ext uri="{9D8B030D-6E8A-4147-A177-3AD203B41FA5}">
                      <a16:colId xmlns:a16="http://schemas.microsoft.com/office/drawing/2014/main" val="2243658060"/>
                    </a:ext>
                  </a:extLst>
                </a:gridCol>
                <a:gridCol w="1165913">
                  <a:extLst>
                    <a:ext uri="{9D8B030D-6E8A-4147-A177-3AD203B41FA5}">
                      <a16:colId xmlns:a16="http://schemas.microsoft.com/office/drawing/2014/main" val="281046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Counterparty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Contract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Value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Loanagreement</a:t>
                      </a:r>
                      <a:r>
                        <a:rPr lang="de-DE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Blank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X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03.02.2018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05.02.2018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05.02.2022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/>
                        <a:t>5,000,000.00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08482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3F58E179-6383-4525-8DD1-891C95F5DDF3}"/>
              </a:ext>
            </a:extLst>
          </p:cNvPr>
          <p:cNvSpPr/>
          <p:nvPr/>
        </p:nvSpPr>
        <p:spPr>
          <a:xfrm>
            <a:off x="425982" y="1428959"/>
            <a:ext cx="1186492" cy="3864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next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slide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5C906CC-F3A7-488D-84D9-317B03D6F9FF}"/>
              </a:ext>
            </a:extLst>
          </p:cNvPr>
          <p:cNvSpPr/>
          <p:nvPr/>
        </p:nvSpPr>
        <p:spPr>
          <a:xfrm>
            <a:off x="2444021" y="1465806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8AA37B-C8D0-4230-BB80-32161C5BA7ED}"/>
              </a:ext>
            </a:extLst>
          </p:cNvPr>
          <p:cNvSpPr/>
          <p:nvPr/>
        </p:nvSpPr>
        <p:spPr>
          <a:xfrm>
            <a:off x="1039770" y="512304"/>
            <a:ext cx="1570505" cy="25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100" dirty="0">
                <a:solidFill>
                  <a:schemeClr val="tx1"/>
                </a:solidFill>
              </a:rPr>
              <a:t>123456789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C58962-04CC-4DA3-82E8-03161FB6C2E8}"/>
              </a:ext>
            </a:extLst>
          </p:cNvPr>
          <p:cNvSpPr txBox="1"/>
          <p:nvPr/>
        </p:nvSpPr>
        <p:spPr>
          <a:xfrm>
            <a:off x="0" y="520617"/>
            <a:ext cx="1636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Account</a:t>
            </a:r>
            <a:endParaRPr lang="de-DE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F3BCE9-6246-4217-9D1C-965D11DF8952}"/>
              </a:ext>
            </a:extLst>
          </p:cNvPr>
          <p:cNvSpPr/>
          <p:nvPr/>
        </p:nvSpPr>
        <p:spPr>
          <a:xfrm>
            <a:off x="1039770" y="808313"/>
            <a:ext cx="1570505" cy="25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X Ltd.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0EB254-5594-4BBE-88C6-E7E242305853}"/>
              </a:ext>
            </a:extLst>
          </p:cNvPr>
          <p:cNvSpPr txBox="1"/>
          <p:nvPr/>
        </p:nvSpPr>
        <p:spPr>
          <a:xfrm>
            <a:off x="0" y="808313"/>
            <a:ext cx="1636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Counterparty</a:t>
            </a:r>
            <a:endParaRPr lang="de-DE" sz="1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2EB7E5-0998-4E23-AB47-CA5CE6EF6FDC}"/>
              </a:ext>
            </a:extLst>
          </p:cNvPr>
          <p:cNvSpPr/>
          <p:nvPr/>
        </p:nvSpPr>
        <p:spPr>
          <a:xfrm>
            <a:off x="1039770" y="215034"/>
            <a:ext cx="1570505" cy="25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C56CA-587B-4EEF-B726-9D4B7A6CBFD8}"/>
              </a:ext>
            </a:extLst>
          </p:cNvPr>
          <p:cNvSpPr txBox="1"/>
          <p:nvPr/>
        </p:nvSpPr>
        <p:spPr>
          <a:xfrm>
            <a:off x="0" y="215034"/>
            <a:ext cx="1636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Id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2067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28485A-3135-44C8-85BC-955247FAC89D}"/>
              </a:ext>
            </a:extLst>
          </p:cNvPr>
          <p:cNvGrpSpPr/>
          <p:nvPr/>
        </p:nvGrpSpPr>
        <p:grpSpPr>
          <a:xfrm>
            <a:off x="133564" y="317537"/>
            <a:ext cx="10223724" cy="305794"/>
            <a:chOff x="243598" y="428560"/>
            <a:chExt cx="10223724" cy="305794"/>
          </a:xfrm>
        </p:grpSpPr>
        <p:sp>
          <p:nvSpPr>
            <p:cNvPr id="4" name="Rechteck: obere Ecken abgerundet 3">
              <a:extLst>
                <a:ext uri="{FF2B5EF4-FFF2-40B4-BE49-F238E27FC236}">
                  <a16:creationId xmlns:a16="http://schemas.microsoft.com/office/drawing/2014/main" id="{60BFBD13-F2C1-418E-B0CF-B143B546E4EA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" name="Rechteck: obere Ecken abgerundet 4">
              <a:extLst>
                <a:ext uri="{FF2B5EF4-FFF2-40B4-BE49-F238E27FC236}">
                  <a16:creationId xmlns:a16="http://schemas.microsoft.com/office/drawing/2014/main" id="{E1C34E9E-A9B4-41A8-A645-E0BA9E086309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4C8F86A-3517-4A65-8DA4-97BAD4572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98" y="724930"/>
              <a:ext cx="10223724" cy="9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obere Ecken abgerundet 6">
              <a:extLst>
                <a:ext uri="{FF2B5EF4-FFF2-40B4-BE49-F238E27FC236}">
                  <a16:creationId xmlns:a16="http://schemas.microsoft.com/office/drawing/2014/main" id="{6163FBAB-1A7C-43D2-84B8-3C78018F0656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73DE6F8A-9A27-4075-B738-892C5C3BF6BC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10" name="Rechteck: obere Ecken abgerundet 9">
              <a:extLst>
                <a:ext uri="{FF2B5EF4-FFF2-40B4-BE49-F238E27FC236}">
                  <a16:creationId xmlns:a16="http://schemas.microsoft.com/office/drawing/2014/main" id="{D50EBDAE-46E3-4D91-BCA9-D893983F130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11" name="Rechteck: obere Ecken abgerundet 10">
              <a:extLst>
                <a:ext uri="{FF2B5EF4-FFF2-40B4-BE49-F238E27FC236}">
                  <a16:creationId xmlns:a16="http://schemas.microsoft.com/office/drawing/2014/main" id="{C6CFC833-2C58-4EC4-B876-807CA1B6B835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aphicFrame>
        <p:nvGraphicFramePr>
          <p:cNvPr id="106" name="Tabelle 105">
            <a:extLst>
              <a:ext uri="{FF2B5EF4-FFF2-40B4-BE49-F238E27FC236}">
                <a16:creationId xmlns:a16="http://schemas.microsoft.com/office/drawing/2014/main" id="{3FABA722-CC6F-4948-8A19-5BF54BC0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7533"/>
              </p:ext>
            </p:extLst>
          </p:nvPr>
        </p:nvGraphicFramePr>
        <p:xfrm>
          <a:off x="143838" y="2048752"/>
          <a:ext cx="9429578" cy="101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349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2240814">
                  <a:extLst>
                    <a:ext uri="{9D8B030D-6E8A-4147-A177-3AD203B41FA5}">
                      <a16:colId xmlns:a16="http://schemas.microsoft.com/office/drawing/2014/main" val="1861604817"/>
                    </a:ext>
                  </a:extLst>
                </a:gridCol>
                <a:gridCol w="869779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495030">
                <a:tc>
                  <a:txBody>
                    <a:bodyPr/>
                    <a:lstStyle/>
                    <a:p>
                      <a:r>
                        <a:rPr lang="de-DE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1050"/>
                        <a:t>Committment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Committment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3F242616-240A-4525-A2DC-48FB61989A0C}"/>
              </a:ext>
            </a:extLst>
          </p:cNvPr>
          <p:cNvSpPr/>
          <p:nvPr/>
        </p:nvSpPr>
        <p:spPr>
          <a:xfrm>
            <a:off x="143838" y="340883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12EE8AA0-B18F-4CA2-9560-4E058FF2D425}"/>
              </a:ext>
            </a:extLst>
          </p:cNvPr>
          <p:cNvSpPr/>
          <p:nvPr/>
        </p:nvSpPr>
        <p:spPr>
          <a:xfrm>
            <a:off x="2198691" y="3408831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2CFBE87F-544E-4ABF-B62E-39D0E84003E3}"/>
              </a:ext>
            </a:extLst>
          </p:cNvPr>
          <p:cNvSpPr/>
          <p:nvPr/>
        </p:nvSpPr>
        <p:spPr>
          <a:xfrm>
            <a:off x="1171264" y="3408830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C8233FF6-451D-4A92-9470-AF3D7DBF2A4D}"/>
              </a:ext>
            </a:extLst>
          </p:cNvPr>
          <p:cNvSpPr/>
          <p:nvPr/>
        </p:nvSpPr>
        <p:spPr>
          <a:xfrm>
            <a:off x="456218" y="356751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4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1389CA9-6D6A-4C27-AF3D-DE9C74603D36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5EB59266-9816-42B1-9F59-CEB07514F993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BCE20FD0-BCEB-4068-9B68-5DC020F2A9A4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55823DBA-1D24-498F-8547-F4706A596FD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2C8FAD6F-4636-4E3A-B5A2-76235DDACD66}"/>
                  </a:ext>
                </a:extLst>
              </p:cNvPr>
              <p:cNvCxnSpPr>
                <a:endCxn id="124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5E0C6C98-D18A-450B-8D22-266DF40B0606}"/>
                  </a:ext>
                </a:extLst>
              </p:cNvPr>
              <p:cNvCxnSpPr>
                <a:cxnSpLocks/>
                <a:endCxn id="124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A97A5CBD-D10E-4A85-B437-BBA4EF4D5EF4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2F50CF4-B5BA-4FAF-8C79-8F985A144435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AEEF9A12-996B-4285-BD2A-35E4AFF6C4EC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: obere Ecken abgerundet 37">
              <a:extLst>
                <a:ext uri="{FF2B5EF4-FFF2-40B4-BE49-F238E27FC236}">
                  <a16:creationId xmlns:a16="http://schemas.microsoft.com/office/drawing/2014/main" id="{59AF722A-BE92-42F7-8E18-F96AA88E149A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B69F99BD-32B3-49CF-82C0-1869EB699DEE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817A5A4F-379C-485E-82A9-3704F4A1E4A7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obere Ecken abgerundet 40">
              <a:extLst>
                <a:ext uri="{FF2B5EF4-FFF2-40B4-BE49-F238E27FC236}">
                  <a16:creationId xmlns:a16="http://schemas.microsoft.com/office/drawing/2014/main" id="{4B192D43-F59D-4939-B6B9-B3766FDCBCCA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: obere Ecken abgerundet 41">
              <a:extLst>
                <a:ext uri="{FF2B5EF4-FFF2-40B4-BE49-F238E27FC236}">
                  <a16:creationId xmlns:a16="http://schemas.microsoft.com/office/drawing/2014/main" id="{B50F5FE1-5B52-47A9-A163-8AB1F35CB5F4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2C00ABBE-8E00-4EC6-AF21-69B37D3925A8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042E73B-6896-4B53-B788-3DE42E2A9416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45" name="Rechteck: obere Ecken abgerundet 44">
              <a:extLst>
                <a:ext uri="{FF2B5EF4-FFF2-40B4-BE49-F238E27FC236}">
                  <a16:creationId xmlns:a16="http://schemas.microsoft.com/office/drawing/2014/main" id="{A097A474-D199-486D-BB98-A816049EFE43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A180587B-A3BA-4A7D-84F4-40FF3375F632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3A3D163-030F-4251-89ED-029AF4BC8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obere Ecken abgerundet 47">
              <a:extLst>
                <a:ext uri="{FF2B5EF4-FFF2-40B4-BE49-F238E27FC236}">
                  <a16:creationId xmlns:a16="http://schemas.microsoft.com/office/drawing/2014/main" id="{AC3C7135-3E75-4DB0-8061-B0AA53E09B67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DA0ED18F-2932-4448-95F6-8F071D2934FF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2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: obere Ecken abgerundet 49">
              <a:extLst>
                <a:ext uri="{FF2B5EF4-FFF2-40B4-BE49-F238E27FC236}">
                  <a16:creationId xmlns:a16="http://schemas.microsoft.com/office/drawing/2014/main" id="{EEE9FFCE-8A15-42D8-BE29-0D71494740B1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: obere Ecken abgerundet 50">
              <a:extLst>
                <a:ext uri="{FF2B5EF4-FFF2-40B4-BE49-F238E27FC236}">
                  <a16:creationId xmlns:a16="http://schemas.microsoft.com/office/drawing/2014/main" id="{463553ED-665C-4918-BA79-4113D4F70E24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62B2714D-5973-40CD-93EA-3ACD1DEAF456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: obere Ecken abgerundet 52">
              <a:extLst>
                <a:ext uri="{FF2B5EF4-FFF2-40B4-BE49-F238E27FC236}">
                  <a16:creationId xmlns:a16="http://schemas.microsoft.com/office/drawing/2014/main" id="{84182638-D6B6-4D73-B69A-B09B1CDB7F84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Ellipse 53">
            <a:extLst>
              <a:ext uri="{FF2B5EF4-FFF2-40B4-BE49-F238E27FC236}">
                <a16:creationId xmlns:a16="http://schemas.microsoft.com/office/drawing/2014/main" id="{960B031C-68E6-4619-A082-37056D62A0FF}"/>
              </a:ext>
            </a:extLst>
          </p:cNvPr>
          <p:cNvSpPr/>
          <p:nvPr/>
        </p:nvSpPr>
        <p:spPr>
          <a:xfrm>
            <a:off x="2602997" y="3567516"/>
            <a:ext cx="1246241" cy="5039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accent1"/>
                </a:solidFill>
              </a:rPr>
              <a:t>Confirm</a:t>
            </a:r>
            <a:r>
              <a:rPr lang="de-DE" sz="1050" dirty="0">
                <a:solidFill>
                  <a:schemeClr val="accent1"/>
                </a:solidFill>
              </a:rPr>
              <a:t> </a:t>
            </a:r>
            <a:r>
              <a:rPr lang="de-DE" sz="1050" dirty="0" err="1">
                <a:solidFill>
                  <a:schemeClr val="accent1"/>
                </a:solidFill>
              </a:rPr>
              <a:t>Dialogue</a:t>
            </a:r>
            <a:endParaRPr lang="de-DE" sz="1050" dirty="0">
              <a:solidFill>
                <a:schemeClr val="accent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5865345-AD15-4508-8A03-C4965E787E56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56" name="Rechteck: obere Ecken abgerundet 55">
              <a:extLst>
                <a:ext uri="{FF2B5EF4-FFF2-40B4-BE49-F238E27FC236}">
                  <a16:creationId xmlns:a16="http://schemas.microsoft.com/office/drawing/2014/main" id="{9DF8B6CE-98B4-41F8-B9AB-60AB8702A86A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16A7234C-E0A2-4DD3-A492-4C382D30AD99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0FD305E-140D-4E1D-B9AF-169E33C63C6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74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28485A-3135-44C8-85BC-955247FAC89D}"/>
              </a:ext>
            </a:extLst>
          </p:cNvPr>
          <p:cNvGrpSpPr/>
          <p:nvPr/>
        </p:nvGrpSpPr>
        <p:grpSpPr>
          <a:xfrm>
            <a:off x="133564" y="317537"/>
            <a:ext cx="8808255" cy="305794"/>
            <a:chOff x="243598" y="428560"/>
            <a:chExt cx="8808255" cy="305794"/>
          </a:xfrm>
        </p:grpSpPr>
        <p:sp>
          <p:nvSpPr>
            <p:cNvPr id="4" name="Rechteck: obere Ecken abgerundet 3">
              <a:extLst>
                <a:ext uri="{FF2B5EF4-FFF2-40B4-BE49-F238E27FC236}">
                  <a16:creationId xmlns:a16="http://schemas.microsoft.com/office/drawing/2014/main" id="{60BFBD13-F2C1-418E-B0CF-B143B546E4EA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" name="Rechteck: obere Ecken abgerundet 4">
              <a:extLst>
                <a:ext uri="{FF2B5EF4-FFF2-40B4-BE49-F238E27FC236}">
                  <a16:creationId xmlns:a16="http://schemas.microsoft.com/office/drawing/2014/main" id="{E1C34E9E-A9B4-41A8-A645-E0BA9E086309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4C8F86A-3517-4A65-8DA4-97BAD45728C9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82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obere Ecken abgerundet 6">
              <a:extLst>
                <a:ext uri="{FF2B5EF4-FFF2-40B4-BE49-F238E27FC236}">
                  <a16:creationId xmlns:a16="http://schemas.microsoft.com/office/drawing/2014/main" id="{6163FBAB-1A7C-43D2-84B8-3C78018F0656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73DE6F8A-9A27-4075-B738-892C5C3BF6BC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10" name="Rechteck: obere Ecken abgerundet 9">
              <a:extLst>
                <a:ext uri="{FF2B5EF4-FFF2-40B4-BE49-F238E27FC236}">
                  <a16:creationId xmlns:a16="http://schemas.microsoft.com/office/drawing/2014/main" id="{D50EBDAE-46E3-4D91-BCA9-D893983F130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11" name="Rechteck: obere Ecken abgerundet 10">
              <a:extLst>
                <a:ext uri="{FF2B5EF4-FFF2-40B4-BE49-F238E27FC236}">
                  <a16:creationId xmlns:a16="http://schemas.microsoft.com/office/drawing/2014/main" id="{C6CFC833-2C58-4EC4-B876-807CA1B6B835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8977C1D-77EA-4B5A-A79C-22944464F1C8}"/>
              </a:ext>
            </a:extLst>
          </p:cNvPr>
          <p:cNvGrpSpPr/>
          <p:nvPr/>
        </p:nvGrpSpPr>
        <p:grpSpPr>
          <a:xfrm>
            <a:off x="143838" y="3836805"/>
            <a:ext cx="265194" cy="265194"/>
            <a:chOff x="2280863" y="3996647"/>
            <a:chExt cx="380144" cy="380144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B06AD8D-05E3-4D91-8054-8B36BF462F8A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39039F4-C9E8-4040-8A45-AB8FF97C671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BA99D78-54C7-43C0-AFE1-69F2201E3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C0C87B27-CF73-4711-9775-1C13DCA5BCCD}"/>
              </a:ext>
            </a:extLst>
          </p:cNvPr>
          <p:cNvSpPr txBox="1"/>
          <p:nvPr/>
        </p:nvSpPr>
        <p:spPr>
          <a:xfrm>
            <a:off x="409032" y="3815513"/>
            <a:ext cx="183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Clean down agreed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E63781-E85E-4759-8ED4-E5197D78834B}"/>
              </a:ext>
            </a:extLst>
          </p:cNvPr>
          <p:cNvSpPr/>
          <p:nvPr/>
        </p:nvSpPr>
        <p:spPr>
          <a:xfrm>
            <a:off x="143838" y="4226476"/>
            <a:ext cx="3186258" cy="1501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C34D99A-A27E-488C-AFE4-7099B477D08A}"/>
              </a:ext>
            </a:extLst>
          </p:cNvPr>
          <p:cNvGrpSpPr/>
          <p:nvPr/>
        </p:nvGrpSpPr>
        <p:grpSpPr>
          <a:xfrm>
            <a:off x="276435" y="4284764"/>
            <a:ext cx="1984716" cy="769791"/>
            <a:chOff x="2064770" y="2201563"/>
            <a:chExt cx="1984716" cy="769791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1C0666EF-78D8-4635-A03A-9B594C2814F8}"/>
                </a:ext>
              </a:extLst>
            </p:cNvPr>
            <p:cNvSpPr/>
            <p:nvPr/>
          </p:nvSpPr>
          <p:spPr>
            <a:xfrm>
              <a:off x="2064770" y="2377355"/>
              <a:ext cx="1984716" cy="593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66919D2-12DC-42E5-AD8E-475C8EB4E16A}"/>
                </a:ext>
              </a:extLst>
            </p:cNvPr>
            <p:cNvSpPr/>
            <p:nvPr/>
          </p:nvSpPr>
          <p:spPr>
            <a:xfrm>
              <a:off x="2137130" y="2201563"/>
              <a:ext cx="1243622" cy="298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Clean down period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57A1C50-6E1A-44A2-AEED-0DDAC05ADB1B}"/>
                </a:ext>
              </a:extLst>
            </p:cNvPr>
            <p:cNvGrpSpPr/>
            <p:nvPr/>
          </p:nvGrpSpPr>
          <p:grpSpPr>
            <a:xfrm>
              <a:off x="2125671" y="2587400"/>
              <a:ext cx="1811545" cy="262861"/>
              <a:chOff x="2125671" y="2587400"/>
              <a:chExt cx="2203810" cy="319780"/>
            </a:xfrm>
          </p:grpSpPr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BC2DF636-21A0-47D0-90DC-34170E189EEA}"/>
                  </a:ext>
                </a:extLst>
              </p:cNvPr>
              <p:cNvSpPr/>
              <p:nvPr/>
            </p:nvSpPr>
            <p:spPr>
              <a:xfrm>
                <a:off x="2125671" y="2598955"/>
                <a:ext cx="41319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9F5ACB2E-7668-4F5C-AAF0-5C9418C1741B}"/>
                  </a:ext>
                </a:extLst>
              </p:cNvPr>
              <p:cNvSpPr/>
              <p:nvPr/>
            </p:nvSpPr>
            <p:spPr>
              <a:xfrm>
                <a:off x="2538861" y="2598955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C751623C-611D-4288-9603-17D469DDF5DD}"/>
                  </a:ext>
                </a:extLst>
              </p:cNvPr>
              <p:cNvCxnSpPr>
                <a:endCxn id="71" idx="2"/>
              </p:cNvCxnSpPr>
              <p:nvPr/>
            </p:nvCxnSpPr>
            <p:spPr>
              <a:xfrm>
                <a:off x="2538861" y="2598955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A6E9022D-C44F-4B05-942B-FF1C12C2A6C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H="1">
                <a:off x="2713522" y="2598955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F6660177-2F84-4E55-BB6E-AEF02819BD2C}"/>
                  </a:ext>
                </a:extLst>
              </p:cNvPr>
              <p:cNvSpPr/>
              <p:nvPr/>
            </p:nvSpPr>
            <p:spPr>
              <a:xfrm>
                <a:off x="3038248" y="2587400"/>
                <a:ext cx="97450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Days</a:t>
                </a:r>
              </a:p>
            </p:txBody>
          </p: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40153E-923D-4A68-99E5-2D883C3F0D41}"/>
                  </a:ext>
                </a:extLst>
              </p:cNvPr>
              <p:cNvGrpSpPr/>
              <p:nvPr/>
            </p:nvGrpSpPr>
            <p:grpSpPr>
              <a:xfrm>
                <a:off x="3998864" y="2587400"/>
                <a:ext cx="330617" cy="308225"/>
                <a:chOff x="3205537" y="965771"/>
                <a:chExt cx="349321" cy="308225"/>
              </a:xfrm>
            </p:grpSpPr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FFEA2917-3711-4B8A-AE1A-3BAA9D9FDEBE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7" name="Gerader Verbinder 76">
                  <a:extLst>
                    <a:ext uri="{FF2B5EF4-FFF2-40B4-BE49-F238E27FC236}">
                      <a16:creationId xmlns:a16="http://schemas.microsoft.com/office/drawing/2014/main" id="{E1AA4F6B-63FC-4BBE-A8BB-84EFB468CB6B}"/>
                    </a:ext>
                  </a:extLst>
                </p:cNvPr>
                <p:cNvCxnSpPr>
                  <a:endCxn id="7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E2249E89-777F-4ADA-BE1A-C468DE238E31}"/>
                    </a:ext>
                  </a:extLst>
                </p:cNvPr>
                <p:cNvCxnSpPr>
                  <a:cxnSpLocks/>
                  <a:endCxn id="7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3" name="Rechteck 52">
            <a:extLst>
              <a:ext uri="{FF2B5EF4-FFF2-40B4-BE49-F238E27FC236}">
                <a16:creationId xmlns:a16="http://schemas.microsoft.com/office/drawing/2014/main" id="{2889AC8C-12A6-409C-9E14-435861C44CE7}"/>
              </a:ext>
            </a:extLst>
          </p:cNvPr>
          <p:cNvSpPr/>
          <p:nvPr/>
        </p:nvSpPr>
        <p:spPr>
          <a:xfrm>
            <a:off x="384539" y="4189194"/>
            <a:ext cx="1326609" cy="159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Clean down Rules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51A77D-C2DE-42A9-816B-93DB73458CE8}"/>
              </a:ext>
            </a:extLst>
          </p:cNvPr>
          <p:cNvGrpSpPr/>
          <p:nvPr/>
        </p:nvGrpSpPr>
        <p:grpSpPr>
          <a:xfrm>
            <a:off x="154815" y="2048751"/>
            <a:ext cx="2875203" cy="1434098"/>
            <a:chOff x="7044404" y="2711951"/>
            <a:chExt cx="2875203" cy="1434098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4F992C0-0D02-4F6E-88FB-95883DFAD4F6}"/>
                </a:ext>
              </a:extLst>
            </p:cNvPr>
            <p:cNvSpPr/>
            <p:nvPr/>
          </p:nvSpPr>
          <p:spPr>
            <a:xfrm>
              <a:off x="7044404" y="2754637"/>
              <a:ext cx="2875203" cy="1391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60BCC9B-25B8-4ACC-B180-A1FEDFC5C2D5}"/>
                </a:ext>
              </a:extLst>
            </p:cNvPr>
            <p:cNvSpPr/>
            <p:nvPr/>
          </p:nvSpPr>
          <p:spPr>
            <a:xfrm>
              <a:off x="7246618" y="2711951"/>
              <a:ext cx="200409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Further rules on drawdowns</a:t>
              </a: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69FD3B40-6608-4AE3-BA4C-06B907CD9C25}"/>
              </a:ext>
            </a:extLst>
          </p:cNvPr>
          <p:cNvSpPr txBox="1"/>
          <p:nvPr/>
        </p:nvSpPr>
        <p:spPr>
          <a:xfrm>
            <a:off x="222901" y="5177843"/>
            <a:ext cx="22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Min. month between two clean down periods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ADA802-FBA2-41B5-B982-AEB9CBD707D3}"/>
              </a:ext>
            </a:extLst>
          </p:cNvPr>
          <p:cNvGrpSpPr/>
          <p:nvPr/>
        </p:nvGrpSpPr>
        <p:grpSpPr>
          <a:xfrm>
            <a:off x="2421744" y="5252024"/>
            <a:ext cx="582406" cy="374857"/>
            <a:chOff x="7045778" y="4658238"/>
            <a:chExt cx="772070" cy="496931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11ADD15-F7DE-4048-90AE-0137BDE6EF7F}"/>
                </a:ext>
              </a:extLst>
            </p:cNvPr>
            <p:cNvSpPr/>
            <p:nvPr/>
          </p:nvSpPr>
          <p:spPr>
            <a:xfrm>
              <a:off x="7045778" y="4658527"/>
              <a:ext cx="568649" cy="496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3084AEA5-3285-4E56-B5A5-685824F8C74E}"/>
                </a:ext>
              </a:extLst>
            </p:cNvPr>
            <p:cNvGrpSpPr/>
            <p:nvPr/>
          </p:nvGrpSpPr>
          <p:grpSpPr>
            <a:xfrm>
              <a:off x="7620703" y="4906704"/>
              <a:ext cx="197144" cy="248465"/>
              <a:chOff x="5320301" y="4348536"/>
              <a:chExt cx="217471" cy="308225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ACFBD695-D0BD-4DF8-881B-47F976A6C6A2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C7C4AE6E-E78A-42CF-90CC-B2CE0D09B26B}"/>
                  </a:ext>
                </a:extLst>
              </p:cNvPr>
              <p:cNvCxnSpPr>
                <a:endCxn id="90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B1BCBF06-86C8-47CA-A311-543239B964FD}"/>
                  </a:ext>
                </a:extLst>
              </p:cNvPr>
              <p:cNvCxnSpPr>
                <a:cxnSpLocks/>
                <a:endCxn id="90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B7BDB2BB-C7C7-4C58-9DEF-C4D27DE84052}"/>
                </a:ext>
              </a:extLst>
            </p:cNvPr>
            <p:cNvGrpSpPr/>
            <p:nvPr/>
          </p:nvGrpSpPr>
          <p:grpSpPr>
            <a:xfrm rot="10800000">
              <a:off x="7620704" y="4658238"/>
              <a:ext cx="197144" cy="248465"/>
              <a:chOff x="5320301" y="4348536"/>
              <a:chExt cx="217471" cy="308225"/>
            </a:xfrm>
          </p:grpSpPr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A75F1291-0CBE-465B-ACA1-F2C1494F8407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A93C3EFA-EB8C-49E3-BF69-F9B8F135DE77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FB80C3B6-F61A-4D37-9837-22167858A9CD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5E40C5C2-0E8B-45E7-8705-4D60ADE05555}"/>
              </a:ext>
            </a:extLst>
          </p:cNvPr>
          <p:cNvGrpSpPr/>
          <p:nvPr/>
        </p:nvGrpSpPr>
        <p:grpSpPr>
          <a:xfrm>
            <a:off x="154815" y="2213549"/>
            <a:ext cx="1621747" cy="480610"/>
            <a:chOff x="4760656" y="3354105"/>
            <a:chExt cx="1958642" cy="580450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EA8E323-D10D-4376-8CC2-8328F9BDA33D}"/>
                </a:ext>
              </a:extLst>
            </p:cNvPr>
            <p:cNvSpPr/>
            <p:nvPr/>
          </p:nvSpPr>
          <p:spPr>
            <a:xfrm>
              <a:off x="4839127" y="3626778"/>
              <a:ext cx="1880171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5,000.00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78B11023-4348-4FFF-9AC6-E18D4C714E08}"/>
                </a:ext>
              </a:extLst>
            </p:cNvPr>
            <p:cNvSpPr txBox="1"/>
            <p:nvPr/>
          </p:nvSpPr>
          <p:spPr>
            <a:xfrm>
              <a:off x="4760656" y="3354105"/>
              <a:ext cx="1958642" cy="31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Minimun drawdown</a:t>
              </a: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5334100-2024-4A50-80A2-4E47B80262E7}"/>
              </a:ext>
            </a:extLst>
          </p:cNvPr>
          <p:cNvGrpSpPr/>
          <p:nvPr/>
        </p:nvGrpSpPr>
        <p:grpSpPr>
          <a:xfrm>
            <a:off x="1892575" y="2435180"/>
            <a:ext cx="757781" cy="255209"/>
            <a:chOff x="9626885" y="1381492"/>
            <a:chExt cx="915199" cy="308225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655F3D7E-4701-4EC9-81B8-7CA8104586C1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EUR</a:t>
              </a:r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EDD44FA1-29B1-4FC2-B48A-2079342365CD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35729FA-3D51-481E-9B0D-A93FE47D002D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F8D8446B-F919-4A7E-9DE5-C43DE4027ABC}"/>
                  </a:ext>
                </a:extLst>
              </p:cNvPr>
              <p:cNvCxnSpPr>
                <a:endCxn id="9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B541A929-5253-4D3E-A750-A63BA6A54846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feld 101">
            <a:extLst>
              <a:ext uri="{FF2B5EF4-FFF2-40B4-BE49-F238E27FC236}">
                <a16:creationId xmlns:a16="http://schemas.microsoft.com/office/drawing/2014/main" id="{50C4D035-1DD3-41F4-B13D-EA2605B3B50A}"/>
              </a:ext>
            </a:extLst>
          </p:cNvPr>
          <p:cNvSpPr txBox="1"/>
          <p:nvPr/>
        </p:nvSpPr>
        <p:spPr>
          <a:xfrm>
            <a:off x="1801575" y="2213548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Currency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A0D348F-1D87-46F7-9E0B-1CE841BE12A1}"/>
              </a:ext>
            </a:extLst>
          </p:cNvPr>
          <p:cNvGrpSpPr/>
          <p:nvPr/>
        </p:nvGrpSpPr>
        <p:grpSpPr>
          <a:xfrm>
            <a:off x="219789" y="2765800"/>
            <a:ext cx="1734043" cy="246221"/>
            <a:chOff x="6474666" y="4818908"/>
            <a:chExt cx="1734043" cy="2462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716CD10-AF45-4EE1-93AE-1007B39F176C}"/>
                </a:ext>
              </a:extLst>
            </p:cNvPr>
            <p:cNvSpPr/>
            <p:nvPr/>
          </p:nvSpPr>
          <p:spPr>
            <a:xfrm>
              <a:off x="6474666" y="4846062"/>
              <a:ext cx="207488" cy="2074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9AFF5274-8193-4A23-8D41-4385876B7B80}"/>
                </a:ext>
              </a:extLst>
            </p:cNvPr>
            <p:cNvSpPr txBox="1"/>
            <p:nvPr/>
          </p:nvSpPr>
          <p:spPr>
            <a:xfrm>
              <a:off x="6651936" y="4818908"/>
              <a:ext cx="1556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/>
                <a:t>Drawdown as guarantee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2B0E8CB-45D6-4CE8-8BA3-D5728EAD8A3B}"/>
              </a:ext>
            </a:extLst>
          </p:cNvPr>
          <p:cNvGrpSpPr/>
          <p:nvPr/>
        </p:nvGrpSpPr>
        <p:grpSpPr>
          <a:xfrm>
            <a:off x="219789" y="3054707"/>
            <a:ext cx="1556773" cy="246221"/>
            <a:chOff x="6474666" y="4818908"/>
            <a:chExt cx="1556773" cy="246221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ADCECA14-FD17-4315-90B1-BFBF879FA927}"/>
                </a:ext>
              </a:extLst>
            </p:cNvPr>
            <p:cNvSpPr/>
            <p:nvPr/>
          </p:nvSpPr>
          <p:spPr>
            <a:xfrm>
              <a:off x="6474666" y="4846062"/>
              <a:ext cx="207488" cy="2074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5E22A7A-911F-4454-A1BC-96FA4D95F0D3}"/>
                </a:ext>
              </a:extLst>
            </p:cNvPr>
            <p:cNvSpPr txBox="1"/>
            <p:nvPr/>
          </p:nvSpPr>
          <p:spPr>
            <a:xfrm>
              <a:off x="6651937" y="4818908"/>
              <a:ext cx="1379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/>
                <a:t>Drawdown as sub loan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39CEAB28-1789-45D8-81CE-8E5B8632B3E0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31292F70-F92B-4F6C-8F65-FFE2985528DC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AB185DA-E3A3-4297-82CA-4D56BEC1E310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5274222A-EA21-4D59-A88A-7824C7B3343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A4AE2720-EBB4-49FB-9039-37CEEA7DA68C}"/>
                  </a:ext>
                </a:extLst>
              </p:cNvPr>
              <p:cNvCxnSpPr>
                <a:endCxn id="12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B8627128-E03E-4550-985E-3CDD42D48460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Textfeld 129">
            <a:extLst>
              <a:ext uri="{FF2B5EF4-FFF2-40B4-BE49-F238E27FC236}">
                <a16:creationId xmlns:a16="http://schemas.microsoft.com/office/drawing/2014/main" id="{C250D12F-82EE-4ACC-A963-7E02D2E633AC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30DE24F-F8EE-4A56-827B-995485C1FBA5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C042F12A-8232-400A-9EA5-5BE8FEB77D2C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2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: obere Ecken abgerundet 85">
              <a:extLst>
                <a:ext uri="{FF2B5EF4-FFF2-40B4-BE49-F238E27FC236}">
                  <a16:creationId xmlns:a16="http://schemas.microsoft.com/office/drawing/2014/main" id="{B2AF8094-6A67-4194-B6F6-E4FE492D7B6D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E9536899-55E1-472F-B98A-99D5569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552046FB-9354-4ECA-9B88-ED2C5D4DFA1B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121203FC-D20F-440B-A7B6-649282512F34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hteck: obere Ecken abgerundet 110">
              <a:extLst>
                <a:ext uri="{FF2B5EF4-FFF2-40B4-BE49-F238E27FC236}">
                  <a16:creationId xmlns:a16="http://schemas.microsoft.com/office/drawing/2014/main" id="{259806D0-1E04-4802-91CC-2B9F3D451FA6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hteck: obere Ecken abgerundet 111">
              <a:extLst>
                <a:ext uri="{FF2B5EF4-FFF2-40B4-BE49-F238E27FC236}">
                  <a16:creationId xmlns:a16="http://schemas.microsoft.com/office/drawing/2014/main" id="{9EA38EE8-63F0-4E4B-ACBB-073D84F3EBA9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EC143234-FB85-4DFF-85B7-BC846EA5A599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131" name="Rechteck: obere Ecken abgerundet 130">
              <a:extLst>
                <a:ext uri="{FF2B5EF4-FFF2-40B4-BE49-F238E27FC236}">
                  <a16:creationId xmlns:a16="http://schemas.microsoft.com/office/drawing/2014/main" id="{57B41F5E-6DD1-4735-9E49-473D13700B3D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: obere Ecken abgerundet 131">
              <a:extLst>
                <a:ext uri="{FF2B5EF4-FFF2-40B4-BE49-F238E27FC236}">
                  <a16:creationId xmlns:a16="http://schemas.microsoft.com/office/drawing/2014/main" id="{8A12F0B7-FC60-4759-BEF7-8641FA770917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2A404E16-A617-465C-8B86-2EE846F62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hteck: obere Ecken abgerundet 133">
              <a:extLst>
                <a:ext uri="{FF2B5EF4-FFF2-40B4-BE49-F238E27FC236}">
                  <a16:creationId xmlns:a16="http://schemas.microsoft.com/office/drawing/2014/main" id="{04C0A7E1-3243-4E9C-8DFD-817286D6985F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0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D4079AA0-A612-44B0-80D3-D762C8C1E487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hteck: obere Ecken abgerundet 135">
              <a:extLst>
                <a:ext uri="{FF2B5EF4-FFF2-40B4-BE49-F238E27FC236}">
                  <a16:creationId xmlns:a16="http://schemas.microsoft.com/office/drawing/2014/main" id="{3396564D-72C6-4EA7-B4B1-583212293F5D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hteck: obere Ecken abgerundet 136">
              <a:extLst>
                <a:ext uri="{FF2B5EF4-FFF2-40B4-BE49-F238E27FC236}">
                  <a16:creationId xmlns:a16="http://schemas.microsoft.com/office/drawing/2014/main" id="{25BCED10-F429-4F8E-BDF5-045AEC4FA215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FC0CE70C-CB8D-4DF7-B1C5-D61255750349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4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: obere Ecken abgerundet 138">
              <a:extLst>
                <a:ext uri="{FF2B5EF4-FFF2-40B4-BE49-F238E27FC236}">
                  <a16:creationId xmlns:a16="http://schemas.microsoft.com/office/drawing/2014/main" id="{11CA5318-9013-4FDD-8F1A-86596B71DFD8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434EFA80-F474-4959-8825-C71B975D6A85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F2122BF1-9E89-4F79-8491-3FC3B914AC6C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hteck: obere Ecken abgerundet 141">
              <a:extLst>
                <a:ext uri="{FF2B5EF4-FFF2-40B4-BE49-F238E27FC236}">
                  <a16:creationId xmlns:a16="http://schemas.microsoft.com/office/drawing/2014/main" id="{363B8DC5-F798-4A6E-B168-87828EBB1D53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0A1AC051-0462-4211-9933-6DB7FC49D8C3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2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B0F52C82-4293-4A6D-8EA5-B415A58404BB}"/>
              </a:ext>
            </a:extLst>
          </p:cNvPr>
          <p:cNvGrpSpPr/>
          <p:nvPr/>
        </p:nvGrpSpPr>
        <p:grpSpPr>
          <a:xfrm>
            <a:off x="133564" y="317537"/>
            <a:ext cx="8808255" cy="305794"/>
            <a:chOff x="243598" y="428560"/>
            <a:chExt cx="8808255" cy="305794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850A3245-FCAD-4D37-A31A-A822C3380E07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158" name="Rechteck: obere Ecken abgerundet 157">
              <a:extLst>
                <a:ext uri="{FF2B5EF4-FFF2-40B4-BE49-F238E27FC236}">
                  <a16:creationId xmlns:a16="http://schemas.microsoft.com/office/drawing/2014/main" id="{4BCE0485-57D5-4CBE-AFD6-7B373140BA17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7526C20D-5667-40AF-91CD-24B91D4BE7BE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82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hteck: obere Ecken abgerundet 159">
              <a:extLst>
                <a:ext uri="{FF2B5EF4-FFF2-40B4-BE49-F238E27FC236}">
                  <a16:creationId xmlns:a16="http://schemas.microsoft.com/office/drawing/2014/main" id="{3453FBA3-3B00-4B6E-B61C-1CED4E46AB81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161" name="Rechteck: obere Ecken abgerundet 160">
              <a:extLst>
                <a:ext uri="{FF2B5EF4-FFF2-40B4-BE49-F238E27FC236}">
                  <a16:creationId xmlns:a16="http://schemas.microsoft.com/office/drawing/2014/main" id="{509BB07F-471E-4C28-ACF0-B8181208B8AE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A6F8359F-AAE2-49D3-814B-C0EC0CA99264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163" name="Rechteck: obere Ecken abgerundet 162">
              <a:extLst>
                <a:ext uri="{FF2B5EF4-FFF2-40B4-BE49-F238E27FC236}">
                  <a16:creationId xmlns:a16="http://schemas.microsoft.com/office/drawing/2014/main" id="{D904FB25-FB08-4897-8549-D33624958686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aphicFrame>
        <p:nvGraphicFramePr>
          <p:cNvPr id="155" name="Tabelle 154">
            <a:extLst>
              <a:ext uri="{FF2B5EF4-FFF2-40B4-BE49-F238E27FC236}">
                <a16:creationId xmlns:a16="http://schemas.microsoft.com/office/drawing/2014/main" id="{0B2125E0-2569-41EC-89A1-C31E2374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56901"/>
              </p:ext>
            </p:extLst>
          </p:nvPr>
        </p:nvGraphicFramePr>
        <p:xfrm>
          <a:off x="143474" y="2048751"/>
          <a:ext cx="8856786" cy="101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1649310102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1861604817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781241">
                  <a:extLst>
                    <a:ext uri="{9D8B030D-6E8A-4147-A177-3AD203B41FA5}">
                      <a16:colId xmlns:a16="http://schemas.microsoft.com/office/drawing/2014/main" val="62416933"/>
                    </a:ext>
                  </a:extLst>
                </a:gridCol>
                <a:gridCol w="1052957">
                  <a:extLst>
                    <a:ext uri="{9D8B030D-6E8A-4147-A177-3AD203B41FA5}">
                      <a16:colId xmlns:a16="http://schemas.microsoft.com/office/drawing/2014/main" val="3854081786"/>
                    </a:ext>
                  </a:extLst>
                </a:gridCol>
                <a:gridCol w="1064641">
                  <a:extLst>
                    <a:ext uri="{9D8B030D-6E8A-4147-A177-3AD203B41FA5}">
                      <a16:colId xmlns:a16="http://schemas.microsoft.com/office/drawing/2014/main" val="3052654631"/>
                    </a:ext>
                  </a:extLst>
                </a:gridCol>
                <a:gridCol w="1335165">
                  <a:extLst>
                    <a:ext uri="{9D8B030D-6E8A-4147-A177-3AD203B41FA5}">
                      <a16:colId xmlns:a16="http://schemas.microsoft.com/office/drawing/2014/main" val="2767374953"/>
                    </a:ext>
                  </a:extLst>
                </a:gridCol>
              </a:tblGrid>
              <a:tr h="495030">
                <a:tc>
                  <a:txBody>
                    <a:bodyPr/>
                    <a:lstStyle/>
                    <a:p>
                      <a:r>
                        <a:rPr lang="de-DE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Custodian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Pledged until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Market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Estimated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1050"/>
                        <a:t>1828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/>
                        <a:t>Royal Bank of Scottland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/>
                        <a:t>21544-A-214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2019-04-17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/>
                        <a:t>223,004.93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30217"/>
                  </a:ext>
                </a:extLst>
              </a:tr>
            </a:tbl>
          </a:graphicData>
        </a:graphic>
      </p:graphicFrame>
      <p:sp>
        <p:nvSpPr>
          <p:cNvPr id="198" name="Rechteck: abgerundete Ecken 197">
            <a:extLst>
              <a:ext uri="{FF2B5EF4-FFF2-40B4-BE49-F238E27FC236}">
                <a16:creationId xmlns:a16="http://schemas.microsoft.com/office/drawing/2014/main" id="{91035FA5-445D-439F-A49B-02E1A36C1998}"/>
              </a:ext>
            </a:extLst>
          </p:cNvPr>
          <p:cNvSpPr/>
          <p:nvPr/>
        </p:nvSpPr>
        <p:spPr>
          <a:xfrm>
            <a:off x="143474" y="3091968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99" name="Rechteck: abgerundete Ecken 198">
            <a:extLst>
              <a:ext uri="{FF2B5EF4-FFF2-40B4-BE49-F238E27FC236}">
                <a16:creationId xmlns:a16="http://schemas.microsoft.com/office/drawing/2014/main" id="{BA0E2E79-C404-4EC5-A499-3465AA5F0DDC}"/>
              </a:ext>
            </a:extLst>
          </p:cNvPr>
          <p:cNvSpPr/>
          <p:nvPr/>
        </p:nvSpPr>
        <p:spPr>
          <a:xfrm>
            <a:off x="1061056" y="309694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200" name="Rechteck: abgerundete Ecken 199">
            <a:extLst>
              <a:ext uri="{FF2B5EF4-FFF2-40B4-BE49-F238E27FC236}">
                <a16:creationId xmlns:a16="http://schemas.microsoft.com/office/drawing/2014/main" id="{C7AAE26F-7637-4917-A1A4-817D31092923}"/>
              </a:ext>
            </a:extLst>
          </p:cNvPr>
          <p:cNvSpPr/>
          <p:nvPr/>
        </p:nvSpPr>
        <p:spPr>
          <a:xfrm>
            <a:off x="1978638" y="310192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891DCF22-4BB4-489A-BD58-ED8060A07815}"/>
              </a:ext>
            </a:extLst>
          </p:cNvPr>
          <p:cNvSpPr/>
          <p:nvPr/>
        </p:nvSpPr>
        <p:spPr>
          <a:xfrm>
            <a:off x="346009" y="3300573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3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957DEDEE-B785-4922-A047-FF9FEB9634C8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8971B1CB-31D1-4AAE-81BE-23A828C423C8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EE11C34F-1B27-4446-895D-0938B3254DB3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1579210F-E0AD-4B8A-865F-23B358C45DC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14EA4859-8A09-40FB-BA56-0CE9DF64CC08}"/>
                  </a:ext>
                </a:extLst>
              </p:cNvPr>
              <p:cNvCxnSpPr>
                <a:endCxn id="21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BA1ACD9A-4556-4E84-B0D9-181A1043CDEC}"/>
                  </a:ext>
                </a:extLst>
              </p:cNvPr>
              <p:cNvCxnSpPr>
                <a:cxnSpLocks/>
                <a:endCxn id="21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Textfeld 217">
            <a:extLst>
              <a:ext uri="{FF2B5EF4-FFF2-40B4-BE49-F238E27FC236}">
                <a16:creationId xmlns:a16="http://schemas.microsoft.com/office/drawing/2014/main" id="{F651CEB3-11DC-4E44-8D14-7F875E421BED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2ACF56-828E-41FC-9AC4-A8860C7376DD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43F4B932-F3D9-425C-93D8-8F7B11501B2C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: obere Ecken abgerundet 37">
              <a:extLst>
                <a:ext uri="{FF2B5EF4-FFF2-40B4-BE49-F238E27FC236}">
                  <a16:creationId xmlns:a16="http://schemas.microsoft.com/office/drawing/2014/main" id="{72162185-E8F6-4D63-BFF5-3742F24B4FE3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B1ACF79-EB08-46E0-8511-758DA792B918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11DFAAAD-CD26-4120-A247-46287136B252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obere Ecken abgerundet 40">
              <a:extLst>
                <a:ext uri="{FF2B5EF4-FFF2-40B4-BE49-F238E27FC236}">
                  <a16:creationId xmlns:a16="http://schemas.microsoft.com/office/drawing/2014/main" id="{62862080-CEBB-4FCD-A7BC-2683608304A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: obere Ecken abgerundet 41">
              <a:extLst>
                <a:ext uri="{FF2B5EF4-FFF2-40B4-BE49-F238E27FC236}">
                  <a16:creationId xmlns:a16="http://schemas.microsoft.com/office/drawing/2014/main" id="{B7FB7593-E7BF-4B64-81AD-F9AB70E6F604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EBE476D1-5CA8-421C-A0B3-639D79A50310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8670A8-8C59-4032-B8DE-D4B86F858A79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45" name="Rechteck: obere Ecken abgerundet 44">
              <a:extLst>
                <a:ext uri="{FF2B5EF4-FFF2-40B4-BE49-F238E27FC236}">
                  <a16:creationId xmlns:a16="http://schemas.microsoft.com/office/drawing/2014/main" id="{D4708F53-6105-4CD1-AC76-587F8DA7406B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D5D03EBE-F507-47B9-9A1F-C5ED5F04F497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36274FB-40FA-48E6-AE22-D1F0FDDA3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obere Ecken abgerundet 47">
              <a:extLst>
                <a:ext uri="{FF2B5EF4-FFF2-40B4-BE49-F238E27FC236}">
                  <a16:creationId xmlns:a16="http://schemas.microsoft.com/office/drawing/2014/main" id="{F2E0EF29-00CB-48A8-822C-334B5341A3CC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B1171192-BEBC-42AC-AFA6-3E1374395CAC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2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: obere Ecken abgerundet 49">
              <a:extLst>
                <a:ext uri="{FF2B5EF4-FFF2-40B4-BE49-F238E27FC236}">
                  <a16:creationId xmlns:a16="http://schemas.microsoft.com/office/drawing/2014/main" id="{917EC93D-DD1B-4AD9-8DA3-C4144F888EAA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: obere Ecken abgerundet 50">
              <a:extLst>
                <a:ext uri="{FF2B5EF4-FFF2-40B4-BE49-F238E27FC236}">
                  <a16:creationId xmlns:a16="http://schemas.microsoft.com/office/drawing/2014/main" id="{1C2417B8-F759-4BF8-B5F8-327463009F9E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16434050-7C85-4DD9-B29A-B836EA51BDCE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: obere Ecken abgerundet 52">
              <a:extLst>
                <a:ext uri="{FF2B5EF4-FFF2-40B4-BE49-F238E27FC236}">
                  <a16:creationId xmlns:a16="http://schemas.microsoft.com/office/drawing/2014/main" id="{0A6886B0-33B2-4260-8733-72DC9538B728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Ellipse 53">
            <a:extLst>
              <a:ext uri="{FF2B5EF4-FFF2-40B4-BE49-F238E27FC236}">
                <a16:creationId xmlns:a16="http://schemas.microsoft.com/office/drawing/2014/main" id="{865E15F1-1B3B-44CD-B121-99A41310A29A}"/>
              </a:ext>
            </a:extLst>
          </p:cNvPr>
          <p:cNvSpPr/>
          <p:nvPr/>
        </p:nvSpPr>
        <p:spPr>
          <a:xfrm>
            <a:off x="2411743" y="3300580"/>
            <a:ext cx="1246241" cy="5039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accent1"/>
                </a:solidFill>
              </a:rPr>
              <a:t>Confirm</a:t>
            </a:r>
            <a:r>
              <a:rPr lang="de-DE" sz="1050" dirty="0">
                <a:solidFill>
                  <a:schemeClr val="accent1"/>
                </a:solidFill>
              </a:rPr>
              <a:t> </a:t>
            </a:r>
            <a:r>
              <a:rPr lang="de-DE" sz="1050" dirty="0" err="1">
                <a:solidFill>
                  <a:schemeClr val="accent1"/>
                </a:solidFill>
              </a:rPr>
              <a:t>Dialogue</a:t>
            </a:r>
            <a:endParaRPr lang="de-DE" sz="1050" dirty="0">
              <a:solidFill>
                <a:schemeClr val="accent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C3E07F7-25E4-487F-92C1-C9E2F84D83FA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56" name="Rechteck: obere Ecken abgerundet 55">
              <a:extLst>
                <a:ext uri="{FF2B5EF4-FFF2-40B4-BE49-F238E27FC236}">
                  <a16:creationId xmlns:a16="http://schemas.microsoft.com/office/drawing/2014/main" id="{5E81398B-46EB-4965-BB07-4200B3142EC2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E0CEE3C0-6AFD-4635-AD0C-27104F65197B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AA5A702-8423-40B2-84D3-E0552128EE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2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feld 153">
            <a:extLst>
              <a:ext uri="{FF2B5EF4-FFF2-40B4-BE49-F238E27FC236}">
                <a16:creationId xmlns:a16="http://schemas.microsoft.com/office/drawing/2014/main" id="{85B42CD2-0ECF-4056-AF0B-92AE835D6634}"/>
              </a:ext>
            </a:extLst>
          </p:cNvPr>
          <p:cNvSpPr txBox="1"/>
          <p:nvPr/>
        </p:nvSpPr>
        <p:spPr>
          <a:xfrm>
            <a:off x="5134358" y="3244334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- intentionally left blank -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85CD957-5DDE-4105-B7CD-9D80916324F4}"/>
              </a:ext>
            </a:extLst>
          </p:cNvPr>
          <p:cNvGrpSpPr/>
          <p:nvPr/>
        </p:nvGrpSpPr>
        <p:grpSpPr>
          <a:xfrm>
            <a:off x="133564" y="317537"/>
            <a:ext cx="8808255" cy="305794"/>
            <a:chOff x="243598" y="428560"/>
            <a:chExt cx="8808255" cy="305794"/>
          </a:xfrm>
        </p:grpSpPr>
        <p:sp>
          <p:nvSpPr>
            <p:cNvPr id="36" name="Rechteck: obere Ecken abgerundet 35">
              <a:extLst>
                <a:ext uri="{FF2B5EF4-FFF2-40B4-BE49-F238E27FC236}">
                  <a16:creationId xmlns:a16="http://schemas.microsoft.com/office/drawing/2014/main" id="{9EC014AB-21D4-46E4-ACE1-30AB69BFB7BC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21FC2F04-3313-44B3-8EAC-D6C2668629D1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A1CE3C8A-401B-4ED2-A8D6-11CB164DD140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82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obere Ecken abgerundet 38">
              <a:extLst>
                <a:ext uri="{FF2B5EF4-FFF2-40B4-BE49-F238E27FC236}">
                  <a16:creationId xmlns:a16="http://schemas.microsoft.com/office/drawing/2014/main" id="{77A9B480-29A8-472C-9726-F0173C246BCC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46CA211E-E459-4258-AA88-28E343D0CFCD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41" name="Rechteck: obere Ecken abgerundet 40">
              <a:extLst>
                <a:ext uri="{FF2B5EF4-FFF2-40B4-BE49-F238E27FC236}">
                  <a16:creationId xmlns:a16="http://schemas.microsoft.com/office/drawing/2014/main" id="{35431A90-3886-4FB0-8AA2-BEB3066FBC4B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42" name="Rechteck: obere Ecken abgerundet 41">
              <a:extLst>
                <a:ext uri="{FF2B5EF4-FFF2-40B4-BE49-F238E27FC236}">
                  <a16:creationId xmlns:a16="http://schemas.microsoft.com/office/drawing/2014/main" id="{1CEB52D4-9285-472D-B758-C5EF97565C25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7442A1D-5871-48BC-83FD-4E9B4F42386F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F56ABDB-270A-4A3B-A462-A393E11D168E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CC6EBDB-8FD5-4F0A-9B0F-AEE342EE427F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C31C5E7-1C15-4D0F-866A-7C5C593C953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97CF1FAA-6D21-4F7A-9656-59BF480E385B}"/>
                  </a:ext>
                </a:extLst>
              </p:cNvPr>
              <p:cNvCxnSpPr>
                <a:endCxn id="5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51914FE4-8537-4FDE-AC73-8D3F0E0C1DC4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290BB88-CC9E-4F4F-838A-366B51BB09AC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FA90213-0905-4F75-A247-689DF0AC050C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33" name="Rechteck: obere Ecken abgerundet 32">
              <a:extLst>
                <a:ext uri="{FF2B5EF4-FFF2-40B4-BE49-F238E27FC236}">
                  <a16:creationId xmlns:a16="http://schemas.microsoft.com/office/drawing/2014/main" id="{361A0F1F-CFD5-43ED-9136-6E66E433332B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2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B5D954C9-D452-4D5D-B27E-485234AD702D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AD13FCFF-F02C-4571-99CA-1717362A5213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79EC6E17-6773-4E6F-A984-7B7DEBAA37B1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F870E7E2-3741-4A3C-8802-C967A61FE867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: obere Ecken abgerundet 62">
              <a:extLst>
                <a:ext uri="{FF2B5EF4-FFF2-40B4-BE49-F238E27FC236}">
                  <a16:creationId xmlns:a16="http://schemas.microsoft.com/office/drawing/2014/main" id="{E3D710F0-3389-463C-AE1E-673FFD605D66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F6D6258F-F350-44C9-8405-770109C00B9F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B5D6E1E-6097-4295-9E0B-B8D799ED34A6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66" name="Rechteck: obere Ecken abgerundet 65">
              <a:extLst>
                <a:ext uri="{FF2B5EF4-FFF2-40B4-BE49-F238E27FC236}">
                  <a16:creationId xmlns:a16="http://schemas.microsoft.com/office/drawing/2014/main" id="{17EE057B-A801-49F2-AA12-7C9FE6C4900B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6B2900A5-9AF1-440E-934F-D1E7996D4C85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BBDEC522-60E6-4B0C-8F20-2D25149F7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: obere Ecken abgerundet 68">
              <a:extLst>
                <a:ext uri="{FF2B5EF4-FFF2-40B4-BE49-F238E27FC236}">
                  <a16:creationId xmlns:a16="http://schemas.microsoft.com/office/drawing/2014/main" id="{E5FEF208-8586-4438-B55D-429FB2654A17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0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422EDA67-8914-4C70-ADEA-BF046A9B9031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: obere Ecken abgerundet 70">
              <a:extLst>
                <a:ext uri="{FF2B5EF4-FFF2-40B4-BE49-F238E27FC236}">
                  <a16:creationId xmlns:a16="http://schemas.microsoft.com/office/drawing/2014/main" id="{51C93B41-1350-46BD-A5BB-80B2580FF983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obere Ecken abgerundet 71">
              <a:extLst>
                <a:ext uri="{FF2B5EF4-FFF2-40B4-BE49-F238E27FC236}">
                  <a16:creationId xmlns:a16="http://schemas.microsoft.com/office/drawing/2014/main" id="{F307E934-F50F-4871-82DB-3C25A28766D7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EDDD42E1-FFA0-4347-8349-7D68564B7E08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4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: obere Ecken abgerundet 73">
              <a:extLst>
                <a:ext uri="{FF2B5EF4-FFF2-40B4-BE49-F238E27FC236}">
                  <a16:creationId xmlns:a16="http://schemas.microsoft.com/office/drawing/2014/main" id="{CD4D9150-C365-40A9-B3D4-5E9616595776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A17FF8A0-52BF-486E-9DF9-8DC662DA23C6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B74D9A42-C68D-4636-98D4-ADDFC2B85EF4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: obere Ecken abgerundet 76">
              <a:extLst>
                <a:ext uri="{FF2B5EF4-FFF2-40B4-BE49-F238E27FC236}">
                  <a16:creationId xmlns:a16="http://schemas.microsoft.com/office/drawing/2014/main" id="{306C935A-7F1F-4B21-827B-AD61F929197A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5BA5874-EA9C-43D4-8AB0-ED4D5E0EA337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20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6C4129F9-7B79-4ED2-B977-BE866A95C52D}"/>
              </a:ext>
            </a:extLst>
          </p:cNvPr>
          <p:cNvGrpSpPr/>
          <p:nvPr/>
        </p:nvGrpSpPr>
        <p:grpSpPr>
          <a:xfrm>
            <a:off x="133564" y="2896498"/>
            <a:ext cx="7980422" cy="1932072"/>
            <a:chOff x="143838" y="1222205"/>
            <a:chExt cx="7906148" cy="2748763"/>
          </a:xfrm>
        </p:grpSpPr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B27AA440-B845-4282-AD4A-7FBE4F47C6E7}"/>
                </a:ext>
              </a:extLst>
            </p:cNvPr>
            <p:cNvSpPr/>
            <p:nvPr/>
          </p:nvSpPr>
          <p:spPr>
            <a:xfrm>
              <a:off x="143838" y="1345093"/>
              <a:ext cx="7906148" cy="2625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CBE604C6-F90E-47DE-BC99-8C140A9DAD2A}"/>
                </a:ext>
              </a:extLst>
            </p:cNvPr>
            <p:cNvSpPr/>
            <p:nvPr/>
          </p:nvSpPr>
          <p:spPr>
            <a:xfrm>
              <a:off x="273091" y="1222205"/>
              <a:ext cx="2235128" cy="267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Other cancellation reasons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2FE5A88-1021-4A58-A3B6-0D8700364BC3}"/>
              </a:ext>
            </a:extLst>
          </p:cNvPr>
          <p:cNvGrpSpPr/>
          <p:nvPr/>
        </p:nvGrpSpPr>
        <p:grpSpPr>
          <a:xfrm>
            <a:off x="133564" y="317537"/>
            <a:ext cx="8773466" cy="305794"/>
            <a:chOff x="243598" y="428560"/>
            <a:chExt cx="8773466" cy="305794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7E579057-0438-4122-BDA8-D466D83A41C6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F65A5D5-A863-49EE-A0F6-183C405D0A6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D066FDA-8123-4DC7-AFB0-E9F403D3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7734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AE5BDE3F-6659-4875-8AF0-7FD36957494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6E58B6D-BDD3-419E-AB49-0B983FFCD47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9311236A-FD1E-4F58-A988-0305370B5AC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3B508E1-75D6-4578-A51D-AB98DE68B704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31E31646-AF33-4CA4-AEBB-DECD4713A462}"/>
              </a:ext>
            </a:extLst>
          </p:cNvPr>
          <p:cNvGrpSpPr/>
          <p:nvPr/>
        </p:nvGrpSpPr>
        <p:grpSpPr>
          <a:xfrm>
            <a:off x="213096" y="894774"/>
            <a:ext cx="197083" cy="197083"/>
            <a:chOff x="2280863" y="3996647"/>
            <a:chExt cx="380144" cy="380144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D6161647-9876-4373-A7B3-BFD2D9EA99C5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6A9DED9-E603-4108-8D58-561AC1C3A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A99C2797-9CFE-4BE3-A7EE-D1A9E7972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0DB458CD-B753-4302-A078-709E8BFEAFBD}"/>
              </a:ext>
            </a:extLst>
          </p:cNvPr>
          <p:cNvSpPr txBox="1"/>
          <p:nvPr/>
        </p:nvSpPr>
        <p:spPr>
          <a:xfrm>
            <a:off x="396863" y="839623"/>
            <a:ext cx="218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Financial covenants agreed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627E04B-CAD3-4B0C-8EE1-64891B0C146C}"/>
              </a:ext>
            </a:extLst>
          </p:cNvPr>
          <p:cNvGrpSpPr/>
          <p:nvPr/>
        </p:nvGrpSpPr>
        <p:grpSpPr>
          <a:xfrm>
            <a:off x="143838" y="1229331"/>
            <a:ext cx="7970148" cy="1687417"/>
            <a:chOff x="143838" y="1222205"/>
            <a:chExt cx="7906148" cy="2748763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E3236366-8F09-43DE-B1AA-36C24E6F305E}"/>
                </a:ext>
              </a:extLst>
            </p:cNvPr>
            <p:cNvSpPr/>
            <p:nvPr/>
          </p:nvSpPr>
          <p:spPr>
            <a:xfrm>
              <a:off x="143838" y="1345093"/>
              <a:ext cx="7906148" cy="2625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288F0AFA-087C-4DA0-AEFD-F4473974E819}"/>
                </a:ext>
              </a:extLst>
            </p:cNvPr>
            <p:cNvSpPr/>
            <p:nvPr/>
          </p:nvSpPr>
          <p:spPr>
            <a:xfrm>
              <a:off x="273091" y="1222205"/>
              <a:ext cx="1788758" cy="21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Financial Covenants</a:t>
              </a:r>
            </a:p>
          </p:txBody>
        </p:sp>
      </p:grpSp>
      <p:graphicFrame>
        <p:nvGraphicFramePr>
          <p:cNvPr id="129" name="Tabelle 128">
            <a:extLst>
              <a:ext uri="{FF2B5EF4-FFF2-40B4-BE49-F238E27FC236}">
                <a16:creationId xmlns:a16="http://schemas.microsoft.com/office/drawing/2014/main" id="{7C05CFFA-B257-4E42-90DE-D4F0FE3F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34834"/>
              </p:ext>
            </p:extLst>
          </p:nvPr>
        </p:nvGraphicFramePr>
        <p:xfrm>
          <a:off x="431003" y="1419531"/>
          <a:ext cx="6952924" cy="116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91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808497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656510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812204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  <a:gridCol w="1889100">
                  <a:extLst>
                    <a:ext uri="{9D8B030D-6E8A-4147-A177-3AD203B41FA5}">
                      <a16:colId xmlns:a16="http://schemas.microsoft.com/office/drawing/2014/main" val="1160773959"/>
                    </a:ext>
                  </a:extLst>
                </a:gridCol>
                <a:gridCol w="1212622">
                  <a:extLst>
                    <a:ext uri="{9D8B030D-6E8A-4147-A177-3AD203B41FA5}">
                      <a16:colId xmlns:a16="http://schemas.microsoft.com/office/drawing/2014/main" val="3581570264"/>
                    </a:ext>
                  </a:extLst>
                </a:gridCol>
              </a:tblGrid>
              <a:tr h="381757">
                <a:tc>
                  <a:txBody>
                    <a:bodyPr/>
                    <a:lstStyle/>
                    <a:p>
                      <a:r>
                        <a:rPr lang="de-DE" sz="9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From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To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Period</a:t>
                      </a:r>
                      <a:endParaRPr lang="de-D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77642">
                <a:tc>
                  <a:txBody>
                    <a:bodyPr/>
                    <a:lstStyle/>
                    <a:p>
                      <a:r>
                        <a:rPr lang="de-DE" sz="900" dirty="0"/>
                        <a:t>Total Net </a:t>
                      </a:r>
                      <a:r>
                        <a:rPr lang="de-DE" sz="900" dirty="0" err="1"/>
                        <a:t>Debt</a:t>
                      </a:r>
                      <a:r>
                        <a:rPr lang="de-DE" sz="900" dirty="0"/>
                        <a:t>/ 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/>
                        <a:t>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77642">
                <a:tc>
                  <a:txBody>
                    <a:bodyPr/>
                    <a:lstStyle/>
                    <a:p>
                      <a:r>
                        <a:rPr lang="de-DE" sz="900"/>
                        <a:t>Cash flow coverage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1.000</a:t>
                      </a:r>
                      <a:endParaRPr kumimoji="0" lang="de-D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173526">
                <a:tc>
                  <a:txBody>
                    <a:bodyPr/>
                    <a:lstStyle/>
                    <a:p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graphicFrame>
        <p:nvGraphicFramePr>
          <p:cNvPr id="143" name="Tabelle 142">
            <a:extLst>
              <a:ext uri="{FF2B5EF4-FFF2-40B4-BE49-F238E27FC236}">
                <a16:creationId xmlns:a16="http://schemas.microsoft.com/office/drawing/2014/main" id="{C58E6D31-9A53-4087-9C40-B12844BE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55305"/>
              </p:ext>
            </p:extLst>
          </p:nvPr>
        </p:nvGraphicFramePr>
        <p:xfrm>
          <a:off x="411678" y="3244168"/>
          <a:ext cx="7034819" cy="145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808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784440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460901">
                <a:tc>
                  <a:txBody>
                    <a:bodyPr/>
                    <a:lstStyle/>
                    <a:p>
                      <a:r>
                        <a:rPr lang="de-DE" sz="900" dirty="0" err="1"/>
                        <a:t>Cancellation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reason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Threshold (if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Currency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49656">
                <a:tc>
                  <a:txBody>
                    <a:bodyPr/>
                    <a:lstStyle/>
                    <a:p>
                      <a:r>
                        <a:rPr lang="de-DE" sz="900" dirty="0" err="1"/>
                        <a:t>Missing</a:t>
                      </a:r>
                      <a:r>
                        <a:rPr lang="de-DE" sz="900" dirty="0"/>
                        <a:t> out </a:t>
                      </a:r>
                      <a:r>
                        <a:rPr lang="de-DE" sz="900" dirty="0" err="1"/>
                        <a:t>repayments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49656">
                <a:tc>
                  <a:txBody>
                    <a:bodyPr/>
                    <a:lstStyle/>
                    <a:p>
                      <a:r>
                        <a:rPr lang="de-DE" sz="900"/>
                        <a:t>Cross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30,000.00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49656">
                <a:tc>
                  <a:txBody>
                    <a:bodyPr/>
                    <a:lstStyle/>
                    <a:p>
                      <a:r>
                        <a:rPr lang="de-DE" sz="900"/>
                        <a:t>Insolvency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249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C4A47C-F8A4-4E29-A45D-1D78131AC38B}"/>
              </a:ext>
            </a:extLst>
          </p:cNvPr>
          <p:cNvGrpSpPr/>
          <p:nvPr/>
        </p:nvGrpSpPr>
        <p:grpSpPr>
          <a:xfrm>
            <a:off x="133563" y="4890251"/>
            <a:ext cx="7980423" cy="1807596"/>
            <a:chOff x="143838" y="1278948"/>
            <a:chExt cx="7906148" cy="2692020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21138A3-ACB0-488A-86DC-1AA651AD7235}"/>
                </a:ext>
              </a:extLst>
            </p:cNvPr>
            <p:cNvSpPr/>
            <p:nvPr/>
          </p:nvSpPr>
          <p:spPr>
            <a:xfrm>
              <a:off x="143838" y="1345093"/>
              <a:ext cx="7906148" cy="2625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6E93D68-D182-48A0-A3F2-66BB494BE59D}"/>
                </a:ext>
              </a:extLst>
            </p:cNvPr>
            <p:cNvSpPr/>
            <p:nvPr/>
          </p:nvSpPr>
          <p:spPr>
            <a:xfrm>
              <a:off x="273092" y="1278948"/>
              <a:ext cx="1530104" cy="148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Reporting duties</a:t>
              </a:r>
            </a:p>
          </p:txBody>
        </p:sp>
      </p:grpSp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6C1B8261-0377-4652-967A-D49F0DCB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40266"/>
              </p:ext>
            </p:extLst>
          </p:nvPr>
        </p:nvGraphicFramePr>
        <p:xfrm>
          <a:off x="411678" y="5216624"/>
          <a:ext cx="7034819" cy="13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808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784440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Frequence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/>
                        <a:t>Annual financial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 algn="r" defTabSz="809625">
                        <a:tabLst>
                          <a:tab pos="717550" algn="l"/>
                        </a:tabLst>
                      </a:pPr>
                      <a:r>
                        <a:rPr lang="de-DE" sz="900"/>
                        <a:t>Yearly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+120D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 dirty="0"/>
                        <a:t>Quarterly </a:t>
                      </a:r>
                      <a:r>
                        <a:rPr lang="de-DE" sz="900" dirty="0" err="1"/>
                        <a:t>financial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statement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l"/>
                        </a:tabLst>
                        <a:defRPr/>
                      </a:pPr>
                      <a:r>
                        <a:rPr lang="de-DE" sz="900"/>
                        <a:t>Quarterly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+90D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 dirty="0" err="1"/>
                        <a:t>Excess</a:t>
                      </a:r>
                      <a:r>
                        <a:rPr lang="de-DE" sz="900" dirty="0"/>
                        <a:t> cash </a:t>
                      </a:r>
                      <a:r>
                        <a:rPr lang="de-DE" sz="900" dirty="0" err="1"/>
                        <a:t>flow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539750" algn="l"/>
                        </a:tabLst>
                      </a:pPr>
                      <a:r>
                        <a:rPr lang="de-DE" sz="900"/>
                        <a:t>Yearly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+120D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B2B02AE-6151-40A4-A839-0C4C9F5FBE4F}"/>
              </a:ext>
            </a:extLst>
          </p:cNvPr>
          <p:cNvGrpSpPr/>
          <p:nvPr/>
        </p:nvGrpSpPr>
        <p:grpSpPr>
          <a:xfrm>
            <a:off x="6413551" y="5537957"/>
            <a:ext cx="206013" cy="186790"/>
            <a:chOff x="3205537" y="965771"/>
            <a:chExt cx="349321" cy="308225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371E52D-2719-4E10-883F-3839DF3360FC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EC5FACA0-67A0-437D-BD74-D2521EC46306}"/>
                </a:ext>
              </a:extLst>
            </p:cNvPr>
            <p:cNvCxnSpPr>
              <a:endCxn id="43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004A3023-19A2-4D90-9D29-58578E76774E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064D085-C759-4231-8A8A-9DB9E0C50E3A}"/>
              </a:ext>
            </a:extLst>
          </p:cNvPr>
          <p:cNvGrpSpPr/>
          <p:nvPr/>
        </p:nvGrpSpPr>
        <p:grpSpPr>
          <a:xfrm>
            <a:off x="6413551" y="5807402"/>
            <a:ext cx="206013" cy="186790"/>
            <a:chOff x="3205537" y="965771"/>
            <a:chExt cx="349321" cy="308225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4B58BA9-7BEA-4B5E-AF99-56BE6A62E6A3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C5D7643-6946-48BA-AF6B-A0BAD4AD2F2B}"/>
                </a:ext>
              </a:extLst>
            </p:cNvPr>
            <p:cNvCxnSpPr>
              <a:endCxn id="4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80B6FAA-0947-46FC-9429-32A570B7D942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31265F3-3D84-4806-B821-1314B925C479}"/>
              </a:ext>
            </a:extLst>
          </p:cNvPr>
          <p:cNvGrpSpPr/>
          <p:nvPr/>
        </p:nvGrpSpPr>
        <p:grpSpPr>
          <a:xfrm>
            <a:off x="6413551" y="6080022"/>
            <a:ext cx="206013" cy="186790"/>
            <a:chOff x="3205537" y="965771"/>
            <a:chExt cx="349321" cy="30822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E1B990D-D380-4705-9326-D0CA6DB1308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15B870D-E791-4C77-AC71-D3E16E49A2D7}"/>
                </a:ext>
              </a:extLst>
            </p:cNvPr>
            <p:cNvCxnSpPr>
              <a:endCxn id="51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D65969E-9FB9-41EE-9DD1-1AE781A439E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C80D14B-3297-4B55-93DC-B438DADC746C}"/>
              </a:ext>
            </a:extLst>
          </p:cNvPr>
          <p:cNvGrpSpPr/>
          <p:nvPr/>
        </p:nvGrpSpPr>
        <p:grpSpPr>
          <a:xfrm>
            <a:off x="4904791" y="5538181"/>
            <a:ext cx="206013" cy="186790"/>
            <a:chOff x="3205537" y="965771"/>
            <a:chExt cx="349321" cy="30822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7D06AC3-94C9-4BA0-8D7F-D14035283C69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1F3C8172-0497-4131-BA90-8EA3C694B743}"/>
                </a:ext>
              </a:extLst>
            </p:cNvPr>
            <p:cNvCxnSpPr>
              <a:endCxn id="5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DA5446E2-2F59-4480-A208-23233DAFCF2F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3965EE90-E76D-40D7-AD94-6606D7848EDE}"/>
              </a:ext>
            </a:extLst>
          </p:cNvPr>
          <p:cNvGrpSpPr/>
          <p:nvPr/>
        </p:nvGrpSpPr>
        <p:grpSpPr>
          <a:xfrm>
            <a:off x="4904791" y="5810801"/>
            <a:ext cx="206013" cy="186790"/>
            <a:chOff x="3205537" y="965771"/>
            <a:chExt cx="349321" cy="308225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641D55A-8D50-4837-987F-E5F92142DE2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00096CE-ED5C-4D00-AC2E-BF65D4D4FD9A}"/>
                </a:ext>
              </a:extLst>
            </p:cNvPr>
            <p:cNvCxnSpPr>
              <a:endCxn id="6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90CD56B4-D9BF-439D-8A11-7FF5AD18C3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62ED6120-5F5B-4A00-A0F8-7700C734A210}"/>
              </a:ext>
            </a:extLst>
          </p:cNvPr>
          <p:cNvGrpSpPr/>
          <p:nvPr/>
        </p:nvGrpSpPr>
        <p:grpSpPr>
          <a:xfrm>
            <a:off x="4904791" y="6089771"/>
            <a:ext cx="206013" cy="186790"/>
            <a:chOff x="3205537" y="965771"/>
            <a:chExt cx="349321" cy="308225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9DBBD8F3-5ECB-40DB-9C4F-985C3B7A8C61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2DC0390-D7DE-4CE7-83A9-0FB5E5877722}"/>
                </a:ext>
              </a:extLst>
            </p:cNvPr>
            <p:cNvCxnSpPr>
              <a:endCxn id="7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0D515EB-09EB-4668-A35E-C41BD694E17C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F26739C1-0FE7-4FEF-9C9F-427ADB358D26}"/>
              </a:ext>
            </a:extLst>
          </p:cNvPr>
          <p:cNvSpPr/>
          <p:nvPr/>
        </p:nvSpPr>
        <p:spPr>
          <a:xfrm>
            <a:off x="7449549" y="1772013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77C864A4-6582-42F9-8971-286688689796}"/>
              </a:ext>
            </a:extLst>
          </p:cNvPr>
          <p:cNvSpPr/>
          <p:nvPr/>
        </p:nvSpPr>
        <p:spPr>
          <a:xfrm>
            <a:off x="7459557" y="2171365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83EA3E6-6B77-43E1-AE19-88C7CAB71D23}"/>
              </a:ext>
            </a:extLst>
          </p:cNvPr>
          <p:cNvSpPr/>
          <p:nvPr/>
        </p:nvSpPr>
        <p:spPr>
          <a:xfrm>
            <a:off x="7476853" y="3833763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470A23BB-92C5-4116-926E-A19B7FB9F5AE}"/>
              </a:ext>
            </a:extLst>
          </p:cNvPr>
          <p:cNvSpPr/>
          <p:nvPr/>
        </p:nvSpPr>
        <p:spPr>
          <a:xfrm>
            <a:off x="7476852" y="4219627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AF280F67-7687-41B8-9DD5-18693977A6EC}"/>
              </a:ext>
            </a:extLst>
          </p:cNvPr>
          <p:cNvSpPr/>
          <p:nvPr/>
        </p:nvSpPr>
        <p:spPr>
          <a:xfrm>
            <a:off x="7459562" y="5512621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4142DB6A-F5E8-4677-860B-A64CC6192EC0}"/>
              </a:ext>
            </a:extLst>
          </p:cNvPr>
          <p:cNvSpPr/>
          <p:nvPr/>
        </p:nvSpPr>
        <p:spPr>
          <a:xfrm>
            <a:off x="7459561" y="5898485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6FED170A-AC6E-4E13-8B92-7CDB9B3E4DDD}"/>
              </a:ext>
            </a:extLst>
          </p:cNvPr>
          <p:cNvSpPr/>
          <p:nvPr/>
        </p:nvSpPr>
        <p:spPr>
          <a:xfrm>
            <a:off x="7922311" y="2335104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CFC064D-0958-4873-AC6F-D5C7FCF6B28F}"/>
              </a:ext>
            </a:extLst>
          </p:cNvPr>
          <p:cNvSpPr/>
          <p:nvPr/>
        </p:nvSpPr>
        <p:spPr>
          <a:xfrm>
            <a:off x="7922311" y="1511534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1AC44CF7-1E07-412E-ADAE-6ACE1F5B2145}"/>
              </a:ext>
            </a:extLst>
          </p:cNvPr>
          <p:cNvSpPr/>
          <p:nvPr/>
        </p:nvSpPr>
        <p:spPr>
          <a:xfrm>
            <a:off x="7991792" y="4354014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262ABDC-2EC8-4188-9149-5172577D8AA1}"/>
              </a:ext>
            </a:extLst>
          </p:cNvPr>
          <p:cNvSpPr/>
          <p:nvPr/>
        </p:nvSpPr>
        <p:spPr>
          <a:xfrm>
            <a:off x="7906111" y="3530042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E424ADF-42EA-4E6F-B228-9842EF5D87A2}"/>
              </a:ext>
            </a:extLst>
          </p:cNvPr>
          <p:cNvSpPr/>
          <p:nvPr/>
        </p:nvSpPr>
        <p:spPr>
          <a:xfrm>
            <a:off x="7922311" y="5928139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14CA8B4-63F7-464D-8A55-2BA0CAE6E758}"/>
              </a:ext>
            </a:extLst>
          </p:cNvPr>
          <p:cNvSpPr/>
          <p:nvPr/>
        </p:nvSpPr>
        <p:spPr>
          <a:xfrm>
            <a:off x="7891471" y="5230303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New line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E4B6E5F1-7920-49EB-8BF1-684A56BB76BF}"/>
              </a:ext>
            </a:extLst>
          </p:cNvPr>
          <p:cNvGrpSpPr/>
          <p:nvPr/>
        </p:nvGrpSpPr>
        <p:grpSpPr>
          <a:xfrm>
            <a:off x="4949730" y="3736303"/>
            <a:ext cx="206013" cy="186790"/>
            <a:chOff x="3205537" y="965771"/>
            <a:chExt cx="349321" cy="308225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C54987FC-06F3-4F1E-B3B4-5151CF9766D3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F0C84F4B-40CC-4149-BD9A-72BA511AE5D7}"/>
                </a:ext>
              </a:extLst>
            </p:cNvPr>
            <p:cNvCxnSpPr>
              <a:endCxn id="89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5E10598-1E55-45CB-932C-FA849B2B96D7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E65B8BE-CF86-4A13-81A8-A8E869B7153E}"/>
              </a:ext>
            </a:extLst>
          </p:cNvPr>
          <p:cNvGrpSpPr/>
          <p:nvPr/>
        </p:nvGrpSpPr>
        <p:grpSpPr>
          <a:xfrm>
            <a:off x="4949730" y="3989808"/>
            <a:ext cx="206013" cy="186790"/>
            <a:chOff x="3205537" y="965771"/>
            <a:chExt cx="349321" cy="308225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C0292719-69C9-4F66-8D25-FDEAD25D7FA7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9377961-846E-4DDE-9B4A-00CE5BC959DF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E45FC74D-A069-43C9-AD06-9D38AAC0F82F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13887DD9-0B9D-4D27-8606-24BB8A7A7FA5}"/>
              </a:ext>
            </a:extLst>
          </p:cNvPr>
          <p:cNvGrpSpPr/>
          <p:nvPr/>
        </p:nvGrpSpPr>
        <p:grpSpPr>
          <a:xfrm>
            <a:off x="4949730" y="4238185"/>
            <a:ext cx="206013" cy="186790"/>
            <a:chOff x="3205537" y="965771"/>
            <a:chExt cx="349321" cy="308225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12963404-F7E2-450F-8373-6C0549B69568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F5B4439-C890-4560-BF36-5C0CFE4821A6}"/>
                </a:ext>
              </a:extLst>
            </p:cNvPr>
            <p:cNvCxnSpPr>
              <a:endCxn id="9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AC80108C-9686-4F99-9364-C94E85E41277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4FF8A586-643F-4AE8-B065-F031FCFC1B5F}"/>
              </a:ext>
            </a:extLst>
          </p:cNvPr>
          <p:cNvGrpSpPr/>
          <p:nvPr/>
        </p:nvGrpSpPr>
        <p:grpSpPr>
          <a:xfrm>
            <a:off x="7191042" y="3989808"/>
            <a:ext cx="206013" cy="186790"/>
            <a:chOff x="3205537" y="965771"/>
            <a:chExt cx="349321" cy="308225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D524C5B2-3CFA-4DF6-ACD7-C25B6EC1008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9CB6E6BC-F630-4C50-ACAA-E5A8654C5656}"/>
                </a:ext>
              </a:extLst>
            </p:cNvPr>
            <p:cNvCxnSpPr>
              <a:endCxn id="101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58D17AC7-B6A6-4039-90DD-8734FBD60E4A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7347DBD3-C8A4-4BFC-86CD-B4CD34A9D665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FCB3DD56-D008-47CF-9337-E0F77EDAD224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6DA327F3-196C-4B0C-AEB6-978DE56994FB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14E56DD2-C57F-4B7B-B556-B2905729358C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1913A33E-F271-44E8-8E08-2B4A38CBEBC0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: obere Ecken abgerundet 108">
              <a:extLst>
                <a:ext uri="{FF2B5EF4-FFF2-40B4-BE49-F238E27FC236}">
                  <a16:creationId xmlns:a16="http://schemas.microsoft.com/office/drawing/2014/main" id="{C441A633-0F64-4695-BB46-7910CD21971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hteck: obere Ecken abgerundet 109">
              <a:extLst>
                <a:ext uri="{FF2B5EF4-FFF2-40B4-BE49-F238E27FC236}">
                  <a16:creationId xmlns:a16="http://schemas.microsoft.com/office/drawing/2014/main" id="{5522D490-C3C6-489E-AE07-C46178DD87C9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hteck: obere Ecken abgerundet 110">
              <a:extLst>
                <a:ext uri="{FF2B5EF4-FFF2-40B4-BE49-F238E27FC236}">
                  <a16:creationId xmlns:a16="http://schemas.microsoft.com/office/drawing/2014/main" id="{87F787C8-F047-4E1F-B565-41EF22AB8704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29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2FE5A88-1021-4A58-A3B6-0D8700364BC3}"/>
              </a:ext>
            </a:extLst>
          </p:cNvPr>
          <p:cNvGrpSpPr/>
          <p:nvPr/>
        </p:nvGrpSpPr>
        <p:grpSpPr>
          <a:xfrm>
            <a:off x="133564" y="317537"/>
            <a:ext cx="8773466" cy="305794"/>
            <a:chOff x="243598" y="428560"/>
            <a:chExt cx="8773466" cy="305794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7E579057-0438-4122-BDA8-D466D83A41C6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F65A5D5-A863-49EE-A0F6-183C405D0A6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D066FDA-8123-4DC7-AFB0-E9F403D3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7734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AE5BDE3F-6659-4875-8AF0-7FD36957494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6E58B6D-BDD3-419E-AB49-0B983FFCD47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9311236A-FD1E-4F58-A988-0305370B5AC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3B508E1-75D6-4578-A51D-AB98DE68B704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aphicFrame>
        <p:nvGraphicFramePr>
          <p:cNvPr id="143" name="Tabelle 142">
            <a:extLst>
              <a:ext uri="{FF2B5EF4-FFF2-40B4-BE49-F238E27FC236}">
                <a16:creationId xmlns:a16="http://schemas.microsoft.com/office/drawing/2014/main" id="{C58E6D31-9A53-4087-9C40-B12844BE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93514"/>
              </p:ext>
            </p:extLst>
          </p:nvPr>
        </p:nvGraphicFramePr>
        <p:xfrm>
          <a:off x="143838" y="882732"/>
          <a:ext cx="9429578" cy="101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349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2240814">
                  <a:extLst>
                    <a:ext uri="{9D8B030D-6E8A-4147-A177-3AD203B41FA5}">
                      <a16:colId xmlns:a16="http://schemas.microsoft.com/office/drawing/2014/main" val="1861604817"/>
                    </a:ext>
                  </a:extLst>
                </a:gridCol>
                <a:gridCol w="869779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495030">
                <a:tc>
                  <a:txBody>
                    <a:bodyPr/>
                    <a:lstStyle/>
                    <a:p>
                      <a:r>
                        <a:rPr lang="de-DE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1050"/>
                        <a:t>Arrangement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/>
                        <a:t>Arrangement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/>
                        <a:t>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8CD14B4-6538-46E8-A78D-888DC2D185EE}"/>
              </a:ext>
            </a:extLst>
          </p:cNvPr>
          <p:cNvSpPr/>
          <p:nvPr/>
        </p:nvSpPr>
        <p:spPr>
          <a:xfrm>
            <a:off x="133200" y="203913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A70A07C-0D3C-45EE-BE37-49FDD0518A2F}"/>
              </a:ext>
            </a:extLst>
          </p:cNvPr>
          <p:cNvSpPr/>
          <p:nvPr/>
        </p:nvSpPr>
        <p:spPr>
          <a:xfrm>
            <a:off x="1050782" y="2044109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5C87B39-7C33-4062-97A4-E39D3EFFBA14}"/>
              </a:ext>
            </a:extLst>
          </p:cNvPr>
          <p:cNvSpPr/>
          <p:nvPr/>
        </p:nvSpPr>
        <p:spPr>
          <a:xfrm>
            <a:off x="1968364" y="2049086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0259614-5800-4576-9649-6FFF0DAF66CF}"/>
              </a:ext>
            </a:extLst>
          </p:cNvPr>
          <p:cNvSpPr/>
          <p:nvPr/>
        </p:nvSpPr>
        <p:spPr>
          <a:xfrm>
            <a:off x="425335" y="220515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4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E703E08-7231-4FF0-ACD5-25CAA437EE0D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02711631-6891-4C17-8DAC-A5842B40B310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: obere Ecken abgerundet 20">
              <a:extLst>
                <a:ext uri="{FF2B5EF4-FFF2-40B4-BE49-F238E27FC236}">
                  <a16:creationId xmlns:a16="http://schemas.microsoft.com/office/drawing/2014/main" id="{7AC751A1-B46A-4ED8-92F2-02A2DE67E5CF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1B35754-2704-447A-B640-894DC969F15B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9D90DD9D-2B4F-4379-BB49-19FF231B1A9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: obere Ecken abgerundet 23">
              <a:extLst>
                <a:ext uri="{FF2B5EF4-FFF2-40B4-BE49-F238E27FC236}">
                  <a16:creationId xmlns:a16="http://schemas.microsoft.com/office/drawing/2014/main" id="{11E55A34-A3E2-49E9-968E-5A5252947450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: obere Ecken abgerundet 24">
              <a:extLst>
                <a:ext uri="{FF2B5EF4-FFF2-40B4-BE49-F238E27FC236}">
                  <a16:creationId xmlns:a16="http://schemas.microsoft.com/office/drawing/2014/main" id="{6CD32C23-C282-40C7-9662-094FB71770D2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380828FF-1CC1-4D18-A708-03A1C066A1B4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8A5D3389-3C9A-4745-A220-803ECAB08477}"/>
              </a:ext>
            </a:extLst>
          </p:cNvPr>
          <p:cNvSpPr/>
          <p:nvPr/>
        </p:nvSpPr>
        <p:spPr>
          <a:xfrm>
            <a:off x="2604480" y="2231707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39986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2FE5A88-1021-4A58-A3B6-0D8700364BC3}"/>
              </a:ext>
            </a:extLst>
          </p:cNvPr>
          <p:cNvGrpSpPr/>
          <p:nvPr/>
        </p:nvGrpSpPr>
        <p:grpSpPr>
          <a:xfrm>
            <a:off x="133200" y="316800"/>
            <a:ext cx="8773466" cy="305794"/>
            <a:chOff x="243598" y="428560"/>
            <a:chExt cx="8773466" cy="305794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7E579057-0438-4122-BDA8-D466D83A41C6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F65A5D5-A863-49EE-A0F6-183C405D0A6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D066FDA-8123-4DC7-AFB0-E9F403D3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7734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AE5BDE3F-6659-4875-8AF0-7FD36957494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6E58B6D-BDD3-419E-AB49-0B983FFCD47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9311236A-FD1E-4F58-A988-0305370B5AC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3B508E1-75D6-4578-A51D-AB98DE68B704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graphicFrame>
        <p:nvGraphicFramePr>
          <p:cNvPr id="112" name="Tabelle 111">
            <a:extLst>
              <a:ext uri="{FF2B5EF4-FFF2-40B4-BE49-F238E27FC236}">
                <a16:creationId xmlns:a16="http://schemas.microsoft.com/office/drawing/2014/main" id="{B9CD270C-7759-40E6-8393-80A86D15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1015"/>
              </p:ext>
            </p:extLst>
          </p:nvPr>
        </p:nvGraphicFramePr>
        <p:xfrm>
          <a:off x="143474" y="882000"/>
          <a:ext cx="8566293" cy="153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1649310102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1861604817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781241">
                  <a:extLst>
                    <a:ext uri="{9D8B030D-6E8A-4147-A177-3AD203B41FA5}">
                      <a16:colId xmlns:a16="http://schemas.microsoft.com/office/drawing/2014/main" val="62416933"/>
                    </a:ext>
                  </a:extLst>
                </a:gridCol>
                <a:gridCol w="1052957">
                  <a:extLst>
                    <a:ext uri="{9D8B030D-6E8A-4147-A177-3AD203B41FA5}">
                      <a16:colId xmlns:a16="http://schemas.microsoft.com/office/drawing/2014/main" val="3854081786"/>
                    </a:ext>
                  </a:extLst>
                </a:gridCol>
                <a:gridCol w="1064641">
                  <a:extLst>
                    <a:ext uri="{9D8B030D-6E8A-4147-A177-3AD203B41FA5}">
                      <a16:colId xmlns:a16="http://schemas.microsoft.com/office/drawing/2014/main" val="3052654631"/>
                    </a:ext>
                  </a:extLst>
                </a:gridCol>
                <a:gridCol w="1335165">
                  <a:extLst>
                    <a:ext uri="{9D8B030D-6E8A-4147-A177-3AD203B41FA5}">
                      <a16:colId xmlns:a16="http://schemas.microsoft.com/office/drawing/2014/main" val="2767374953"/>
                    </a:ext>
                  </a:extLst>
                </a:gridCol>
              </a:tblGrid>
              <a:tr h="495030">
                <a:tc>
                  <a:txBody>
                    <a:bodyPr/>
                    <a:lstStyle/>
                    <a:p>
                      <a:r>
                        <a:rPr lang="de-DE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Custodian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Pledged until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Market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Estimated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105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/>
                        <a:t>Varengold Bank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/>
                        <a:t>1102406414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2020-03-02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/>
                        <a:t>500,000.00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1050"/>
                        <a:t>5836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Varengold Bank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1088866400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DE0001135440</a:t>
                      </a:r>
                      <a:endParaRPr kumimoji="0" lang="de-D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3,808,122.37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5837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Barclays Bank Plc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1,000,000.00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30217"/>
                  </a:ext>
                </a:extLst>
              </a:tr>
            </a:tbl>
          </a:graphicData>
        </a:graphic>
      </p:graphicFrame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D01B0D8E-762A-431D-8E2D-8B57AC070060}"/>
              </a:ext>
            </a:extLst>
          </p:cNvPr>
          <p:cNvSpPr/>
          <p:nvPr/>
        </p:nvSpPr>
        <p:spPr>
          <a:xfrm>
            <a:off x="133200" y="2516734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C6B13A7E-F58B-498D-84D1-F4C8AF62318C}"/>
              </a:ext>
            </a:extLst>
          </p:cNvPr>
          <p:cNvSpPr/>
          <p:nvPr/>
        </p:nvSpPr>
        <p:spPr>
          <a:xfrm>
            <a:off x="1050782" y="2521711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779117AD-A2BD-4BED-80F5-FB0FDCA46562}"/>
              </a:ext>
            </a:extLst>
          </p:cNvPr>
          <p:cNvSpPr/>
          <p:nvPr/>
        </p:nvSpPr>
        <p:spPr>
          <a:xfrm>
            <a:off x="1968364" y="2526688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3BC50024-5BFE-48FB-9FDB-A07E90E3E337}"/>
              </a:ext>
            </a:extLst>
          </p:cNvPr>
          <p:cNvSpPr/>
          <p:nvPr/>
        </p:nvSpPr>
        <p:spPr>
          <a:xfrm>
            <a:off x="425335" y="2682758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3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C6BCDE7-407F-4E5B-9394-89D46D1C0476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AC494F21-443B-4446-900E-A2374032C1A8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: obere Ecken abgerundet 16">
              <a:extLst>
                <a:ext uri="{FF2B5EF4-FFF2-40B4-BE49-F238E27FC236}">
                  <a16:creationId xmlns:a16="http://schemas.microsoft.com/office/drawing/2014/main" id="{C50969AD-80F5-4114-B999-756C0545383C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8FEEB9F-F6C8-4273-A463-A4A5CDDD5B23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: obere Ecken abgerundet 18">
              <a:extLst>
                <a:ext uri="{FF2B5EF4-FFF2-40B4-BE49-F238E27FC236}">
                  <a16:creationId xmlns:a16="http://schemas.microsoft.com/office/drawing/2014/main" id="{F220BE61-11B6-4BAE-A4AD-C41D16C26FD1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: obere Ecken abgerundet 19">
              <a:extLst>
                <a:ext uri="{FF2B5EF4-FFF2-40B4-BE49-F238E27FC236}">
                  <a16:creationId xmlns:a16="http://schemas.microsoft.com/office/drawing/2014/main" id="{3B30EE46-20D8-407A-8E18-9202D5CF8374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: obere Ecken abgerundet 20">
              <a:extLst>
                <a:ext uri="{FF2B5EF4-FFF2-40B4-BE49-F238E27FC236}">
                  <a16:creationId xmlns:a16="http://schemas.microsoft.com/office/drawing/2014/main" id="{E3908CF8-EDCA-48E1-B58E-F5763AAF3B1A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94FFA4E3-7136-4816-926E-5F82A2832EFC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9E52E31E-CA2B-4BDF-A888-62909FD02FC8}"/>
              </a:ext>
            </a:extLst>
          </p:cNvPr>
          <p:cNvSpPr/>
          <p:nvPr/>
        </p:nvSpPr>
        <p:spPr>
          <a:xfrm>
            <a:off x="2542440" y="2740688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0915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2FE5A88-1021-4A58-A3B6-0D8700364BC3}"/>
              </a:ext>
            </a:extLst>
          </p:cNvPr>
          <p:cNvGrpSpPr/>
          <p:nvPr/>
        </p:nvGrpSpPr>
        <p:grpSpPr>
          <a:xfrm>
            <a:off x="133200" y="316800"/>
            <a:ext cx="8773466" cy="305794"/>
            <a:chOff x="243598" y="428560"/>
            <a:chExt cx="8773466" cy="305794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7E579057-0438-4122-BDA8-D466D83A41C6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F65A5D5-A863-49EE-A0F6-183C405D0A6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D066FDA-8123-4DC7-AFB0-E9F403D3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7734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AE5BDE3F-6659-4875-8AF0-7FD36957494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6E58B6D-BDD3-419E-AB49-0B983FFCD47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9311236A-FD1E-4F58-A988-0305370B5AC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3B508E1-75D6-4578-A51D-AB98DE68B704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F31357D2-D16E-4FD9-86F6-CC759FA1B989}"/>
              </a:ext>
            </a:extLst>
          </p:cNvPr>
          <p:cNvSpPr txBox="1"/>
          <p:nvPr/>
        </p:nvSpPr>
        <p:spPr>
          <a:xfrm>
            <a:off x="5134358" y="3244334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- intentionally left blank -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B550127-D1BF-4EEB-81DA-535CEC47BB14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2" name="Rechteck: obere Ecken abgerundet 11">
              <a:extLst>
                <a:ext uri="{FF2B5EF4-FFF2-40B4-BE49-F238E27FC236}">
                  <a16:creationId xmlns:a16="http://schemas.microsoft.com/office/drawing/2014/main" id="{A1BD7A17-C641-4E2A-BD92-2C2C07DB4D04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2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: obere Ecken abgerundet 12">
              <a:extLst>
                <a:ext uri="{FF2B5EF4-FFF2-40B4-BE49-F238E27FC236}">
                  <a16:creationId xmlns:a16="http://schemas.microsoft.com/office/drawing/2014/main" id="{57C3F96C-09E2-4542-A679-DE3C7459AA01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A5B5DC5-BAE4-457F-8D47-F58E549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obere Ecken abgerundet 14">
              <a:extLst>
                <a:ext uri="{FF2B5EF4-FFF2-40B4-BE49-F238E27FC236}">
                  <a16:creationId xmlns:a16="http://schemas.microsoft.com/office/drawing/2014/main" id="{43831186-8A63-4BB7-AE67-401F471376CE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F3D1C119-6895-4E61-B7B4-D0FF0242B7B9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: obere Ecken abgerundet 16">
              <a:extLst>
                <a:ext uri="{FF2B5EF4-FFF2-40B4-BE49-F238E27FC236}">
                  <a16:creationId xmlns:a16="http://schemas.microsoft.com/office/drawing/2014/main" id="{F5AB76D4-ABC2-46AC-876B-355DA3707DE5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: obere Ecken abgerundet 17">
              <a:extLst>
                <a:ext uri="{FF2B5EF4-FFF2-40B4-BE49-F238E27FC236}">
                  <a16:creationId xmlns:a16="http://schemas.microsoft.com/office/drawing/2014/main" id="{152811AD-515B-4DCB-BE42-505861C413DE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5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B973B5A-401B-481C-BFDC-00C60108F364}"/>
              </a:ext>
            </a:extLst>
          </p:cNvPr>
          <p:cNvGrpSpPr/>
          <p:nvPr/>
        </p:nvGrpSpPr>
        <p:grpSpPr>
          <a:xfrm>
            <a:off x="908817" y="1650783"/>
            <a:ext cx="1907956" cy="876026"/>
            <a:chOff x="2085975" y="1009651"/>
            <a:chExt cx="2447925" cy="112394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0AF6A8F-CE40-4751-8B9E-DF77F93F5941}"/>
                </a:ext>
              </a:extLst>
            </p:cNvPr>
            <p:cNvSpPr/>
            <p:nvPr/>
          </p:nvSpPr>
          <p:spPr>
            <a:xfrm>
              <a:off x="2085975" y="1009651"/>
              <a:ext cx="2447925" cy="112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98DB763E-95B4-4EBE-9DD8-FF880FB88165}"/>
                </a:ext>
              </a:extLst>
            </p:cNvPr>
            <p:cNvSpPr/>
            <p:nvPr/>
          </p:nvSpPr>
          <p:spPr>
            <a:xfrm>
              <a:off x="2247900" y="1200150"/>
              <a:ext cx="285750" cy="2857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5ED6A77-BD0B-4D06-A06E-C6BB9DD76B24}"/>
                </a:ext>
              </a:extLst>
            </p:cNvPr>
            <p:cNvSpPr/>
            <p:nvPr/>
          </p:nvSpPr>
          <p:spPr>
            <a:xfrm>
              <a:off x="2247900" y="1695450"/>
              <a:ext cx="285750" cy="2857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894D745-B908-451B-AEF2-4883CE90CD49}"/>
                </a:ext>
              </a:extLst>
            </p:cNvPr>
            <p:cNvSpPr txBox="1"/>
            <p:nvPr/>
          </p:nvSpPr>
          <p:spPr>
            <a:xfrm>
              <a:off x="2686050" y="1123950"/>
              <a:ext cx="1800226" cy="47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Date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2EB862C-2F36-4D65-9147-2179834D3A0B}"/>
                </a:ext>
              </a:extLst>
            </p:cNvPr>
            <p:cNvSpPr txBox="1"/>
            <p:nvPr/>
          </p:nvSpPr>
          <p:spPr>
            <a:xfrm>
              <a:off x="2686050" y="1600199"/>
              <a:ext cx="1800226" cy="47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Event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9CD7471-F229-4464-8DB9-D6FDE04013BB}"/>
              </a:ext>
            </a:extLst>
          </p:cNvPr>
          <p:cNvGrpSpPr/>
          <p:nvPr/>
        </p:nvGrpSpPr>
        <p:grpSpPr>
          <a:xfrm>
            <a:off x="3746677" y="1924536"/>
            <a:ext cx="1871665" cy="268609"/>
            <a:chOff x="5985966" y="5389086"/>
            <a:chExt cx="2198669" cy="30822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35C1958-2E2F-4E99-9940-25C098BC4963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C6635510-B3D7-49A8-AE73-3FE2F04971CC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738DD83-A468-4E6E-B93B-54DE11EACC1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40B908F-1EF8-4C3C-8AF6-820B6BE64026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757FB4CD-051C-438E-BF8E-C4D43EC03341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32DEE71-038A-4DF1-AF58-10D661887E3D}"/>
              </a:ext>
            </a:extLst>
          </p:cNvPr>
          <p:cNvGrpSpPr/>
          <p:nvPr/>
        </p:nvGrpSpPr>
        <p:grpSpPr>
          <a:xfrm>
            <a:off x="871698" y="4357197"/>
            <a:ext cx="1907956" cy="876026"/>
            <a:chOff x="2085975" y="1009651"/>
            <a:chExt cx="2447925" cy="112394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AEB9F76-DDD8-4620-BBBA-0B03AB4A4896}"/>
                </a:ext>
              </a:extLst>
            </p:cNvPr>
            <p:cNvSpPr/>
            <p:nvPr/>
          </p:nvSpPr>
          <p:spPr>
            <a:xfrm>
              <a:off x="2085975" y="1009651"/>
              <a:ext cx="2447925" cy="112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B3D8350-6C78-4449-A888-5872275BA089}"/>
                </a:ext>
              </a:extLst>
            </p:cNvPr>
            <p:cNvSpPr/>
            <p:nvPr/>
          </p:nvSpPr>
          <p:spPr>
            <a:xfrm>
              <a:off x="2247900" y="1200150"/>
              <a:ext cx="285750" cy="2857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BA4FBF7-121C-434D-BF3E-0696792E38D4}"/>
                </a:ext>
              </a:extLst>
            </p:cNvPr>
            <p:cNvSpPr/>
            <p:nvPr/>
          </p:nvSpPr>
          <p:spPr>
            <a:xfrm>
              <a:off x="2247900" y="1695450"/>
              <a:ext cx="285750" cy="2857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4238BC2-BA24-4798-A16D-D3C977312284}"/>
                </a:ext>
              </a:extLst>
            </p:cNvPr>
            <p:cNvSpPr txBox="1"/>
            <p:nvPr/>
          </p:nvSpPr>
          <p:spPr>
            <a:xfrm>
              <a:off x="2686050" y="1123950"/>
              <a:ext cx="1800226" cy="47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Date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A02A25F-857A-48D5-BDB1-17CA74858F13}"/>
                </a:ext>
              </a:extLst>
            </p:cNvPr>
            <p:cNvSpPr txBox="1"/>
            <p:nvPr/>
          </p:nvSpPr>
          <p:spPr>
            <a:xfrm>
              <a:off x="2686050" y="1600199"/>
              <a:ext cx="1800226" cy="47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Event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06D2275-EB37-49AE-9441-200F9B1507EE}"/>
              </a:ext>
            </a:extLst>
          </p:cNvPr>
          <p:cNvGrpSpPr/>
          <p:nvPr/>
        </p:nvGrpSpPr>
        <p:grpSpPr>
          <a:xfrm>
            <a:off x="3709558" y="4630950"/>
            <a:ext cx="4078837" cy="268609"/>
            <a:chOff x="3709558" y="4021350"/>
            <a:chExt cx="4078837" cy="26860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DADDA36-6382-4E20-99FC-A6D92B63C28C}"/>
                </a:ext>
              </a:extLst>
            </p:cNvPr>
            <p:cNvSpPr/>
            <p:nvPr/>
          </p:nvSpPr>
          <p:spPr>
            <a:xfrm>
              <a:off x="3709558" y="4021350"/>
              <a:ext cx="3781470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>
                  <a:solidFill>
                    <a:schemeClr val="tx1"/>
                  </a:solidFill>
                </a:rPr>
                <a:t>Closing of aquisition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21CAE2E-4F7C-4B6E-A512-4635F8ACBEA4}"/>
                </a:ext>
              </a:extLst>
            </p:cNvPr>
            <p:cNvGrpSpPr/>
            <p:nvPr/>
          </p:nvGrpSpPr>
          <p:grpSpPr>
            <a:xfrm>
              <a:off x="7491028" y="4021350"/>
              <a:ext cx="297367" cy="268609"/>
              <a:chOff x="3205537" y="965771"/>
              <a:chExt cx="349321" cy="308225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5AD3770-825B-4AD0-A6A7-889D0C80D26A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21F771F-227D-4F48-BBA4-F1F30F88A42E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E4C4C8B1-6DB1-415D-9BD0-2F1754478A95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DD9945AF-DA4A-49DA-B47C-754587F482FD}"/>
              </a:ext>
            </a:extLst>
          </p:cNvPr>
          <p:cNvSpPr txBox="1"/>
          <p:nvPr/>
        </p:nvSpPr>
        <p:spPr>
          <a:xfrm>
            <a:off x="3636580" y="159757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Date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A177941-3731-4B62-BDA4-36AA9EEE3C66}"/>
              </a:ext>
            </a:extLst>
          </p:cNvPr>
          <p:cNvSpPr txBox="1"/>
          <p:nvPr/>
        </p:nvSpPr>
        <p:spPr>
          <a:xfrm>
            <a:off x="3603514" y="4321009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Event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429DFDE-9BB4-4372-83FD-C6C5AEAE9F7B}"/>
              </a:ext>
            </a:extLst>
          </p:cNvPr>
          <p:cNvSpPr/>
          <p:nvPr/>
        </p:nvSpPr>
        <p:spPr>
          <a:xfrm>
            <a:off x="7918130" y="4622637"/>
            <a:ext cx="809638" cy="2769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add</a:t>
            </a:r>
            <a:r>
              <a:rPr lang="de-DE" sz="11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A8A44CD-074D-4352-B58F-63AB1BAB01AD}"/>
              </a:ext>
            </a:extLst>
          </p:cNvPr>
          <p:cNvSpPr/>
          <p:nvPr/>
        </p:nvSpPr>
        <p:spPr>
          <a:xfrm>
            <a:off x="671118" y="1375668"/>
            <a:ext cx="6556607" cy="13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2555F65-CE56-4020-BB52-59ABAA3B095E}"/>
              </a:ext>
            </a:extLst>
          </p:cNvPr>
          <p:cNvSpPr/>
          <p:nvPr/>
        </p:nvSpPr>
        <p:spPr>
          <a:xfrm>
            <a:off x="671118" y="4077926"/>
            <a:ext cx="8262675" cy="13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6D7C3A0-0B58-42FF-9AD3-3C10CAFA79D3}"/>
              </a:ext>
            </a:extLst>
          </p:cNvPr>
          <p:cNvSpPr/>
          <p:nvPr/>
        </p:nvSpPr>
        <p:spPr>
          <a:xfrm>
            <a:off x="6416724" y="1112912"/>
            <a:ext cx="1577861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Alternative 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9AC7602-8989-43A9-A7B3-7181139E03F5}"/>
              </a:ext>
            </a:extLst>
          </p:cNvPr>
          <p:cNvSpPr/>
          <p:nvPr/>
        </p:nvSpPr>
        <p:spPr>
          <a:xfrm>
            <a:off x="7882974" y="3872536"/>
            <a:ext cx="1577861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Alternative 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6FD05E7-9C00-47BB-91EC-ACF0DB4B374B}"/>
              </a:ext>
            </a:extLst>
          </p:cNvPr>
          <p:cNvSpPr txBox="1"/>
          <p:nvPr/>
        </p:nvSpPr>
        <p:spPr>
          <a:xfrm>
            <a:off x="0" y="781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</a:t>
            </a:r>
          </a:p>
        </p:txBody>
      </p:sp>
    </p:spTree>
    <p:extLst>
      <p:ext uri="{BB962C8B-B14F-4D97-AF65-F5344CB8AC3E}">
        <p14:creationId xmlns:p14="http://schemas.microsoft.com/office/powerpoint/2010/main" val="395847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B22FF67-4594-4837-BFB7-24D19708BDD8}"/>
              </a:ext>
            </a:extLst>
          </p:cNvPr>
          <p:cNvGrpSpPr/>
          <p:nvPr/>
        </p:nvGrpSpPr>
        <p:grpSpPr>
          <a:xfrm>
            <a:off x="325957" y="2755844"/>
            <a:ext cx="2595998" cy="308225"/>
            <a:chOff x="442720" y="2727550"/>
            <a:chExt cx="2595998" cy="30822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A6EBB54-26B8-420A-8448-427B249D41BC}"/>
                </a:ext>
              </a:extLst>
            </p:cNvPr>
            <p:cNvSpPr/>
            <p:nvPr/>
          </p:nvSpPr>
          <p:spPr>
            <a:xfrm>
              <a:off x="442720" y="2727550"/>
              <a:ext cx="2246677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United Kingdom (UK)</a:t>
              </a: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FAE39EAE-D1F2-4432-9209-EE65A4004AF4}"/>
                </a:ext>
              </a:extLst>
            </p:cNvPr>
            <p:cNvGrpSpPr/>
            <p:nvPr/>
          </p:nvGrpSpPr>
          <p:grpSpPr>
            <a:xfrm>
              <a:off x="2689397" y="2727550"/>
              <a:ext cx="349321" cy="308225"/>
              <a:chOff x="3205537" y="965771"/>
              <a:chExt cx="349321" cy="30822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12AF3FD-0008-4A27-ADF2-5A2365C7F4F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F75883F3-5F4B-487B-8CCC-72C0F166318C}"/>
                  </a:ext>
                </a:extLst>
              </p:cNvPr>
              <p:cNvCxnSpPr>
                <a:endCxn id="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4DBF20A-E940-4CC8-971C-692BD4CB4277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C7BA0E5-83F5-4B25-B3E5-680B8F115B3A}"/>
              </a:ext>
            </a:extLst>
          </p:cNvPr>
          <p:cNvSpPr txBox="1"/>
          <p:nvPr/>
        </p:nvSpPr>
        <p:spPr>
          <a:xfrm>
            <a:off x="285309" y="2518092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Country of residence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D3B9A0-16D0-4146-B89C-934065B67E2B}"/>
              </a:ext>
            </a:extLst>
          </p:cNvPr>
          <p:cNvSpPr/>
          <p:nvPr/>
        </p:nvSpPr>
        <p:spPr>
          <a:xfrm>
            <a:off x="325957" y="1902693"/>
            <a:ext cx="410896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>
                <a:solidFill>
                  <a:schemeClr val="tx1"/>
                </a:solidFill>
              </a:rPr>
              <a:t>X Ltd.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D6406F-F4EF-44BF-A6C5-3DF9EE64FB3C}"/>
              </a:ext>
            </a:extLst>
          </p:cNvPr>
          <p:cNvSpPr txBox="1"/>
          <p:nvPr/>
        </p:nvSpPr>
        <p:spPr>
          <a:xfrm>
            <a:off x="238952" y="1655605"/>
            <a:ext cx="11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Name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CDE77F-4D28-4440-8425-97ECCD56C08F}"/>
              </a:ext>
            </a:extLst>
          </p:cNvPr>
          <p:cNvGrpSpPr/>
          <p:nvPr/>
        </p:nvGrpSpPr>
        <p:grpSpPr>
          <a:xfrm>
            <a:off x="3363235" y="2755845"/>
            <a:ext cx="2595998" cy="308225"/>
            <a:chOff x="442720" y="2727550"/>
            <a:chExt cx="2595998" cy="30822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8266F03-B97F-4D0A-B23D-D01A9E01E7A7}"/>
                </a:ext>
              </a:extLst>
            </p:cNvPr>
            <p:cNvSpPr/>
            <p:nvPr/>
          </p:nvSpPr>
          <p:spPr>
            <a:xfrm>
              <a:off x="442720" y="2727550"/>
              <a:ext cx="2246677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Limited Company by Shares (Ltd.)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2B08DF4-DB73-4A7B-8B03-36D405F88A39}"/>
                </a:ext>
              </a:extLst>
            </p:cNvPr>
            <p:cNvGrpSpPr/>
            <p:nvPr/>
          </p:nvGrpSpPr>
          <p:grpSpPr>
            <a:xfrm>
              <a:off x="2689397" y="2727550"/>
              <a:ext cx="349321" cy="308225"/>
              <a:chOff x="3205537" y="965771"/>
              <a:chExt cx="349321" cy="30822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0F50EF1-DC33-4FC4-AC12-A4731A78F05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D794D5C0-8D5E-4BDD-AF4D-9FBA652B6F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FF87703-4E8B-4792-AFED-C1E5DB22911C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B670EDE-57CC-4252-9C76-A407346AF7AD}"/>
              </a:ext>
            </a:extLst>
          </p:cNvPr>
          <p:cNvSpPr txBox="1"/>
          <p:nvPr/>
        </p:nvSpPr>
        <p:spPr>
          <a:xfrm>
            <a:off x="3278461" y="2518092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Legal form</a:t>
            </a:r>
          </a:p>
        </p:txBody>
      </p: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A9E920AD-6C2C-49A6-953B-95CA6BB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44700"/>
              </p:ext>
            </p:extLst>
          </p:nvPr>
        </p:nvGraphicFramePr>
        <p:xfrm>
          <a:off x="325958" y="3642514"/>
          <a:ext cx="6125537" cy="13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246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755927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353364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Type of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/>
                        <a:t>Head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/>
                        <a:t>Singapur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Singapur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/>
                        <a:t>Helsinki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Finland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44" name="Textfeld 43">
            <a:extLst>
              <a:ext uri="{FF2B5EF4-FFF2-40B4-BE49-F238E27FC236}">
                <a16:creationId xmlns:a16="http://schemas.microsoft.com/office/drawing/2014/main" id="{3C7CADA5-199D-4D92-9A3B-0399699C9BC6}"/>
              </a:ext>
            </a:extLst>
          </p:cNvPr>
          <p:cNvSpPr txBox="1"/>
          <p:nvPr/>
        </p:nvSpPr>
        <p:spPr>
          <a:xfrm>
            <a:off x="285309" y="338457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Branches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A0EE86F-542A-4CF9-8960-33BC848A7623}"/>
              </a:ext>
            </a:extLst>
          </p:cNvPr>
          <p:cNvGrpSpPr/>
          <p:nvPr/>
        </p:nvGrpSpPr>
        <p:grpSpPr>
          <a:xfrm>
            <a:off x="246029" y="1117013"/>
            <a:ext cx="11077085" cy="328218"/>
            <a:chOff x="246029" y="1117013"/>
            <a:chExt cx="11077085" cy="328218"/>
          </a:xfrm>
        </p:grpSpPr>
        <p:sp>
          <p:nvSpPr>
            <p:cNvPr id="48" name="Rechteck: obere Ecken abgerundet 47">
              <a:extLst>
                <a:ext uri="{FF2B5EF4-FFF2-40B4-BE49-F238E27FC236}">
                  <a16:creationId xmlns:a16="http://schemas.microsoft.com/office/drawing/2014/main" id="{1C074DA0-975B-4BE6-8BBC-12CBDF2FB47D}"/>
                </a:ext>
              </a:extLst>
            </p:cNvPr>
            <p:cNvSpPr/>
            <p:nvPr/>
          </p:nvSpPr>
          <p:spPr>
            <a:xfrm>
              <a:off x="284918" y="1117013"/>
              <a:ext cx="1537285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</a:t>
              </a:r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7809AC19-CEE0-4B29-A113-F8CA4835F08A}"/>
                </a:ext>
              </a:extLst>
            </p:cNvPr>
            <p:cNvSpPr/>
            <p:nvPr/>
          </p:nvSpPr>
          <p:spPr>
            <a:xfrm>
              <a:off x="1822203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Ratings &amp; Industries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BE8420-914B-4DB0-87CA-FF9CC0F72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29" y="1427434"/>
              <a:ext cx="11077085" cy="17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obere Ecken abgerundet 50">
              <a:extLst>
                <a:ext uri="{FF2B5EF4-FFF2-40B4-BE49-F238E27FC236}">
                  <a16:creationId xmlns:a16="http://schemas.microsoft.com/office/drawing/2014/main" id="{F121CBB9-89FB-410A-8AC7-41A2CF408434}"/>
                </a:ext>
              </a:extLst>
            </p:cNvPr>
            <p:cNvSpPr/>
            <p:nvPr/>
          </p:nvSpPr>
          <p:spPr>
            <a:xfrm>
              <a:off x="3359488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Dependencies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7B42917-7F79-42E1-AB93-6C8A3639671B}"/>
              </a:ext>
            </a:extLst>
          </p:cNvPr>
          <p:cNvSpPr/>
          <p:nvPr/>
        </p:nvSpPr>
        <p:spPr>
          <a:xfrm>
            <a:off x="328074" y="5067545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AA4FF34-01CB-4B56-912F-5DCA614EFFA8}"/>
              </a:ext>
            </a:extLst>
          </p:cNvPr>
          <p:cNvSpPr/>
          <p:nvPr/>
        </p:nvSpPr>
        <p:spPr>
          <a:xfrm>
            <a:off x="943826" y="5067545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20B43-CE27-4D09-8651-7DF2868FB638}"/>
              </a:ext>
            </a:extLst>
          </p:cNvPr>
          <p:cNvSpPr txBox="1"/>
          <p:nvPr/>
        </p:nvSpPr>
        <p:spPr>
          <a:xfrm>
            <a:off x="2754563" y="22973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Counterparties (i)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77F233D-F5E6-4AD5-9566-0772964DD82B}"/>
              </a:ext>
            </a:extLst>
          </p:cNvPr>
          <p:cNvSpPr txBox="1"/>
          <p:nvPr/>
        </p:nvSpPr>
        <p:spPr>
          <a:xfrm>
            <a:off x="0" y="78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2/1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3B537B-A1D0-42D3-8AAE-2CCE8550C593}"/>
              </a:ext>
            </a:extLst>
          </p:cNvPr>
          <p:cNvSpPr/>
          <p:nvPr/>
        </p:nvSpPr>
        <p:spPr>
          <a:xfrm>
            <a:off x="1027939" y="5256864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8EDEB2-19BF-400E-9589-6067241CA9F0}"/>
              </a:ext>
            </a:extLst>
          </p:cNvPr>
          <p:cNvSpPr/>
          <p:nvPr/>
        </p:nvSpPr>
        <p:spPr>
          <a:xfrm>
            <a:off x="74916" y="5236211"/>
            <a:ext cx="920844" cy="3887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New line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F798394-4546-4D8F-BCBC-19E78B02CCDF}"/>
              </a:ext>
            </a:extLst>
          </p:cNvPr>
          <p:cNvGrpSpPr/>
          <p:nvPr/>
        </p:nvGrpSpPr>
        <p:grpSpPr>
          <a:xfrm>
            <a:off x="4831980" y="3955374"/>
            <a:ext cx="206013" cy="186790"/>
            <a:chOff x="3205537" y="965771"/>
            <a:chExt cx="349321" cy="308225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E604B27-C159-4C37-8B76-A7721F93C15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CABB6886-27A0-48CA-B0C8-B2287841FF0B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357A057-B20E-491C-B400-BF333BD39F2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D5E8B4F-21BE-4F2F-A0FE-B8CB4E34A032}"/>
              </a:ext>
            </a:extLst>
          </p:cNvPr>
          <p:cNvGrpSpPr/>
          <p:nvPr/>
        </p:nvGrpSpPr>
        <p:grpSpPr>
          <a:xfrm>
            <a:off x="4831980" y="4225594"/>
            <a:ext cx="206013" cy="186790"/>
            <a:chOff x="3205537" y="965771"/>
            <a:chExt cx="349321" cy="3082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0AC5F72-6CFD-4EB9-8756-F309719DEC6E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B674786-80AD-4688-9AE9-7BCC66182B8B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97527C-7352-41BB-9F18-5692D192BCE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45E16F2-1C2A-45DE-B000-303A135AE888}"/>
              </a:ext>
            </a:extLst>
          </p:cNvPr>
          <p:cNvGrpSpPr/>
          <p:nvPr/>
        </p:nvGrpSpPr>
        <p:grpSpPr>
          <a:xfrm>
            <a:off x="4831980" y="4495814"/>
            <a:ext cx="206013" cy="186790"/>
            <a:chOff x="3205537" y="965771"/>
            <a:chExt cx="349321" cy="308225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5722FDCE-4A6C-41D5-B1B0-0A8F5A813935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E926B148-ABE1-44B0-B055-66B97DE854A7}"/>
                </a:ext>
              </a:extLst>
            </p:cNvPr>
            <p:cNvCxnSpPr>
              <a:endCxn id="41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DE08B487-F827-4000-8370-D63B4CB5FE0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1DBABD1-B1CC-4482-A604-EAD1AF87D57D}"/>
              </a:ext>
            </a:extLst>
          </p:cNvPr>
          <p:cNvGrpSpPr/>
          <p:nvPr/>
        </p:nvGrpSpPr>
        <p:grpSpPr>
          <a:xfrm>
            <a:off x="6187415" y="3955374"/>
            <a:ext cx="206013" cy="186790"/>
            <a:chOff x="3205537" y="965771"/>
            <a:chExt cx="349321" cy="308225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2808C1B-3806-4FB7-9381-C4C055CFA74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8CBD0DBE-B6C3-4960-9291-EA18AC648B9B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7C17D75-CC26-4486-A2B5-D1F4A2906DAE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127821D-635A-4983-B465-7EF2D3C0B7C2}"/>
              </a:ext>
            </a:extLst>
          </p:cNvPr>
          <p:cNvGrpSpPr/>
          <p:nvPr/>
        </p:nvGrpSpPr>
        <p:grpSpPr>
          <a:xfrm>
            <a:off x="6187415" y="4225594"/>
            <a:ext cx="206013" cy="186790"/>
            <a:chOff x="3205537" y="965771"/>
            <a:chExt cx="349321" cy="30822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C6EBC63-BE92-4EB5-9F1A-D0A3AE38A864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20A76666-DB48-4740-88A0-EA47B620E781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096E550A-16B2-4756-965A-E3B6AD6460D3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6F0EE4CC-5DD0-40FA-9EA5-C3CF37E647A7}"/>
              </a:ext>
            </a:extLst>
          </p:cNvPr>
          <p:cNvGrpSpPr/>
          <p:nvPr/>
        </p:nvGrpSpPr>
        <p:grpSpPr>
          <a:xfrm>
            <a:off x="6187415" y="4495814"/>
            <a:ext cx="206013" cy="186790"/>
            <a:chOff x="3205537" y="965771"/>
            <a:chExt cx="349321" cy="308225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B09FBFC-2562-49D7-A449-239E64C8C3B4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79C9598-0FDE-4B81-ACBB-2182A3A764ED}"/>
                </a:ext>
              </a:extLst>
            </p:cNvPr>
            <p:cNvCxnSpPr>
              <a:endCxn id="6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569E3E5B-EA55-4D6B-B156-A4CEEC091B81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0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47AF07B-DBB1-498A-92FD-9664F717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58417"/>
              </p:ext>
            </p:extLst>
          </p:nvPr>
        </p:nvGraphicFramePr>
        <p:xfrm>
          <a:off x="133564" y="1140906"/>
          <a:ext cx="680149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894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562925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391379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1340292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</a:tblGrid>
              <a:tr h="237044">
                <a:tc>
                  <a:txBody>
                    <a:bodyPr/>
                    <a:lstStyle/>
                    <a:p>
                      <a:r>
                        <a:rPr lang="de-DE" sz="110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X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Creditor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03.02.2018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91B8E34-805E-445E-ADF4-ACA65A185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84901"/>
              </p:ext>
            </p:extLst>
          </p:nvPr>
        </p:nvGraphicFramePr>
        <p:xfrm>
          <a:off x="133564" y="2937171"/>
          <a:ext cx="680148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46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583472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391379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1340292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</a:tblGrid>
              <a:tr h="237044">
                <a:tc>
                  <a:txBody>
                    <a:bodyPr/>
                    <a:lstStyle/>
                    <a:p>
                      <a:r>
                        <a:rPr lang="de-DE" sz="110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Varengold Bank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Creditor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03.02.2018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BA01F71-CACB-417C-AAFC-2E35DCF5E119}"/>
              </a:ext>
            </a:extLst>
          </p:cNvPr>
          <p:cNvSpPr txBox="1"/>
          <p:nvPr/>
        </p:nvSpPr>
        <p:spPr>
          <a:xfrm>
            <a:off x="51372" y="860753"/>
            <a:ext cx="939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Borrowers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691423-7DFB-40A2-8200-9196C78DC03E}"/>
              </a:ext>
            </a:extLst>
          </p:cNvPr>
          <p:cNvSpPr txBox="1"/>
          <p:nvPr/>
        </p:nvSpPr>
        <p:spPr>
          <a:xfrm>
            <a:off x="49659" y="2636470"/>
            <a:ext cx="75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Lenders</a:t>
            </a:r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83779C48-3300-4A63-B9B7-D4C344AE1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56644"/>
              </p:ext>
            </p:extLst>
          </p:nvPr>
        </p:nvGraphicFramePr>
        <p:xfrm>
          <a:off x="133564" y="4733436"/>
          <a:ext cx="680148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46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1583472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391379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1340292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</a:tblGrid>
              <a:tr h="237044">
                <a:tc>
                  <a:txBody>
                    <a:bodyPr/>
                    <a:lstStyle/>
                    <a:p>
                      <a:r>
                        <a:rPr lang="de-DE" sz="110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X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Creditor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03.02.2018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47106B23-E691-441B-BC75-571CABD9786C}"/>
              </a:ext>
            </a:extLst>
          </p:cNvPr>
          <p:cNvSpPr txBox="1"/>
          <p:nvPr/>
        </p:nvSpPr>
        <p:spPr>
          <a:xfrm>
            <a:off x="49659" y="4432735"/>
            <a:ext cx="115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Other Parties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BAD3E5-56E2-4E0F-B37B-8E2562A3BB8E}"/>
              </a:ext>
            </a:extLst>
          </p:cNvPr>
          <p:cNvGrpSpPr/>
          <p:nvPr/>
        </p:nvGrpSpPr>
        <p:grpSpPr>
          <a:xfrm>
            <a:off x="7205417" y="1155311"/>
            <a:ext cx="2917860" cy="811040"/>
            <a:chOff x="7941924" y="1234794"/>
            <a:chExt cx="2917860" cy="81104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6FB1343-D54C-4CD2-A9EA-D687EEAAF80A}"/>
                </a:ext>
              </a:extLst>
            </p:cNvPr>
            <p:cNvSpPr/>
            <p:nvPr/>
          </p:nvSpPr>
          <p:spPr>
            <a:xfrm>
              <a:off x="7941924" y="1250035"/>
              <a:ext cx="2917860" cy="795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98E8D4D-923C-4900-BD9B-6D58C2EDFDFF}"/>
                </a:ext>
              </a:extLst>
            </p:cNvPr>
            <p:cNvSpPr/>
            <p:nvPr/>
          </p:nvSpPr>
          <p:spPr>
            <a:xfrm>
              <a:off x="8026545" y="1234794"/>
              <a:ext cx="1037464" cy="85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Amounts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34D3F51-C89D-4A49-94BD-6FA499C3AC01}"/>
              </a:ext>
            </a:extLst>
          </p:cNvPr>
          <p:cNvGrpSpPr/>
          <p:nvPr/>
        </p:nvGrpSpPr>
        <p:grpSpPr>
          <a:xfrm>
            <a:off x="7290038" y="1392415"/>
            <a:ext cx="1621747" cy="480610"/>
            <a:chOff x="4760656" y="3354105"/>
            <a:chExt cx="1958642" cy="58045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DEC294D-F3E9-4939-9427-D2D2856C09B0}"/>
                </a:ext>
              </a:extLst>
            </p:cNvPr>
            <p:cNvSpPr/>
            <p:nvPr/>
          </p:nvSpPr>
          <p:spPr>
            <a:xfrm>
              <a:off x="4839127" y="3626778"/>
              <a:ext cx="1880171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5,000.,000.00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CEA0C11-152E-40E5-9C49-CE437506A649}"/>
                </a:ext>
              </a:extLst>
            </p:cNvPr>
            <p:cNvSpPr txBox="1"/>
            <p:nvPr/>
          </p:nvSpPr>
          <p:spPr>
            <a:xfrm>
              <a:off x="4760656" y="3354105"/>
              <a:ext cx="1958642" cy="31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Overall Limit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0D6BF2A-410F-4CD5-90BC-1E535331635B}"/>
              </a:ext>
            </a:extLst>
          </p:cNvPr>
          <p:cNvGrpSpPr/>
          <p:nvPr/>
        </p:nvGrpSpPr>
        <p:grpSpPr>
          <a:xfrm>
            <a:off x="9027798" y="1614046"/>
            <a:ext cx="757781" cy="255209"/>
            <a:chOff x="9626885" y="1381492"/>
            <a:chExt cx="915199" cy="308225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1D36EBA-2BC6-4BF8-B7F0-7AC749A4BC12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EUR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C293C4F-4BBF-4FF5-960B-C17523677B97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AA0E9254-9795-4779-AFA1-8AA1763B26E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CD37A1B-11C0-4E40-BF9F-D2BCFCB61CD9}"/>
                  </a:ext>
                </a:extLst>
              </p:cNvPr>
              <p:cNvCxnSpPr>
                <a:endCxn id="4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2B60B509-01E4-4D36-8A7B-007D5D56C1D7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DF7575FB-F3AE-4BD6-B60B-E6A99EDF9E62}"/>
              </a:ext>
            </a:extLst>
          </p:cNvPr>
          <p:cNvSpPr txBox="1"/>
          <p:nvPr/>
        </p:nvSpPr>
        <p:spPr>
          <a:xfrm>
            <a:off x="8936798" y="1392414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Currency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BBAE6D3-C8E6-4344-AD11-9F31759B5921}"/>
              </a:ext>
            </a:extLst>
          </p:cNvPr>
          <p:cNvGrpSpPr/>
          <p:nvPr/>
        </p:nvGrpSpPr>
        <p:grpSpPr>
          <a:xfrm>
            <a:off x="7205417" y="2017017"/>
            <a:ext cx="2203272" cy="582698"/>
            <a:chOff x="7200814" y="2157956"/>
            <a:chExt cx="2203272" cy="582698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3E50F86F-C238-4298-B682-FCEE9B182282}"/>
                </a:ext>
              </a:extLst>
            </p:cNvPr>
            <p:cNvGrpSpPr/>
            <p:nvPr/>
          </p:nvGrpSpPr>
          <p:grpSpPr>
            <a:xfrm>
              <a:off x="7205417" y="2432429"/>
              <a:ext cx="2198669" cy="308225"/>
              <a:chOff x="1356189" y="965771"/>
              <a:chExt cx="2198669" cy="308225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3DFE00B1-4057-4032-8392-CBF36F0FC4B0}"/>
                  </a:ext>
                </a:extLst>
              </p:cNvPr>
              <p:cNvSpPr/>
              <p:nvPr/>
            </p:nvSpPr>
            <p:spPr>
              <a:xfrm>
                <a:off x="1356189" y="965771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Germany</a:t>
                </a:r>
              </a:p>
            </p:txBody>
          </p: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228EDE35-8838-4E63-852A-AABB09B01835}"/>
                  </a:ext>
                </a:extLst>
              </p:cNvPr>
              <p:cNvGrpSpPr/>
              <p:nvPr/>
            </p:nvGrpSpPr>
            <p:grpSpPr>
              <a:xfrm>
                <a:off x="3205537" y="965771"/>
                <a:ext cx="349321" cy="308225"/>
                <a:chOff x="3205537" y="965771"/>
                <a:chExt cx="349321" cy="308225"/>
              </a:xfrm>
            </p:grpSpPr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C0714F85-D136-4534-AF3E-FA67058021B8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4" name="Gerader Verbinder 53">
                  <a:extLst>
                    <a:ext uri="{FF2B5EF4-FFF2-40B4-BE49-F238E27FC236}">
                      <a16:creationId xmlns:a16="http://schemas.microsoft.com/office/drawing/2014/main" id="{7D0609A1-84C4-47EE-B4EA-61A88EA1BD4E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ADF05674-F83A-444A-B081-BAE695B6077E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45F7012-D475-4D3D-9B87-55B2C8DD0636}"/>
                </a:ext>
              </a:extLst>
            </p:cNvPr>
            <p:cNvSpPr txBox="1"/>
            <p:nvPr/>
          </p:nvSpPr>
          <p:spPr>
            <a:xfrm>
              <a:off x="7200814" y="2157956"/>
              <a:ext cx="1452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Applicable</a:t>
              </a:r>
              <a:r>
                <a:rPr lang="de-DE" sz="1100" dirty="0"/>
                <a:t> </a:t>
              </a:r>
              <a:r>
                <a:rPr lang="de-DE" sz="1100" dirty="0" err="1"/>
                <a:t>jurisdiction</a:t>
              </a:r>
              <a:endParaRPr lang="de-DE" sz="1100" dirty="0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2FE5A88-1021-4A58-A3B6-0D8700364BC3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7E579057-0438-4122-BDA8-D466D83A41C6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F65A5D5-A863-49EE-A0F6-183C405D0A6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D066FDA-8123-4DC7-AFB0-E9F403D3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AE5BDE3F-6659-4875-8AF0-7FD369574943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6E58B6D-BDD3-419E-AB49-0B983FFCD47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9311236A-FD1E-4F58-A988-0305370B5AC3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3B508E1-75D6-4578-A51D-AB98DE68B704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240F44-7CB9-4720-899D-93BBB85A4A70}"/>
              </a:ext>
            </a:extLst>
          </p:cNvPr>
          <p:cNvGrpSpPr/>
          <p:nvPr/>
        </p:nvGrpSpPr>
        <p:grpSpPr>
          <a:xfrm>
            <a:off x="7205417" y="2789904"/>
            <a:ext cx="3371850" cy="665489"/>
            <a:chOff x="7239000" y="3262282"/>
            <a:chExt cx="3371850" cy="665489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14EE37D-71DF-41B5-9057-3F05D587A901}"/>
                </a:ext>
              </a:extLst>
            </p:cNvPr>
            <p:cNvGrpSpPr/>
            <p:nvPr/>
          </p:nvGrpSpPr>
          <p:grpSpPr>
            <a:xfrm>
              <a:off x="7239000" y="3262282"/>
              <a:ext cx="3371850" cy="665489"/>
              <a:chOff x="236306" y="5478985"/>
              <a:chExt cx="2460664" cy="125259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85EE183-AA86-47B6-B3AC-86162732D3C0}"/>
                  </a:ext>
                </a:extLst>
              </p:cNvPr>
              <p:cNvSpPr/>
              <p:nvPr/>
            </p:nvSpPr>
            <p:spPr>
              <a:xfrm>
                <a:off x="236306" y="5516268"/>
                <a:ext cx="2460664" cy="12153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B622B4D-D8B8-45AF-80B5-39AA850476F4}"/>
                  </a:ext>
                </a:extLst>
              </p:cNvPr>
              <p:cNvSpPr/>
              <p:nvPr/>
            </p:nvSpPr>
            <p:spPr>
              <a:xfrm>
                <a:off x="409365" y="5478985"/>
                <a:ext cx="874905" cy="130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 err="1">
                    <a:solidFill>
                      <a:schemeClr val="tx1"/>
                    </a:solidFill>
                  </a:rPr>
                  <a:t>Latest</a:t>
                </a:r>
                <a:r>
                  <a:rPr lang="de-DE" sz="1000" dirty="0">
                    <a:solidFill>
                      <a:schemeClr val="tx1"/>
                    </a:solidFill>
                  </a:rPr>
                  <a:t> Balance</a:t>
                </a: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0E44718C-A593-4139-9B86-BDA16BFD49DC}"/>
                </a:ext>
              </a:extLst>
            </p:cNvPr>
            <p:cNvGrpSpPr/>
            <p:nvPr/>
          </p:nvGrpSpPr>
          <p:grpSpPr>
            <a:xfrm>
              <a:off x="7379591" y="3556887"/>
              <a:ext cx="1361800" cy="255209"/>
              <a:chOff x="9626885" y="1381492"/>
              <a:chExt cx="915199" cy="308225"/>
            </a:xfrm>
          </p:grpSpPr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DEB9C839-D81D-42CB-B5DE-3156E5DAEE41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>
                    <a:solidFill>
                      <a:schemeClr val="tx1"/>
                    </a:solidFill>
                  </a:rPr>
                  <a:t>2018-08-02</a:t>
                </a:r>
              </a:p>
            </p:txBody>
          </p:sp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733E7E75-C680-457D-A9C3-F6A51602CE61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6A25F77B-1402-46A3-9E29-2206B77F0A06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0" name="Gerader Verbinder 79">
                  <a:extLst>
                    <a:ext uri="{FF2B5EF4-FFF2-40B4-BE49-F238E27FC236}">
                      <a16:creationId xmlns:a16="http://schemas.microsoft.com/office/drawing/2014/main" id="{E694B0D5-889A-4163-95E3-BCD09C8E8DE5}"/>
                    </a:ext>
                  </a:extLst>
                </p:cNvPr>
                <p:cNvCxnSpPr>
                  <a:endCxn id="7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r Verbinder 80">
                  <a:extLst>
                    <a:ext uri="{FF2B5EF4-FFF2-40B4-BE49-F238E27FC236}">
                      <a16:creationId xmlns:a16="http://schemas.microsoft.com/office/drawing/2014/main" id="{BD91984E-E354-457E-B521-267DA2D8A601}"/>
                    </a:ext>
                  </a:extLst>
                </p:cNvPr>
                <p:cNvCxnSpPr>
                  <a:cxnSpLocks/>
                  <a:endCxn id="7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B94FA5B-083C-4EF3-9BC5-EEB710956442}"/>
                </a:ext>
              </a:extLst>
            </p:cNvPr>
            <p:cNvSpPr txBox="1"/>
            <p:nvPr/>
          </p:nvSpPr>
          <p:spPr>
            <a:xfrm>
              <a:off x="7287117" y="3335255"/>
              <a:ext cx="455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Date</a:t>
              </a: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C3A8D462-7173-4FCC-BCF4-EAEB015B3F17}"/>
                </a:ext>
              </a:extLst>
            </p:cNvPr>
            <p:cNvSpPr/>
            <p:nvPr/>
          </p:nvSpPr>
          <p:spPr>
            <a:xfrm>
              <a:off x="8895185" y="3556887"/>
              <a:ext cx="1570505" cy="255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dirty="0">
                  <a:solidFill>
                    <a:schemeClr val="tx1"/>
                  </a:solidFill>
                </a:rPr>
                <a:t>5,000,000.00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6A8B86B-3D5E-489A-AA1E-1D8F2C318820}"/>
                </a:ext>
              </a:extLst>
            </p:cNvPr>
            <p:cNvSpPr txBox="1"/>
            <p:nvPr/>
          </p:nvSpPr>
          <p:spPr>
            <a:xfrm>
              <a:off x="8797888" y="3344103"/>
              <a:ext cx="1636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Balance</a:t>
              </a:r>
              <a:endParaRPr lang="de-DE" sz="14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3F89A6-F9B9-4525-B0DC-5F404B62AC26}"/>
              </a:ext>
            </a:extLst>
          </p:cNvPr>
          <p:cNvGrpSpPr/>
          <p:nvPr/>
        </p:nvGrpSpPr>
        <p:grpSpPr>
          <a:xfrm>
            <a:off x="7219491" y="3672841"/>
            <a:ext cx="4333875" cy="665489"/>
            <a:chOff x="7238999" y="4283603"/>
            <a:chExt cx="4333875" cy="665489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B45B5CC-8F43-457E-8F75-34E8D751DD90}"/>
                </a:ext>
              </a:extLst>
            </p:cNvPr>
            <p:cNvGrpSpPr/>
            <p:nvPr/>
          </p:nvGrpSpPr>
          <p:grpSpPr>
            <a:xfrm>
              <a:off x="7238999" y="4283603"/>
              <a:ext cx="4333875" cy="665489"/>
              <a:chOff x="236306" y="5478985"/>
              <a:chExt cx="2460664" cy="1252591"/>
            </a:xfrm>
          </p:grpSpPr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874BE84F-99CF-43FE-A91A-722890EC2CAB}"/>
                  </a:ext>
                </a:extLst>
              </p:cNvPr>
              <p:cNvSpPr/>
              <p:nvPr/>
            </p:nvSpPr>
            <p:spPr>
              <a:xfrm>
                <a:off x="236306" y="5516268"/>
                <a:ext cx="2460664" cy="12153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BD9CDC70-0F57-415F-A3C6-14A6ED3BED37}"/>
                  </a:ext>
                </a:extLst>
              </p:cNvPr>
              <p:cNvSpPr/>
              <p:nvPr/>
            </p:nvSpPr>
            <p:spPr>
              <a:xfrm>
                <a:off x="409365" y="5478985"/>
                <a:ext cx="874905" cy="130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 err="1">
                    <a:solidFill>
                      <a:schemeClr val="tx1"/>
                    </a:solidFill>
                  </a:rPr>
                  <a:t>Latest</a:t>
                </a:r>
                <a:r>
                  <a:rPr lang="de-DE" sz="1000" dirty="0">
                    <a:solidFill>
                      <a:schemeClr val="tx1"/>
                    </a:solidFill>
                  </a:rPr>
                  <a:t> 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book</a:t>
                </a:r>
                <a:r>
                  <a:rPr lang="de-DE" sz="1000" dirty="0">
                    <a:solidFill>
                      <a:schemeClr val="tx1"/>
                    </a:solidFill>
                  </a:rPr>
                  <a:t> 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2184E31E-D8D2-4D2A-A9F6-04023A4E7174}"/>
                </a:ext>
              </a:extLst>
            </p:cNvPr>
            <p:cNvGrpSpPr/>
            <p:nvPr/>
          </p:nvGrpSpPr>
          <p:grpSpPr>
            <a:xfrm>
              <a:off x="7355012" y="4567980"/>
              <a:ext cx="1361800" cy="255209"/>
              <a:chOff x="9626885" y="1381492"/>
              <a:chExt cx="915199" cy="308225"/>
            </a:xfrm>
          </p:grpSpPr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9587D81D-F8B5-4E72-A51A-64DF5B49D70D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88" name="Gruppieren 87">
                <a:extLst>
                  <a:ext uri="{FF2B5EF4-FFF2-40B4-BE49-F238E27FC236}">
                    <a16:creationId xmlns:a16="http://schemas.microsoft.com/office/drawing/2014/main" id="{B6542DCB-8BF7-406A-883F-447EC74498C1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37B2A87E-4FE0-4976-B7E0-2E8A92E70D7E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0" name="Gerader Verbinder 89">
                  <a:extLst>
                    <a:ext uri="{FF2B5EF4-FFF2-40B4-BE49-F238E27FC236}">
                      <a16:creationId xmlns:a16="http://schemas.microsoft.com/office/drawing/2014/main" id="{419E14BF-DC26-4358-B99A-DC3F988EDD13}"/>
                    </a:ext>
                  </a:extLst>
                </p:cNvPr>
                <p:cNvCxnSpPr>
                  <a:endCxn id="8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>
                  <a:extLst>
                    <a:ext uri="{FF2B5EF4-FFF2-40B4-BE49-F238E27FC236}">
                      <a16:creationId xmlns:a16="http://schemas.microsoft.com/office/drawing/2014/main" id="{47B85619-50F3-437E-BCAD-E64CA9D87283}"/>
                    </a:ext>
                  </a:extLst>
                </p:cNvPr>
                <p:cNvCxnSpPr>
                  <a:cxnSpLocks/>
                  <a:endCxn id="8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352F765-0806-4283-BEE0-69D9B4FCCA5F}"/>
                </a:ext>
              </a:extLst>
            </p:cNvPr>
            <p:cNvSpPr txBox="1"/>
            <p:nvPr/>
          </p:nvSpPr>
          <p:spPr>
            <a:xfrm>
              <a:off x="7262538" y="4346348"/>
              <a:ext cx="455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Date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947F23C-ACDF-496D-B05A-331B0D48B38F}"/>
                </a:ext>
              </a:extLst>
            </p:cNvPr>
            <p:cNvSpPr/>
            <p:nvPr/>
          </p:nvSpPr>
          <p:spPr>
            <a:xfrm>
              <a:off x="8870606" y="4567980"/>
              <a:ext cx="1570505" cy="255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5000,000.00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F7412E9C-7F8A-4C3D-8A98-EBFBEDAD7186}"/>
                </a:ext>
              </a:extLst>
            </p:cNvPr>
            <p:cNvSpPr txBox="1"/>
            <p:nvPr/>
          </p:nvSpPr>
          <p:spPr>
            <a:xfrm>
              <a:off x="8773309" y="4355196"/>
              <a:ext cx="1636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Provision</a:t>
              </a:r>
              <a:endParaRPr lang="de-DE" sz="1400" dirty="0"/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62F25076-E3AC-472E-9B8D-474F8F7951C5}"/>
                </a:ext>
              </a:extLst>
            </p:cNvPr>
            <p:cNvGrpSpPr/>
            <p:nvPr/>
          </p:nvGrpSpPr>
          <p:grpSpPr>
            <a:xfrm>
              <a:off x="10521866" y="4567980"/>
              <a:ext cx="757781" cy="255209"/>
              <a:chOff x="9626885" y="1381492"/>
              <a:chExt cx="915199" cy="308225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0DD75C69-7D97-4D0A-B472-4F7AC4FAE096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EUR</a:t>
                </a:r>
              </a:p>
            </p:txBody>
          </p: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491322C6-5A29-47C6-BA01-CECF49EBD2A5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98" name="Rechteck 97">
                  <a:extLst>
                    <a:ext uri="{FF2B5EF4-FFF2-40B4-BE49-F238E27FC236}">
                      <a16:creationId xmlns:a16="http://schemas.microsoft.com/office/drawing/2014/main" id="{CF90D7ED-6F38-417E-BF2F-03EAAF5D5574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9" name="Gerader Verbinder 98">
                  <a:extLst>
                    <a:ext uri="{FF2B5EF4-FFF2-40B4-BE49-F238E27FC236}">
                      <a16:creationId xmlns:a16="http://schemas.microsoft.com/office/drawing/2014/main" id="{7B05F39D-E670-4ADE-AB37-AE0E7C2A27D6}"/>
                    </a:ext>
                  </a:extLst>
                </p:cNvPr>
                <p:cNvCxnSpPr>
                  <a:endCxn id="98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60F5FEC6-3901-4E62-B8DF-A247F85B70F9}"/>
                    </a:ext>
                  </a:extLst>
                </p:cNvPr>
                <p:cNvCxnSpPr>
                  <a:cxnSpLocks/>
                  <a:endCxn id="98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7B682AC-24B1-46A8-9972-023A3F8A66ED}"/>
                </a:ext>
              </a:extLst>
            </p:cNvPr>
            <p:cNvSpPr txBox="1"/>
            <p:nvPr/>
          </p:nvSpPr>
          <p:spPr>
            <a:xfrm>
              <a:off x="10430866" y="4346348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Currency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0116D26-5283-4DD2-9614-A027048BBE12}"/>
              </a:ext>
            </a:extLst>
          </p:cNvPr>
          <p:cNvGrpSpPr/>
          <p:nvPr/>
        </p:nvGrpSpPr>
        <p:grpSpPr>
          <a:xfrm>
            <a:off x="7219490" y="4565415"/>
            <a:ext cx="4333875" cy="665489"/>
            <a:chOff x="7262538" y="5201539"/>
            <a:chExt cx="4333875" cy="665489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B01A8693-339A-469D-973F-8C2803FD9AFA}"/>
                </a:ext>
              </a:extLst>
            </p:cNvPr>
            <p:cNvGrpSpPr/>
            <p:nvPr/>
          </p:nvGrpSpPr>
          <p:grpSpPr>
            <a:xfrm>
              <a:off x="7262538" y="5201539"/>
              <a:ext cx="4333875" cy="665489"/>
              <a:chOff x="236306" y="5478985"/>
              <a:chExt cx="2460664" cy="1252591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1F67C64A-E705-42E1-AC33-723F3189C138}"/>
                  </a:ext>
                </a:extLst>
              </p:cNvPr>
              <p:cNvSpPr/>
              <p:nvPr/>
            </p:nvSpPr>
            <p:spPr>
              <a:xfrm>
                <a:off x="236306" y="5516268"/>
                <a:ext cx="2460664" cy="12153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7207522-34E5-4DD8-91C0-777484EA3ABC}"/>
                  </a:ext>
                </a:extLst>
              </p:cNvPr>
              <p:cNvSpPr/>
              <p:nvPr/>
            </p:nvSpPr>
            <p:spPr>
              <a:xfrm>
                <a:off x="409365" y="5478985"/>
                <a:ext cx="874905" cy="130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 err="1">
                    <a:solidFill>
                      <a:schemeClr val="tx1"/>
                    </a:solidFill>
                  </a:rPr>
                  <a:t>Latest</a:t>
                </a:r>
                <a:r>
                  <a:rPr lang="de-DE" sz="1000" dirty="0">
                    <a:solidFill>
                      <a:schemeClr val="tx1"/>
                    </a:solidFill>
                  </a:rPr>
                  <a:t> Provision</a:t>
                </a:r>
              </a:p>
            </p:txBody>
          </p:sp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6CDCF313-9D48-4319-BB9C-D83CEFFEAB3E}"/>
                </a:ext>
              </a:extLst>
            </p:cNvPr>
            <p:cNvGrpSpPr/>
            <p:nvPr/>
          </p:nvGrpSpPr>
          <p:grpSpPr>
            <a:xfrm>
              <a:off x="7378551" y="5485916"/>
              <a:ext cx="1361800" cy="255209"/>
              <a:chOff x="9626885" y="1381492"/>
              <a:chExt cx="915199" cy="308225"/>
            </a:xfrm>
          </p:grpSpPr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9D429DD2-10D0-438E-AEFA-0C7ED7D81910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99AF4B5E-3B6C-4D19-ABD8-DF99C672E6F8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ACCAE520-7AAE-4AAA-974D-070CF2354448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9" name="Gerader Verbinder 108">
                  <a:extLst>
                    <a:ext uri="{FF2B5EF4-FFF2-40B4-BE49-F238E27FC236}">
                      <a16:creationId xmlns:a16="http://schemas.microsoft.com/office/drawing/2014/main" id="{36054413-3ACD-4A70-BAD0-8E6F3C8F885F}"/>
                    </a:ext>
                  </a:extLst>
                </p:cNvPr>
                <p:cNvCxnSpPr>
                  <a:endCxn id="108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Gerader Verbinder 109">
                  <a:extLst>
                    <a:ext uri="{FF2B5EF4-FFF2-40B4-BE49-F238E27FC236}">
                      <a16:creationId xmlns:a16="http://schemas.microsoft.com/office/drawing/2014/main" id="{ED411192-1A10-45C4-886D-F96A7160FC5A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9486B54D-B38A-4B7A-BE9A-8C6DDACEEC23}"/>
                </a:ext>
              </a:extLst>
            </p:cNvPr>
            <p:cNvSpPr txBox="1"/>
            <p:nvPr/>
          </p:nvSpPr>
          <p:spPr>
            <a:xfrm>
              <a:off x="7286077" y="5264284"/>
              <a:ext cx="455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Date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6975C26-B2FB-41C3-986D-5E5955DCB6EC}"/>
                </a:ext>
              </a:extLst>
            </p:cNvPr>
            <p:cNvSpPr/>
            <p:nvPr/>
          </p:nvSpPr>
          <p:spPr>
            <a:xfrm>
              <a:off x="8894145" y="5485916"/>
              <a:ext cx="1570505" cy="255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0.00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A8885DBC-A3EF-42D5-BDB6-5B0F8915FA1F}"/>
                </a:ext>
              </a:extLst>
            </p:cNvPr>
            <p:cNvSpPr txBox="1"/>
            <p:nvPr/>
          </p:nvSpPr>
          <p:spPr>
            <a:xfrm>
              <a:off x="8796848" y="5273132"/>
              <a:ext cx="1636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Provision</a:t>
              </a:r>
              <a:endParaRPr lang="de-DE" sz="1400"/>
            </a:p>
          </p:txBody>
        </p: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B525A023-56C9-42C1-B9CF-40FA00752571}"/>
                </a:ext>
              </a:extLst>
            </p:cNvPr>
            <p:cNvGrpSpPr/>
            <p:nvPr/>
          </p:nvGrpSpPr>
          <p:grpSpPr>
            <a:xfrm>
              <a:off x="10545405" y="5485916"/>
              <a:ext cx="757781" cy="255209"/>
              <a:chOff x="9626885" y="1381492"/>
              <a:chExt cx="915199" cy="308225"/>
            </a:xfrm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CFA9F61C-780D-4809-B1E2-945382F81B57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EUR</a:t>
                </a:r>
              </a:p>
            </p:txBody>
          </p: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C0AF5C0E-5507-4E64-B0F2-17B5663B14F8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96542541-3E86-4501-A7F1-CFA9975527E6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8" name="Gerader Verbinder 117">
                  <a:extLst>
                    <a:ext uri="{FF2B5EF4-FFF2-40B4-BE49-F238E27FC236}">
                      <a16:creationId xmlns:a16="http://schemas.microsoft.com/office/drawing/2014/main" id="{4A68F670-8FAE-4D71-A56C-372FA712647F}"/>
                    </a:ext>
                  </a:extLst>
                </p:cNvPr>
                <p:cNvCxnSpPr>
                  <a:endCxn id="117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r Verbinder 118">
                  <a:extLst>
                    <a:ext uri="{FF2B5EF4-FFF2-40B4-BE49-F238E27FC236}">
                      <a16:creationId xmlns:a16="http://schemas.microsoft.com/office/drawing/2014/main" id="{5318D106-C2B0-4280-A73F-EC44809B9690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26581C52-A6EC-44F0-BAEA-E345A2EAE73D}"/>
                </a:ext>
              </a:extLst>
            </p:cNvPr>
            <p:cNvSpPr txBox="1"/>
            <p:nvPr/>
          </p:nvSpPr>
          <p:spPr>
            <a:xfrm>
              <a:off x="10454405" y="5264284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Currency</a:t>
              </a:r>
            </a:p>
          </p:txBody>
        </p:sp>
      </p:grpSp>
      <p:sp>
        <p:nvSpPr>
          <p:cNvPr id="121" name="Ellipse 120">
            <a:extLst>
              <a:ext uri="{FF2B5EF4-FFF2-40B4-BE49-F238E27FC236}">
                <a16:creationId xmlns:a16="http://schemas.microsoft.com/office/drawing/2014/main" id="{6C4A2BFA-B233-4D18-9A64-46F3E745C1DC}"/>
              </a:ext>
            </a:extLst>
          </p:cNvPr>
          <p:cNvSpPr/>
          <p:nvPr/>
        </p:nvSpPr>
        <p:spPr>
          <a:xfrm>
            <a:off x="1402887" y="1364772"/>
            <a:ext cx="1148152" cy="3168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2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90233F2-C0D7-481B-84EE-0D707E6F5BBC}"/>
              </a:ext>
            </a:extLst>
          </p:cNvPr>
          <p:cNvSpPr/>
          <p:nvPr/>
        </p:nvSpPr>
        <p:spPr>
          <a:xfrm>
            <a:off x="1552041" y="3138558"/>
            <a:ext cx="1148152" cy="3168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2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DC6609E2-E4B8-4AC0-90B1-A7419A9871E6}"/>
              </a:ext>
            </a:extLst>
          </p:cNvPr>
          <p:cNvSpPr/>
          <p:nvPr/>
        </p:nvSpPr>
        <p:spPr>
          <a:xfrm>
            <a:off x="1474807" y="4947394"/>
            <a:ext cx="1148152" cy="3168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9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9" action="ppaction://hlinksldjump"/>
              </a:rPr>
              <a:t> 2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6107BFF5-5DEE-4C14-A6DC-8D7798CF633E}"/>
              </a:ext>
            </a:extLst>
          </p:cNvPr>
          <p:cNvSpPr/>
          <p:nvPr/>
        </p:nvSpPr>
        <p:spPr>
          <a:xfrm>
            <a:off x="9995150" y="2669154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87AD178F-ABDF-4453-8F87-9D8AED656C8B}"/>
              </a:ext>
            </a:extLst>
          </p:cNvPr>
          <p:cNvSpPr/>
          <p:nvPr/>
        </p:nvSpPr>
        <p:spPr>
          <a:xfrm>
            <a:off x="10559620" y="3516894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B2C1760-5355-43E7-A8F3-4279BF392BA3}"/>
              </a:ext>
            </a:extLst>
          </p:cNvPr>
          <p:cNvSpPr/>
          <p:nvPr/>
        </p:nvSpPr>
        <p:spPr>
          <a:xfrm>
            <a:off x="10910284" y="4432183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A9E920AD-6C2C-49A6-953B-95CA6BB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58230"/>
              </p:ext>
            </p:extLst>
          </p:nvPr>
        </p:nvGraphicFramePr>
        <p:xfrm>
          <a:off x="325958" y="1926083"/>
          <a:ext cx="3109291" cy="13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27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353364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361950" marR="0" lvl="0" indent="88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68400" algn="l"/>
                        </a:tabLst>
                        <a:defRPr/>
                      </a:pPr>
                      <a:r>
                        <a:rPr lang="de-DE" sz="900"/>
                        <a:t>2018-05-23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indent="0" algn="r" defTabSz="895350"/>
                      <a:r>
                        <a:rPr lang="de-DE" sz="900"/>
                        <a:t>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1778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2017-10-04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marR="0" lvl="0" indent="0" algn="r" defTabSz="895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361950" indent="0" algn="r" defTabSz="1079500">
                        <a:tabLst/>
                      </a:pPr>
                      <a:r>
                        <a:rPr lang="de-DE" sz="900"/>
                        <a:t>2015-11-12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marR="0" lvl="0" indent="0" algn="r" defTabSz="895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44" name="Textfeld 43">
            <a:extLst>
              <a:ext uri="{FF2B5EF4-FFF2-40B4-BE49-F238E27FC236}">
                <a16:creationId xmlns:a16="http://schemas.microsoft.com/office/drawing/2014/main" id="{3C7CADA5-199D-4D92-9A3B-0399699C9BC6}"/>
              </a:ext>
            </a:extLst>
          </p:cNvPr>
          <p:cNvSpPr txBox="1"/>
          <p:nvPr/>
        </p:nvSpPr>
        <p:spPr>
          <a:xfrm>
            <a:off x="285309" y="1668140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Internal ratings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7CA1EF7-66E9-4ECA-94B2-82487B9D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20282"/>
              </p:ext>
            </p:extLst>
          </p:nvPr>
        </p:nvGraphicFramePr>
        <p:xfrm>
          <a:off x="408213" y="3968964"/>
          <a:ext cx="6573610" cy="81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924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2194180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691142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1493364">
                  <a:extLst>
                    <a:ext uri="{9D8B030D-6E8A-4147-A177-3AD203B41FA5}">
                      <a16:colId xmlns:a16="http://schemas.microsoft.com/office/drawing/2014/main" val="4271615571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Industry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Regulatory assignment Y/N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r>
                        <a:rPr lang="de-DE" sz="90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NO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48950787-E38D-40C1-8E77-C9BBAD57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16548"/>
              </p:ext>
            </p:extLst>
          </p:nvPr>
        </p:nvGraphicFramePr>
        <p:xfrm>
          <a:off x="3842043" y="1926083"/>
          <a:ext cx="4250922" cy="13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0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989172">
                  <a:extLst>
                    <a:ext uri="{9D8B030D-6E8A-4147-A177-3AD203B41FA5}">
                      <a16:colId xmlns:a16="http://schemas.microsoft.com/office/drawing/2014/main" val="1463593756"/>
                    </a:ext>
                  </a:extLst>
                </a:gridCol>
                <a:gridCol w="989172">
                  <a:extLst>
                    <a:ext uri="{9D8B030D-6E8A-4147-A177-3AD203B41FA5}">
                      <a16:colId xmlns:a16="http://schemas.microsoft.com/office/drawing/2014/main" val="1189449374"/>
                    </a:ext>
                  </a:extLst>
                </a:gridCol>
                <a:gridCol w="989172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2017-08-21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Moody‘s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FCR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8775" indent="-358775" algn="r"/>
                      <a:r>
                        <a:rPr lang="de-DE" sz="900"/>
                        <a:t>A2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2016-04-17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8775" marR="0" lvl="0" indent="-358775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AA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2013-10-02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8775" marR="0" lvl="0" indent="-358775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A+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2E14D9E4-42AD-43ED-89E1-23AD5DC090B3}"/>
              </a:ext>
            </a:extLst>
          </p:cNvPr>
          <p:cNvSpPr txBox="1"/>
          <p:nvPr/>
        </p:nvSpPr>
        <p:spPr>
          <a:xfrm>
            <a:off x="3801395" y="166814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External ratings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704D274-1830-43CE-8C23-5B1785A2E818}"/>
              </a:ext>
            </a:extLst>
          </p:cNvPr>
          <p:cNvSpPr txBox="1"/>
          <p:nvPr/>
        </p:nvSpPr>
        <p:spPr>
          <a:xfrm>
            <a:off x="325958" y="3707354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Industry assignments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980FE9-4E54-45BA-A75A-4CC4D3F3A44F}"/>
              </a:ext>
            </a:extLst>
          </p:cNvPr>
          <p:cNvGrpSpPr/>
          <p:nvPr/>
        </p:nvGrpSpPr>
        <p:grpSpPr>
          <a:xfrm>
            <a:off x="1340406" y="4283902"/>
            <a:ext cx="206013" cy="186790"/>
            <a:chOff x="3205537" y="965771"/>
            <a:chExt cx="349321" cy="30822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3DB78A4-A81C-42FD-88F2-594318D41AD0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956A994-1369-4793-90EA-493C5D18E390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05816D4-8320-44CF-B79B-CB516262C08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1234666-78D8-49CE-AB4C-B321BA53B723}"/>
              </a:ext>
            </a:extLst>
          </p:cNvPr>
          <p:cNvGrpSpPr/>
          <p:nvPr/>
        </p:nvGrpSpPr>
        <p:grpSpPr>
          <a:xfrm>
            <a:off x="3469244" y="4283902"/>
            <a:ext cx="206013" cy="186790"/>
            <a:chOff x="3205537" y="965771"/>
            <a:chExt cx="349321" cy="308225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D140F0E-D9B6-4D82-81AA-364FE4FC7871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C74B157-492B-4D9D-A7BD-D563C6E8E14A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B0A8C07-A28A-4C1F-A476-549EF015096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672AA39-60F9-42D3-AEBC-37791306267A}"/>
              </a:ext>
            </a:extLst>
          </p:cNvPr>
          <p:cNvSpPr/>
          <p:nvPr/>
        </p:nvSpPr>
        <p:spPr>
          <a:xfrm>
            <a:off x="408214" y="485734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5C95C07-71EE-45C9-9CF4-8388A97B12D4}"/>
              </a:ext>
            </a:extLst>
          </p:cNvPr>
          <p:cNvSpPr/>
          <p:nvPr/>
        </p:nvSpPr>
        <p:spPr>
          <a:xfrm>
            <a:off x="1023966" y="485734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A074348-B0E5-4314-83BF-8F84AEB8D386}"/>
              </a:ext>
            </a:extLst>
          </p:cNvPr>
          <p:cNvGrpSpPr/>
          <p:nvPr/>
        </p:nvGrpSpPr>
        <p:grpSpPr>
          <a:xfrm>
            <a:off x="3197386" y="2249204"/>
            <a:ext cx="206013" cy="186790"/>
            <a:chOff x="3205537" y="965771"/>
            <a:chExt cx="349321" cy="30822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A69B29C-D494-45C4-A75D-3313CC922753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2FF5E50-5174-4CCC-9FB9-C1407621E65C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410928F-070E-4D69-8C75-F8B49B716F68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7DB592C-5365-4ECD-8497-945C385B5362}"/>
              </a:ext>
            </a:extLst>
          </p:cNvPr>
          <p:cNvGrpSpPr/>
          <p:nvPr/>
        </p:nvGrpSpPr>
        <p:grpSpPr>
          <a:xfrm>
            <a:off x="3195927" y="2518965"/>
            <a:ext cx="206013" cy="186790"/>
            <a:chOff x="3205537" y="965771"/>
            <a:chExt cx="349321" cy="308225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BF971E0-5CD5-4219-8D51-9EAF6F177EB1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7A0042B-93CE-4696-A239-DEE047AB17D2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11A61A8B-1945-4000-9A00-078BD30CAC8C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D308BC3-DDCB-4370-BD5C-F5B20846C406}"/>
              </a:ext>
            </a:extLst>
          </p:cNvPr>
          <p:cNvGrpSpPr/>
          <p:nvPr/>
        </p:nvGrpSpPr>
        <p:grpSpPr>
          <a:xfrm>
            <a:off x="3194468" y="2788726"/>
            <a:ext cx="206013" cy="186790"/>
            <a:chOff x="3205537" y="965771"/>
            <a:chExt cx="349321" cy="3082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04B7363-4149-464C-967C-A91E58BAFBD4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0C32430-8571-4973-8ED5-5B31DE282FE6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6DCF493-E908-4E13-B60D-0DE5D4418346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7B2FE5A-BED4-4AC4-948B-9C1EC689AA8F}"/>
              </a:ext>
            </a:extLst>
          </p:cNvPr>
          <p:cNvSpPr/>
          <p:nvPr/>
        </p:nvSpPr>
        <p:spPr>
          <a:xfrm>
            <a:off x="341420" y="3350744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C6D3E3C-121F-4B01-8521-C42B868A322C}"/>
              </a:ext>
            </a:extLst>
          </p:cNvPr>
          <p:cNvSpPr/>
          <p:nvPr/>
        </p:nvSpPr>
        <p:spPr>
          <a:xfrm>
            <a:off x="957172" y="3350744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67F0954-CAD5-49CA-B8D5-263482ED1113}"/>
              </a:ext>
            </a:extLst>
          </p:cNvPr>
          <p:cNvSpPr/>
          <p:nvPr/>
        </p:nvSpPr>
        <p:spPr>
          <a:xfrm>
            <a:off x="3877100" y="3350744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7661DE1-2402-47CA-A3CC-47D98E50D6F0}"/>
              </a:ext>
            </a:extLst>
          </p:cNvPr>
          <p:cNvSpPr/>
          <p:nvPr/>
        </p:nvSpPr>
        <p:spPr>
          <a:xfrm>
            <a:off x="4492852" y="3350744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E2DB77B-EAC7-4D28-8EB2-0A447C969694}"/>
              </a:ext>
            </a:extLst>
          </p:cNvPr>
          <p:cNvGrpSpPr/>
          <p:nvPr/>
        </p:nvGrpSpPr>
        <p:grpSpPr>
          <a:xfrm>
            <a:off x="7830346" y="2249204"/>
            <a:ext cx="206013" cy="186790"/>
            <a:chOff x="3205537" y="965771"/>
            <a:chExt cx="349321" cy="308225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6BEFD79-A356-4110-9332-D2520D80D0BC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1D627E1-48E3-4718-AAC3-4193B9E43FF4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9E135A11-5A53-42FB-92F9-A186B17FB0DD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C7EEF2C-A983-4D1A-9E1D-0612781738F5}"/>
              </a:ext>
            </a:extLst>
          </p:cNvPr>
          <p:cNvGrpSpPr/>
          <p:nvPr/>
        </p:nvGrpSpPr>
        <p:grpSpPr>
          <a:xfrm>
            <a:off x="7828887" y="2518965"/>
            <a:ext cx="206013" cy="186790"/>
            <a:chOff x="3205537" y="965771"/>
            <a:chExt cx="349321" cy="30822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0E9CCDD-333F-4E53-ABBC-FCA36F6E2E80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B01AC2A1-A191-493C-9CA0-C1975780F05F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6A71623-16C4-49B2-B7A5-BA34ABE7D9D5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EA5AB85-38A9-4D28-8E97-9D6F63203857}"/>
              </a:ext>
            </a:extLst>
          </p:cNvPr>
          <p:cNvGrpSpPr/>
          <p:nvPr/>
        </p:nvGrpSpPr>
        <p:grpSpPr>
          <a:xfrm>
            <a:off x="7827428" y="2788726"/>
            <a:ext cx="206013" cy="186790"/>
            <a:chOff x="3205537" y="965771"/>
            <a:chExt cx="349321" cy="308225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A3B9630-775A-4E21-A48B-91EAFC97E516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685B567-673D-46A7-83D4-15032BD39D5C}"/>
                </a:ext>
              </a:extLst>
            </p:cNvPr>
            <p:cNvCxnSpPr>
              <a:endCxn id="6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FC316DB-7665-4DF5-8DFE-39C0587A6E30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7CE3FEC-A1EB-4F5C-BE0D-93A62959BFD1}"/>
              </a:ext>
            </a:extLst>
          </p:cNvPr>
          <p:cNvGrpSpPr/>
          <p:nvPr/>
        </p:nvGrpSpPr>
        <p:grpSpPr>
          <a:xfrm>
            <a:off x="6723992" y="4283902"/>
            <a:ext cx="201847" cy="186790"/>
            <a:chOff x="2280863" y="3996647"/>
            <a:chExt cx="380144" cy="380144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0EF0FCF-53D1-4009-9BFF-3DA22F6D7121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1B32003-3528-4780-8028-D10F6818F05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F1CE5497-65CF-48B1-BE8F-B4160FDF1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5BDBCF14-199C-446E-B44D-2A91E5FE7122}"/>
              </a:ext>
            </a:extLst>
          </p:cNvPr>
          <p:cNvSpPr txBox="1"/>
          <p:nvPr/>
        </p:nvSpPr>
        <p:spPr>
          <a:xfrm>
            <a:off x="0" y="78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2/2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1E0A38F-8188-45B3-A765-D96C8B6D1893}"/>
              </a:ext>
            </a:extLst>
          </p:cNvPr>
          <p:cNvSpPr txBox="1"/>
          <p:nvPr/>
        </p:nvSpPr>
        <p:spPr>
          <a:xfrm>
            <a:off x="2754563" y="229739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Counterparties (ii)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D1F0E7E-5AFA-480A-A0AE-0E7DBB9C1EA3}"/>
              </a:ext>
            </a:extLst>
          </p:cNvPr>
          <p:cNvSpPr/>
          <p:nvPr/>
        </p:nvSpPr>
        <p:spPr>
          <a:xfrm>
            <a:off x="1100201" y="5018980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D564FAE-75BE-45C1-A302-3E1D2B51110C}"/>
              </a:ext>
            </a:extLst>
          </p:cNvPr>
          <p:cNvSpPr/>
          <p:nvPr/>
        </p:nvSpPr>
        <p:spPr>
          <a:xfrm>
            <a:off x="325821" y="5056884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6A72A5CE-BD1F-4C25-A1CF-425723A46BB9}"/>
              </a:ext>
            </a:extLst>
          </p:cNvPr>
          <p:cNvSpPr/>
          <p:nvPr/>
        </p:nvSpPr>
        <p:spPr>
          <a:xfrm>
            <a:off x="1023966" y="3478485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EBE2439-30CC-408B-8B96-9215C7EB700C}"/>
              </a:ext>
            </a:extLst>
          </p:cNvPr>
          <p:cNvSpPr/>
          <p:nvPr/>
        </p:nvSpPr>
        <p:spPr>
          <a:xfrm>
            <a:off x="249586" y="3516389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FF68794-9B26-49C9-896D-D905681E3A51}"/>
              </a:ext>
            </a:extLst>
          </p:cNvPr>
          <p:cNvSpPr/>
          <p:nvPr/>
        </p:nvSpPr>
        <p:spPr>
          <a:xfrm>
            <a:off x="4583312" y="3516389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D520325-6871-4A39-99E3-B9A22BC3713B}"/>
              </a:ext>
            </a:extLst>
          </p:cNvPr>
          <p:cNvSpPr/>
          <p:nvPr/>
        </p:nvSpPr>
        <p:spPr>
          <a:xfrm>
            <a:off x="3808932" y="3554293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2AFA543-1CF6-4D21-B3E0-E584E410F192}"/>
              </a:ext>
            </a:extLst>
          </p:cNvPr>
          <p:cNvGrpSpPr/>
          <p:nvPr/>
        </p:nvGrpSpPr>
        <p:grpSpPr>
          <a:xfrm>
            <a:off x="6822832" y="2240423"/>
            <a:ext cx="206013" cy="186790"/>
            <a:chOff x="3205537" y="965771"/>
            <a:chExt cx="349321" cy="308225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A6C124F7-C22B-4295-B422-91E1615DF6BA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EB45F9C-A1D5-4BF2-AC56-1FACC4D70B32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9AC7FFF2-1AA0-481C-A421-126506E06848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F812039-8A33-41D6-A6EB-D39764A4BE64}"/>
              </a:ext>
            </a:extLst>
          </p:cNvPr>
          <p:cNvGrpSpPr/>
          <p:nvPr/>
        </p:nvGrpSpPr>
        <p:grpSpPr>
          <a:xfrm>
            <a:off x="6821373" y="2510184"/>
            <a:ext cx="206013" cy="186790"/>
            <a:chOff x="3205537" y="965771"/>
            <a:chExt cx="349321" cy="308225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9F10BB5-5853-4EBA-907D-436FFD2A398A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B0378BE2-302C-4F32-97FF-AFD96F20498D}"/>
                </a:ext>
              </a:extLst>
            </p:cNvPr>
            <p:cNvCxnSpPr>
              <a:endCxn id="8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43356B45-703C-499A-9E93-36C33B2B3C1F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EFD531D-0FB8-4264-B497-1C8DFD13A8EB}"/>
              </a:ext>
            </a:extLst>
          </p:cNvPr>
          <p:cNvGrpSpPr/>
          <p:nvPr/>
        </p:nvGrpSpPr>
        <p:grpSpPr>
          <a:xfrm>
            <a:off x="6819914" y="2779945"/>
            <a:ext cx="206013" cy="186790"/>
            <a:chOff x="3205537" y="965771"/>
            <a:chExt cx="349321" cy="308225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BEFE0F14-8B6E-4F8E-B233-631625427EAB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F4305C86-D2FD-48F4-A37A-ECC95591C122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E012C81D-3B86-48B3-951D-842867B3A21B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ECCC663-8A5D-4239-BCC8-009D5A79B551}"/>
              </a:ext>
            </a:extLst>
          </p:cNvPr>
          <p:cNvGrpSpPr/>
          <p:nvPr/>
        </p:nvGrpSpPr>
        <p:grpSpPr>
          <a:xfrm>
            <a:off x="5815318" y="2231642"/>
            <a:ext cx="206013" cy="186790"/>
            <a:chOff x="3205537" y="965771"/>
            <a:chExt cx="349321" cy="308225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B7D7D4B1-A67E-4A63-9A14-74150FC0E3AB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74A5A14-DBD1-44CE-9A86-C41DE1C2D75C}"/>
                </a:ext>
              </a:extLst>
            </p:cNvPr>
            <p:cNvCxnSpPr>
              <a:endCxn id="9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9B3C5CE-F571-45D3-A786-5408CF801E98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476794AB-8072-471C-8DB3-A180415D85AD}"/>
              </a:ext>
            </a:extLst>
          </p:cNvPr>
          <p:cNvGrpSpPr/>
          <p:nvPr/>
        </p:nvGrpSpPr>
        <p:grpSpPr>
          <a:xfrm>
            <a:off x="5813859" y="2501403"/>
            <a:ext cx="206013" cy="186790"/>
            <a:chOff x="3205537" y="965771"/>
            <a:chExt cx="349321" cy="308225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2D01944D-3F9E-4EF5-B08E-DF6200AC9063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2485494B-F983-41FE-BE2D-F8B79FA829B7}"/>
                </a:ext>
              </a:extLst>
            </p:cNvPr>
            <p:cNvCxnSpPr>
              <a:endCxn id="94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13BA258-81F0-4A5D-A3A7-BA151AB6FB22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FB91F4B4-ED3A-4894-B204-8A4DDA645BA2}"/>
              </a:ext>
            </a:extLst>
          </p:cNvPr>
          <p:cNvGrpSpPr/>
          <p:nvPr/>
        </p:nvGrpSpPr>
        <p:grpSpPr>
          <a:xfrm>
            <a:off x="5812400" y="2771164"/>
            <a:ext cx="206013" cy="186790"/>
            <a:chOff x="3205537" y="965771"/>
            <a:chExt cx="349321" cy="308225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ABB278CC-5DAA-4E7B-9EC2-233900738438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89EE5930-0561-42DC-8622-B961E1F0F445}"/>
                </a:ext>
              </a:extLst>
            </p:cNvPr>
            <p:cNvCxnSpPr>
              <a:endCxn id="9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98871AD-6EF0-439F-ACAA-7C40180A5A9A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FC236242-CFC6-4FFA-B538-C6B13A1260F3}"/>
              </a:ext>
            </a:extLst>
          </p:cNvPr>
          <p:cNvGrpSpPr/>
          <p:nvPr/>
        </p:nvGrpSpPr>
        <p:grpSpPr>
          <a:xfrm>
            <a:off x="1841372" y="2250546"/>
            <a:ext cx="206013" cy="186790"/>
            <a:chOff x="3205537" y="965771"/>
            <a:chExt cx="349321" cy="308225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D586C33F-3ECB-43BE-B805-EEDB99112854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2A83C531-2B09-4571-A406-9CFB39AAC227}"/>
                </a:ext>
              </a:extLst>
            </p:cNvPr>
            <p:cNvCxnSpPr>
              <a:endCxn id="10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E33A3FF0-F2E6-470D-AF5F-E54971CF24C1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C008D924-23D3-4187-87E2-7986FAD3F05E}"/>
              </a:ext>
            </a:extLst>
          </p:cNvPr>
          <p:cNvGrpSpPr/>
          <p:nvPr/>
        </p:nvGrpSpPr>
        <p:grpSpPr>
          <a:xfrm>
            <a:off x="1839913" y="2520307"/>
            <a:ext cx="206013" cy="186790"/>
            <a:chOff x="3205537" y="965771"/>
            <a:chExt cx="349321" cy="308225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7CE9CC1-CC87-4212-A7C9-EEF3E587494D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2073E5E0-CB3E-4AEC-93BB-14629AB7ECA8}"/>
                </a:ext>
              </a:extLst>
            </p:cNvPr>
            <p:cNvCxnSpPr>
              <a:endCxn id="106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4BB84E8-95FA-4C3B-9AA9-1D10C2DEA893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548FB828-EC2D-4463-A016-5AD583E6F5DD}"/>
              </a:ext>
            </a:extLst>
          </p:cNvPr>
          <p:cNvGrpSpPr/>
          <p:nvPr/>
        </p:nvGrpSpPr>
        <p:grpSpPr>
          <a:xfrm>
            <a:off x="1838454" y="2790068"/>
            <a:ext cx="206013" cy="186790"/>
            <a:chOff x="3205537" y="965771"/>
            <a:chExt cx="349321" cy="308225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395D0059-7E08-4BCD-A9F1-7186394636A2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76EE8E09-ED80-46C5-977A-ADE8E2A63980}"/>
                </a:ext>
              </a:extLst>
            </p:cNvPr>
            <p:cNvCxnSpPr>
              <a:endCxn id="110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BC9B12B9-B65E-42FD-B74A-B3930F7AEBC8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F5C83FC9-0CE4-475E-A3A7-A83508DD481A}"/>
              </a:ext>
            </a:extLst>
          </p:cNvPr>
          <p:cNvGrpSpPr/>
          <p:nvPr/>
        </p:nvGrpSpPr>
        <p:grpSpPr>
          <a:xfrm>
            <a:off x="246029" y="1117013"/>
            <a:ext cx="11077085" cy="328218"/>
            <a:chOff x="246029" y="1117013"/>
            <a:chExt cx="11077085" cy="328218"/>
          </a:xfrm>
        </p:grpSpPr>
        <p:sp>
          <p:nvSpPr>
            <p:cNvPr id="114" name="Rechteck: obere Ecken abgerundet 113">
              <a:extLst>
                <a:ext uri="{FF2B5EF4-FFF2-40B4-BE49-F238E27FC236}">
                  <a16:creationId xmlns:a16="http://schemas.microsoft.com/office/drawing/2014/main" id="{8A9879EA-DAD7-4FA2-B216-DB1679744739}"/>
                </a:ext>
              </a:extLst>
            </p:cNvPr>
            <p:cNvSpPr/>
            <p:nvPr/>
          </p:nvSpPr>
          <p:spPr>
            <a:xfrm>
              <a:off x="284918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</a:t>
              </a:r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62110833-179E-4689-806E-1A36CDEF4C2E}"/>
                </a:ext>
              </a:extLst>
            </p:cNvPr>
            <p:cNvSpPr/>
            <p:nvPr/>
          </p:nvSpPr>
          <p:spPr>
            <a:xfrm>
              <a:off x="1822203" y="1117013"/>
              <a:ext cx="1537285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Ratings &amp; Industries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6AEE08F0-614D-4D81-8532-D2696038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29" y="1427434"/>
              <a:ext cx="11077085" cy="17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: obere Ecken abgerundet 116">
              <a:extLst>
                <a:ext uri="{FF2B5EF4-FFF2-40B4-BE49-F238E27FC236}">
                  <a16:creationId xmlns:a16="http://schemas.microsoft.com/office/drawing/2014/main" id="{5CC6DBFF-5260-4575-87C1-699C8098502E}"/>
                </a:ext>
              </a:extLst>
            </p:cNvPr>
            <p:cNvSpPr/>
            <p:nvPr/>
          </p:nvSpPr>
          <p:spPr>
            <a:xfrm>
              <a:off x="3359488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Dependencies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8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5B6FA8D-A027-4A78-9AFB-483C7205CDC8}"/>
              </a:ext>
            </a:extLst>
          </p:cNvPr>
          <p:cNvGrpSpPr/>
          <p:nvPr/>
        </p:nvGrpSpPr>
        <p:grpSpPr>
          <a:xfrm>
            <a:off x="5774591" y="1663593"/>
            <a:ext cx="4548339" cy="3283779"/>
            <a:chOff x="284917" y="1663593"/>
            <a:chExt cx="4548339" cy="241707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A2821DD8-AEEE-4C36-9261-3103EB64CAF1}"/>
                </a:ext>
              </a:extLst>
            </p:cNvPr>
            <p:cNvSpPr/>
            <p:nvPr/>
          </p:nvSpPr>
          <p:spPr>
            <a:xfrm>
              <a:off x="284917" y="1748724"/>
              <a:ext cx="4548339" cy="2331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C44CC2F8-A4E1-4421-9764-BB7EBBF50AC2}"/>
                </a:ext>
              </a:extLst>
            </p:cNvPr>
            <p:cNvSpPr/>
            <p:nvPr/>
          </p:nvSpPr>
          <p:spPr>
            <a:xfrm>
              <a:off x="434424" y="1663593"/>
              <a:ext cx="2039355" cy="16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Ownership relations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60ADB8-A5DC-4D2B-A811-3F50177CB551}"/>
              </a:ext>
            </a:extLst>
          </p:cNvPr>
          <p:cNvGrpSpPr/>
          <p:nvPr/>
        </p:nvGrpSpPr>
        <p:grpSpPr>
          <a:xfrm>
            <a:off x="284917" y="1663594"/>
            <a:ext cx="5078193" cy="2224184"/>
            <a:chOff x="284917" y="1663593"/>
            <a:chExt cx="4548339" cy="241707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5B87C38-830D-4879-86CE-A707C22926A4}"/>
                </a:ext>
              </a:extLst>
            </p:cNvPr>
            <p:cNvSpPr/>
            <p:nvPr/>
          </p:nvSpPr>
          <p:spPr>
            <a:xfrm>
              <a:off x="284917" y="1748724"/>
              <a:ext cx="4548339" cy="2331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1AE8128C-053C-4123-8E14-500AC0948881}"/>
                </a:ext>
              </a:extLst>
            </p:cNvPr>
            <p:cNvSpPr/>
            <p:nvPr/>
          </p:nvSpPr>
          <p:spPr>
            <a:xfrm>
              <a:off x="434424" y="1663593"/>
              <a:ext cx="2039355" cy="16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Risk unit assignment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B33086A9-9B33-4E7F-B7BA-6AB5441CC961}"/>
              </a:ext>
            </a:extLst>
          </p:cNvPr>
          <p:cNvSpPr txBox="1"/>
          <p:nvPr/>
        </p:nvSpPr>
        <p:spPr>
          <a:xfrm>
            <a:off x="506214" y="2351697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Unit Members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6908AB3-D7B8-4FC4-9F90-47FC980C91D7}"/>
              </a:ext>
            </a:extLst>
          </p:cNvPr>
          <p:cNvGrpSpPr/>
          <p:nvPr/>
        </p:nvGrpSpPr>
        <p:grpSpPr>
          <a:xfrm>
            <a:off x="604125" y="2020626"/>
            <a:ext cx="3912737" cy="269620"/>
            <a:chOff x="604125" y="2020626"/>
            <a:chExt cx="3912737" cy="26962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24848AB-682D-44B6-8A72-3730834D214C}"/>
                </a:ext>
              </a:extLst>
            </p:cNvPr>
            <p:cNvSpPr/>
            <p:nvPr/>
          </p:nvSpPr>
          <p:spPr>
            <a:xfrm>
              <a:off x="604125" y="2020626"/>
              <a:ext cx="3596413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X Group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086507F-FA33-4CC0-8122-E8A8FC66E0AE}"/>
                </a:ext>
              </a:extLst>
            </p:cNvPr>
            <p:cNvGrpSpPr/>
            <p:nvPr/>
          </p:nvGrpSpPr>
          <p:grpSpPr>
            <a:xfrm>
              <a:off x="4219495" y="2020626"/>
              <a:ext cx="297367" cy="269620"/>
              <a:chOff x="3205537" y="965771"/>
              <a:chExt cx="349321" cy="308225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72C7371-6810-4344-9E31-F4908F7F942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B5EB0C7E-91AF-4E4E-BAA7-D98410BAF47B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EB8882C2-8E84-4712-89AA-818A3E95D7B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3BDB2675-A41A-474F-9673-0E03AE36E0E5}"/>
              </a:ext>
            </a:extLst>
          </p:cNvPr>
          <p:cNvSpPr txBox="1"/>
          <p:nvPr/>
        </p:nvSpPr>
        <p:spPr>
          <a:xfrm>
            <a:off x="489850" y="181267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Risk unit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FCDBA51-4FBF-4097-A494-688B0EAA853C}"/>
              </a:ext>
            </a:extLst>
          </p:cNvPr>
          <p:cNvSpPr/>
          <p:nvPr/>
        </p:nvSpPr>
        <p:spPr>
          <a:xfrm>
            <a:off x="604126" y="2570631"/>
            <a:ext cx="2465630" cy="116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FED6B1F-B7A9-414B-A335-C3158F6B9DD8}"/>
              </a:ext>
            </a:extLst>
          </p:cNvPr>
          <p:cNvGrpSpPr/>
          <p:nvPr/>
        </p:nvGrpSpPr>
        <p:grpSpPr>
          <a:xfrm>
            <a:off x="2804300" y="2570631"/>
            <a:ext cx="226108" cy="1159928"/>
            <a:chOff x="3020667" y="4841584"/>
            <a:chExt cx="205892" cy="1477878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EB69A54-699B-4221-A5ED-74C40817B20B}"/>
                </a:ext>
              </a:extLst>
            </p:cNvPr>
            <p:cNvGrpSpPr/>
            <p:nvPr/>
          </p:nvGrpSpPr>
          <p:grpSpPr>
            <a:xfrm>
              <a:off x="3029415" y="6070997"/>
              <a:ext cx="197144" cy="248465"/>
              <a:chOff x="5320301" y="4348536"/>
              <a:chExt cx="217471" cy="308225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FD2E6D5D-1319-429D-BAE4-4BA5D7479D85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DD09377-BA17-473F-804B-0C0C5E4849D7}"/>
                  </a:ext>
                </a:extLst>
              </p:cNvPr>
              <p:cNvCxnSpPr>
                <a:endCxn id="35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38957040-1CD7-4088-B77D-C529A8040A63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5D1CF5C7-72C8-4335-95D7-E183E9AC90C2}"/>
                </a:ext>
              </a:extLst>
            </p:cNvPr>
            <p:cNvGrpSpPr/>
            <p:nvPr/>
          </p:nvGrpSpPr>
          <p:grpSpPr>
            <a:xfrm rot="10800000">
              <a:off x="3029415" y="4841584"/>
              <a:ext cx="197144" cy="248465"/>
              <a:chOff x="5320301" y="4348536"/>
              <a:chExt cx="217471" cy="308225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7314AC0-FC0E-4FBD-B7B2-914F034A02EF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D294BC22-D432-4B2F-9FD2-B87C2B65C43C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7A80722C-365E-4B49-A47D-49F9BAAB4A87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D29987-6EB0-4141-BE00-31EA49C2C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67" y="5097727"/>
              <a:ext cx="6581" cy="997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9F6AE5A-9776-4EE4-84D3-E6FE502DC0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46" y="5095168"/>
              <a:ext cx="0" cy="948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0854370B-E3F4-402C-8E54-BC6FF48089E1}"/>
              </a:ext>
            </a:extLst>
          </p:cNvPr>
          <p:cNvSpPr txBox="1"/>
          <p:nvPr/>
        </p:nvSpPr>
        <p:spPr>
          <a:xfrm>
            <a:off x="602062" y="2589357"/>
            <a:ext cx="216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X  Ltd.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3474B39-4BCC-43D3-B90D-8B1A7E06EF16}"/>
              </a:ext>
            </a:extLst>
          </p:cNvPr>
          <p:cNvSpPr txBox="1"/>
          <p:nvPr/>
        </p:nvSpPr>
        <p:spPr>
          <a:xfrm>
            <a:off x="599894" y="2857821"/>
            <a:ext cx="216505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/>
              <a:t>Y Co.</a:t>
            </a:r>
          </a:p>
        </p:txBody>
      </p:sp>
      <p:graphicFrame>
        <p:nvGraphicFramePr>
          <p:cNvPr id="96" name="Tabelle 95">
            <a:extLst>
              <a:ext uri="{FF2B5EF4-FFF2-40B4-BE49-F238E27FC236}">
                <a16:creationId xmlns:a16="http://schemas.microsoft.com/office/drawing/2014/main" id="{915E97DA-B62D-4897-AAAC-E9306E32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4064"/>
              </p:ext>
            </p:extLst>
          </p:nvPr>
        </p:nvGraphicFramePr>
        <p:xfrm>
          <a:off x="6062440" y="2184835"/>
          <a:ext cx="31092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417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942937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942937">
                  <a:extLst>
                    <a:ext uri="{9D8B030D-6E8A-4147-A177-3AD203B41FA5}">
                      <a16:colId xmlns:a16="http://schemas.microsoft.com/office/drawing/2014/main" val="2057747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90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Voting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Capital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Z-AG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A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97" name="Textfeld 96">
            <a:extLst>
              <a:ext uri="{FF2B5EF4-FFF2-40B4-BE49-F238E27FC236}">
                <a16:creationId xmlns:a16="http://schemas.microsoft.com/office/drawing/2014/main" id="{A98F3B89-503F-450B-BAD1-D54FD9BC6AE6}"/>
              </a:ext>
            </a:extLst>
          </p:cNvPr>
          <p:cNvSpPr txBox="1"/>
          <p:nvPr/>
        </p:nvSpPr>
        <p:spPr>
          <a:xfrm>
            <a:off x="6006225" y="1945595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Owner</a:t>
            </a:r>
          </a:p>
        </p:txBody>
      </p:sp>
      <p:graphicFrame>
        <p:nvGraphicFramePr>
          <p:cNvPr id="98" name="Tabelle 97">
            <a:extLst>
              <a:ext uri="{FF2B5EF4-FFF2-40B4-BE49-F238E27FC236}">
                <a16:creationId xmlns:a16="http://schemas.microsoft.com/office/drawing/2014/main" id="{62540FA7-8C18-448C-AE6C-7A5E8524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149"/>
              </p:ext>
            </p:extLst>
          </p:nvPr>
        </p:nvGraphicFramePr>
        <p:xfrm>
          <a:off x="6062440" y="3654007"/>
          <a:ext cx="31092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417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942937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942937">
                  <a:extLst>
                    <a:ext uri="{9D8B030D-6E8A-4147-A177-3AD203B41FA5}">
                      <a16:colId xmlns:a16="http://schemas.microsoft.com/office/drawing/2014/main" val="2057747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90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Voting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Capital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L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X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99" name="Textfeld 98">
            <a:extLst>
              <a:ext uri="{FF2B5EF4-FFF2-40B4-BE49-F238E27FC236}">
                <a16:creationId xmlns:a16="http://schemas.microsoft.com/office/drawing/2014/main" id="{92220146-5876-46CF-84E8-4C5EC698F57C}"/>
              </a:ext>
            </a:extLst>
          </p:cNvPr>
          <p:cNvSpPr txBox="1"/>
          <p:nvPr/>
        </p:nvSpPr>
        <p:spPr>
          <a:xfrm>
            <a:off x="6006225" y="341476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Shares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C2BDAFED-983F-4EBC-8AF8-C45BBFF8EC01}"/>
              </a:ext>
            </a:extLst>
          </p:cNvPr>
          <p:cNvGrpSpPr/>
          <p:nvPr/>
        </p:nvGrpSpPr>
        <p:grpSpPr>
          <a:xfrm>
            <a:off x="284917" y="4166172"/>
            <a:ext cx="4548339" cy="2528787"/>
            <a:chOff x="284917" y="1663593"/>
            <a:chExt cx="4548339" cy="241707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1D0839B7-1118-4DCD-A13E-DC182679AF05}"/>
                </a:ext>
              </a:extLst>
            </p:cNvPr>
            <p:cNvSpPr/>
            <p:nvPr/>
          </p:nvSpPr>
          <p:spPr>
            <a:xfrm>
              <a:off x="284917" y="1748724"/>
              <a:ext cx="4548339" cy="2331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C8469AC-E944-42BF-942E-031CF5549790}"/>
                </a:ext>
              </a:extLst>
            </p:cNvPr>
            <p:cNvSpPr/>
            <p:nvPr/>
          </p:nvSpPr>
          <p:spPr>
            <a:xfrm>
              <a:off x="434424" y="1663593"/>
              <a:ext cx="2039355" cy="16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Other relations</a:t>
              </a:r>
            </a:p>
          </p:txBody>
        </p:sp>
      </p:grpSp>
      <p:graphicFrame>
        <p:nvGraphicFramePr>
          <p:cNvPr id="108" name="Tabelle 107">
            <a:extLst>
              <a:ext uri="{FF2B5EF4-FFF2-40B4-BE49-F238E27FC236}">
                <a16:creationId xmlns:a16="http://schemas.microsoft.com/office/drawing/2014/main" id="{30EE8C98-1A3E-43B6-9450-C80EBAE4E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13195"/>
              </p:ext>
            </p:extLst>
          </p:nvPr>
        </p:nvGraphicFramePr>
        <p:xfrm>
          <a:off x="572765" y="4626175"/>
          <a:ext cx="39631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1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725007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900"/>
                        <a:t>Type of 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On entitiy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Exercises control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N GmbH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109" name="Textfeld 108">
            <a:extLst>
              <a:ext uri="{FF2B5EF4-FFF2-40B4-BE49-F238E27FC236}">
                <a16:creationId xmlns:a16="http://schemas.microsoft.com/office/drawing/2014/main" id="{BC58A5C1-F410-45D1-A1AB-FD59D03DA5F1}"/>
              </a:ext>
            </a:extLst>
          </p:cNvPr>
          <p:cNvSpPr txBox="1"/>
          <p:nvPr/>
        </p:nvSpPr>
        <p:spPr>
          <a:xfrm>
            <a:off x="516551" y="4386935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Relation from X Ltd. to other entities</a:t>
            </a:r>
          </a:p>
        </p:txBody>
      </p:sp>
      <p:graphicFrame>
        <p:nvGraphicFramePr>
          <p:cNvPr id="110" name="Tabelle 109">
            <a:extLst>
              <a:ext uri="{FF2B5EF4-FFF2-40B4-BE49-F238E27FC236}">
                <a16:creationId xmlns:a16="http://schemas.microsoft.com/office/drawing/2014/main" id="{A1CF60B8-CE5F-42CE-923A-4E77F0A0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28369"/>
              </p:ext>
            </p:extLst>
          </p:nvPr>
        </p:nvGraphicFramePr>
        <p:xfrm>
          <a:off x="572765" y="5934191"/>
          <a:ext cx="396312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1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725007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90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Type of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1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111" name="Textfeld 110">
            <a:extLst>
              <a:ext uri="{FF2B5EF4-FFF2-40B4-BE49-F238E27FC236}">
                <a16:creationId xmlns:a16="http://schemas.microsoft.com/office/drawing/2014/main" id="{53FFB7EB-642E-41EC-80DA-F04D025B1F80}"/>
              </a:ext>
            </a:extLst>
          </p:cNvPr>
          <p:cNvSpPr txBox="1"/>
          <p:nvPr/>
        </p:nvSpPr>
        <p:spPr>
          <a:xfrm>
            <a:off x="516551" y="5694951"/>
            <a:ext cx="2310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Relation from other entities to X Ltd. 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BD2005A-8722-4474-A278-643D63AC615E}"/>
              </a:ext>
            </a:extLst>
          </p:cNvPr>
          <p:cNvSpPr/>
          <p:nvPr/>
        </p:nvSpPr>
        <p:spPr>
          <a:xfrm>
            <a:off x="3184445" y="283070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CBD5F03-300B-410D-8405-A6A6AAA8BE86}"/>
              </a:ext>
            </a:extLst>
          </p:cNvPr>
          <p:cNvSpPr/>
          <p:nvPr/>
        </p:nvSpPr>
        <p:spPr>
          <a:xfrm>
            <a:off x="3184445" y="321889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9458913-FCEC-45DD-85A7-FE860E8473F4}"/>
              </a:ext>
            </a:extLst>
          </p:cNvPr>
          <p:cNvGrpSpPr/>
          <p:nvPr/>
        </p:nvGrpSpPr>
        <p:grpSpPr>
          <a:xfrm>
            <a:off x="4291013" y="4881985"/>
            <a:ext cx="206013" cy="186790"/>
            <a:chOff x="3205537" y="965771"/>
            <a:chExt cx="349321" cy="30822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67F68D-F3DC-45E5-98A0-6106E19E79E1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72359917-2AC2-4508-B22C-F9BE1C41BC07}"/>
                </a:ext>
              </a:extLst>
            </p:cNvPr>
            <p:cNvCxnSpPr>
              <a:endCxn id="5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115706C2-E820-4F66-9863-5B7E1EDB23FC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5664096-E1C0-4DCE-8BA0-3703810A7650}"/>
              </a:ext>
            </a:extLst>
          </p:cNvPr>
          <p:cNvGrpSpPr/>
          <p:nvPr/>
        </p:nvGrpSpPr>
        <p:grpSpPr>
          <a:xfrm>
            <a:off x="2566901" y="4874871"/>
            <a:ext cx="206013" cy="186790"/>
            <a:chOff x="3205537" y="965771"/>
            <a:chExt cx="349321" cy="308225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0AA5E39-A94D-4256-89B4-35E4ACC0EA27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3FCFA67-0AA6-4596-8CA5-D34C3E19EB6F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304C8E6-7C1E-44C0-910D-13D029B19121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929005C1-960C-41A9-9BF6-83582DD38A81}"/>
              </a:ext>
            </a:extLst>
          </p:cNvPr>
          <p:cNvSpPr/>
          <p:nvPr/>
        </p:nvSpPr>
        <p:spPr>
          <a:xfrm>
            <a:off x="4573038" y="2020626"/>
            <a:ext cx="568836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5029C4B-6279-445A-8798-A96D8ABB8B71}"/>
              </a:ext>
            </a:extLst>
          </p:cNvPr>
          <p:cNvSpPr/>
          <p:nvPr/>
        </p:nvSpPr>
        <p:spPr>
          <a:xfrm>
            <a:off x="581865" y="5367697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77463D7-F845-423C-8AEF-73028E0086CD}"/>
              </a:ext>
            </a:extLst>
          </p:cNvPr>
          <p:cNvSpPr/>
          <p:nvPr/>
        </p:nvSpPr>
        <p:spPr>
          <a:xfrm>
            <a:off x="1197617" y="5367697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306224C7-64A8-451D-B64D-2CF3948AB663}"/>
              </a:ext>
            </a:extLst>
          </p:cNvPr>
          <p:cNvSpPr/>
          <p:nvPr/>
        </p:nvSpPr>
        <p:spPr>
          <a:xfrm>
            <a:off x="576668" y="6435927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3DE3E971-72F8-4B21-AD72-941822BF76CD}"/>
              </a:ext>
            </a:extLst>
          </p:cNvPr>
          <p:cNvSpPr/>
          <p:nvPr/>
        </p:nvSpPr>
        <p:spPr>
          <a:xfrm>
            <a:off x="1192420" y="6435927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CE59875-6360-41FA-BEEF-E4172D75CBAF}"/>
              </a:ext>
            </a:extLst>
          </p:cNvPr>
          <p:cNvSpPr/>
          <p:nvPr/>
        </p:nvSpPr>
        <p:spPr>
          <a:xfrm>
            <a:off x="6061356" y="462596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560BD639-6627-428B-AA2D-19CC48574650}"/>
              </a:ext>
            </a:extLst>
          </p:cNvPr>
          <p:cNvSpPr/>
          <p:nvPr/>
        </p:nvSpPr>
        <p:spPr>
          <a:xfrm>
            <a:off x="6677108" y="462596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2B114543-7B80-4B0E-ACF9-29540C115909}"/>
              </a:ext>
            </a:extLst>
          </p:cNvPr>
          <p:cNvSpPr/>
          <p:nvPr/>
        </p:nvSpPr>
        <p:spPr>
          <a:xfrm>
            <a:off x="6061356" y="318672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0F47C5D5-CED8-44F1-8672-0A387D911103}"/>
              </a:ext>
            </a:extLst>
          </p:cNvPr>
          <p:cNvSpPr/>
          <p:nvPr/>
        </p:nvSpPr>
        <p:spPr>
          <a:xfrm>
            <a:off x="6677108" y="3186721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60685E3-8248-4737-86C3-1BD17FC0A4A7}"/>
              </a:ext>
            </a:extLst>
          </p:cNvPr>
          <p:cNvSpPr txBox="1"/>
          <p:nvPr/>
        </p:nvSpPr>
        <p:spPr>
          <a:xfrm>
            <a:off x="0" y="78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2/3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424B6FA-AE0A-44F5-BECF-13DD717E4E07}"/>
              </a:ext>
            </a:extLst>
          </p:cNvPr>
          <p:cNvSpPr txBox="1"/>
          <p:nvPr/>
        </p:nvSpPr>
        <p:spPr>
          <a:xfrm>
            <a:off x="2754563" y="229739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Counterparties (iii)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F9359A0-3930-4053-B56C-01CFB2BCD6FE}"/>
              </a:ext>
            </a:extLst>
          </p:cNvPr>
          <p:cNvSpPr/>
          <p:nvPr/>
        </p:nvSpPr>
        <p:spPr>
          <a:xfrm>
            <a:off x="1192420" y="5479449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52EFA45-FBE4-44AD-A2F1-974F438E5EE9}"/>
              </a:ext>
            </a:extLst>
          </p:cNvPr>
          <p:cNvSpPr/>
          <p:nvPr/>
        </p:nvSpPr>
        <p:spPr>
          <a:xfrm>
            <a:off x="418040" y="5517353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98F913B-9AC8-442C-B1A2-1CE373DF5B37}"/>
              </a:ext>
            </a:extLst>
          </p:cNvPr>
          <p:cNvSpPr/>
          <p:nvPr/>
        </p:nvSpPr>
        <p:spPr>
          <a:xfrm>
            <a:off x="1192420" y="6563543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1726F05-3FF7-4E44-93D4-8C4710A3BB4A}"/>
              </a:ext>
            </a:extLst>
          </p:cNvPr>
          <p:cNvSpPr/>
          <p:nvPr/>
        </p:nvSpPr>
        <p:spPr>
          <a:xfrm>
            <a:off x="418040" y="6601447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4288D559-9B38-4412-BA77-1E582A130BD2}"/>
              </a:ext>
            </a:extLst>
          </p:cNvPr>
          <p:cNvSpPr/>
          <p:nvPr/>
        </p:nvSpPr>
        <p:spPr>
          <a:xfrm>
            <a:off x="6684842" y="4767120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CA950F3-BB77-4A18-B7DE-35CC8097B650}"/>
              </a:ext>
            </a:extLst>
          </p:cNvPr>
          <p:cNvSpPr/>
          <p:nvPr/>
        </p:nvSpPr>
        <p:spPr>
          <a:xfrm>
            <a:off x="5910462" y="4805024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D48C5B7-1392-453C-9ADA-8A99A44EF7CB}"/>
              </a:ext>
            </a:extLst>
          </p:cNvPr>
          <p:cNvSpPr/>
          <p:nvPr/>
        </p:nvSpPr>
        <p:spPr>
          <a:xfrm>
            <a:off x="6711519" y="3290811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4CBD2D9-A2BE-41B0-99AD-7329ED160130}"/>
              </a:ext>
            </a:extLst>
          </p:cNvPr>
          <p:cNvSpPr/>
          <p:nvPr/>
        </p:nvSpPr>
        <p:spPr>
          <a:xfrm>
            <a:off x="5937139" y="3328715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A454B91-54E6-41E0-961D-C657B3C650D4}"/>
              </a:ext>
            </a:extLst>
          </p:cNvPr>
          <p:cNvGrpSpPr/>
          <p:nvPr/>
        </p:nvGrpSpPr>
        <p:grpSpPr>
          <a:xfrm>
            <a:off x="7028543" y="2430791"/>
            <a:ext cx="206013" cy="186790"/>
            <a:chOff x="3205537" y="965771"/>
            <a:chExt cx="349321" cy="308225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0D8C01F4-DCB0-44BB-B29B-D8C3AC0F6D61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B8F6D9B-60B5-4167-8129-0D12FA791CAC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06458166-2491-458D-94CB-B1C6119AE768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0827EB66-13CD-4DD6-AB4A-95C7DF12BC0B}"/>
              </a:ext>
            </a:extLst>
          </p:cNvPr>
          <p:cNvGrpSpPr/>
          <p:nvPr/>
        </p:nvGrpSpPr>
        <p:grpSpPr>
          <a:xfrm>
            <a:off x="7028542" y="2672982"/>
            <a:ext cx="206013" cy="186790"/>
            <a:chOff x="3205537" y="965771"/>
            <a:chExt cx="349321" cy="308225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6883394-1151-48F5-B286-EF4F0DCD525F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72C41F45-C2DE-45CE-9FE5-1FD2973B07A9}"/>
                </a:ext>
              </a:extLst>
            </p:cNvPr>
            <p:cNvCxnSpPr>
              <a:endCxn id="8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3FCBF592-C953-4917-9CB5-F8F0E9C23AB1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9350C27-E669-42B9-9412-2CA4BED7A34F}"/>
              </a:ext>
            </a:extLst>
          </p:cNvPr>
          <p:cNvGrpSpPr/>
          <p:nvPr/>
        </p:nvGrpSpPr>
        <p:grpSpPr>
          <a:xfrm>
            <a:off x="7028542" y="3905801"/>
            <a:ext cx="206013" cy="186790"/>
            <a:chOff x="3205537" y="965771"/>
            <a:chExt cx="349321" cy="308225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12C09547-C5BD-4D3F-9D90-2CB88E5D07AA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B253FD37-30AD-47F2-9FD4-FC464D1E4021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78177CC-51ED-412A-9958-AB4D9274EB8F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68F4B4C9-1C01-4CC3-95DE-CDB25C714303}"/>
              </a:ext>
            </a:extLst>
          </p:cNvPr>
          <p:cNvGrpSpPr/>
          <p:nvPr/>
        </p:nvGrpSpPr>
        <p:grpSpPr>
          <a:xfrm>
            <a:off x="7028542" y="4140320"/>
            <a:ext cx="206013" cy="186790"/>
            <a:chOff x="3205537" y="965771"/>
            <a:chExt cx="349321" cy="308225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25AD8D2D-805B-4C1E-80E6-0519632461F4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3BB750E6-A9EE-47A1-BD5C-AE940C8389A4}"/>
                </a:ext>
              </a:extLst>
            </p:cNvPr>
            <p:cNvCxnSpPr>
              <a:endCxn id="11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4E71A28D-0973-4FB3-A7F6-A6A7F494A6C2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5F7E91ED-266F-4FC2-8D7E-70BD41D423E0}"/>
              </a:ext>
            </a:extLst>
          </p:cNvPr>
          <p:cNvSpPr/>
          <p:nvPr/>
        </p:nvSpPr>
        <p:spPr>
          <a:xfrm>
            <a:off x="3871092" y="2771058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7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63487A-70FC-4DEC-B88C-C7E372EAEBB4}"/>
              </a:ext>
            </a:extLst>
          </p:cNvPr>
          <p:cNvSpPr/>
          <p:nvPr/>
        </p:nvSpPr>
        <p:spPr>
          <a:xfrm>
            <a:off x="3913210" y="3333933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E07C98C6-489E-4DF8-A9AF-4E11A2C16831}"/>
              </a:ext>
            </a:extLst>
          </p:cNvPr>
          <p:cNvSpPr/>
          <p:nvPr/>
        </p:nvSpPr>
        <p:spPr>
          <a:xfrm>
            <a:off x="4424394" y="2220515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8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4930A490-2C7E-46A9-BB8A-BAC238551DFF}"/>
              </a:ext>
            </a:extLst>
          </p:cNvPr>
          <p:cNvGrpSpPr/>
          <p:nvPr/>
        </p:nvGrpSpPr>
        <p:grpSpPr>
          <a:xfrm>
            <a:off x="246029" y="1117013"/>
            <a:ext cx="11077085" cy="328218"/>
            <a:chOff x="246029" y="1117013"/>
            <a:chExt cx="11077085" cy="328218"/>
          </a:xfrm>
          <a:solidFill>
            <a:schemeClr val="bg2">
              <a:lumMod val="90000"/>
            </a:schemeClr>
          </a:solidFill>
        </p:grpSpPr>
        <p:sp>
          <p:nvSpPr>
            <p:cNvPr id="119" name="Rechteck: obere Ecken abgerundet 118">
              <a:extLst>
                <a:ext uri="{FF2B5EF4-FFF2-40B4-BE49-F238E27FC236}">
                  <a16:creationId xmlns:a16="http://schemas.microsoft.com/office/drawing/2014/main" id="{30DC32B8-9C14-4C0D-A76B-6ADA0EAFC73B}"/>
                </a:ext>
              </a:extLst>
            </p:cNvPr>
            <p:cNvSpPr/>
            <p:nvPr/>
          </p:nvSpPr>
          <p:spPr>
            <a:xfrm>
              <a:off x="284918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Basic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: obere Ecken abgerundet 119">
              <a:extLst>
                <a:ext uri="{FF2B5EF4-FFF2-40B4-BE49-F238E27FC236}">
                  <a16:creationId xmlns:a16="http://schemas.microsoft.com/office/drawing/2014/main" id="{E9447259-A5C1-4C63-8894-56C664949525}"/>
                </a:ext>
              </a:extLst>
            </p:cNvPr>
            <p:cNvSpPr/>
            <p:nvPr/>
          </p:nvSpPr>
          <p:spPr>
            <a:xfrm>
              <a:off x="1822203" y="1117013"/>
              <a:ext cx="1537285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Ratings &amp; Industries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E769016-71CA-4F02-9FD5-D7554D667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29" y="1427434"/>
              <a:ext cx="11077085" cy="17797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hteck: obere Ecken abgerundet 121">
              <a:extLst>
                <a:ext uri="{FF2B5EF4-FFF2-40B4-BE49-F238E27FC236}">
                  <a16:creationId xmlns:a16="http://schemas.microsoft.com/office/drawing/2014/main" id="{B38DB6A2-AEBE-4903-8643-ACF7E4DB1D10}"/>
                </a:ext>
              </a:extLst>
            </p:cNvPr>
            <p:cNvSpPr/>
            <p:nvPr/>
          </p:nvSpPr>
          <p:spPr>
            <a:xfrm>
              <a:off x="3359488" y="1117013"/>
              <a:ext cx="1537285" cy="274476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Dependencies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0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85531C7-C939-4F8B-B22B-36FDFBA0C012}"/>
              </a:ext>
            </a:extLst>
          </p:cNvPr>
          <p:cNvGrpSpPr/>
          <p:nvPr/>
        </p:nvGrpSpPr>
        <p:grpSpPr>
          <a:xfrm>
            <a:off x="246580" y="704612"/>
            <a:ext cx="11597988" cy="5932494"/>
            <a:chOff x="233348" y="1938838"/>
            <a:chExt cx="3771681" cy="3283785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0BECD11-BB01-47DA-A0D1-FEE3502C8304}"/>
                </a:ext>
              </a:extLst>
            </p:cNvPr>
            <p:cNvSpPr/>
            <p:nvPr/>
          </p:nvSpPr>
          <p:spPr>
            <a:xfrm>
              <a:off x="233348" y="2106098"/>
              <a:ext cx="3771681" cy="3116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07295C7-2BC3-4160-A060-900AB9DA7052}"/>
                </a:ext>
              </a:extLst>
            </p:cNvPr>
            <p:cNvSpPr/>
            <p:nvPr/>
          </p:nvSpPr>
          <p:spPr>
            <a:xfrm>
              <a:off x="503094" y="1938838"/>
              <a:ext cx="849116" cy="31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Security agreement as of 2018-02-05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6B55460-178E-4931-B4CC-FC971A127C79}"/>
              </a:ext>
            </a:extLst>
          </p:cNvPr>
          <p:cNvGrpSpPr/>
          <p:nvPr/>
        </p:nvGrpSpPr>
        <p:grpSpPr>
          <a:xfrm>
            <a:off x="133564" y="139680"/>
            <a:ext cx="5767470" cy="564933"/>
            <a:chOff x="133564" y="682453"/>
            <a:chExt cx="5767470" cy="564933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2499AB-075B-4E7E-AEA4-3DFDE481928B}"/>
                </a:ext>
              </a:extLst>
            </p:cNvPr>
            <p:cNvGrpSpPr/>
            <p:nvPr/>
          </p:nvGrpSpPr>
          <p:grpSpPr>
            <a:xfrm>
              <a:off x="246580" y="960258"/>
              <a:ext cx="5654454" cy="287128"/>
              <a:chOff x="246580" y="1752194"/>
              <a:chExt cx="5654454" cy="287128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CFBAE05-FC4D-40FE-86BD-C499A2FA5138}"/>
                  </a:ext>
                </a:extLst>
              </p:cNvPr>
              <p:cNvSpPr/>
              <p:nvPr/>
            </p:nvSpPr>
            <p:spPr>
              <a:xfrm>
                <a:off x="246580" y="1752194"/>
                <a:ext cx="5305133" cy="2871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Security agreement as of 2018-02-05</a:t>
                </a:r>
              </a:p>
            </p:txBody>
          </p: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62D2EAA2-E25C-4D61-9A17-D3EB14423405}"/>
                  </a:ext>
                </a:extLst>
              </p:cNvPr>
              <p:cNvGrpSpPr/>
              <p:nvPr/>
            </p:nvGrpSpPr>
            <p:grpSpPr>
              <a:xfrm>
                <a:off x="5551713" y="1752194"/>
                <a:ext cx="349321" cy="287128"/>
                <a:chOff x="3205537" y="965771"/>
                <a:chExt cx="349321" cy="308225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DB77DA3-63E6-40D4-807F-8F5421C96D62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821321D2-424C-4B47-9C63-72D63FBAE27D}"/>
                    </a:ext>
                  </a:extLst>
                </p:cNvPr>
                <p:cNvCxnSpPr>
                  <a:endCxn id="4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4BB8D2E9-6BC9-4C4C-969B-741D836CFA95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52587362-989C-431A-9A55-5B3A8DBFFDEA}"/>
                </a:ext>
              </a:extLst>
            </p:cNvPr>
            <p:cNvSpPr txBox="1"/>
            <p:nvPr/>
          </p:nvSpPr>
          <p:spPr>
            <a:xfrm>
              <a:off x="133564" y="682453"/>
              <a:ext cx="1610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Security agreement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5A55F5C-E38C-4E5F-9696-1826DB02F8AC}"/>
              </a:ext>
            </a:extLst>
          </p:cNvPr>
          <p:cNvGrpSpPr/>
          <p:nvPr/>
        </p:nvGrpSpPr>
        <p:grpSpPr>
          <a:xfrm>
            <a:off x="397782" y="1335072"/>
            <a:ext cx="1871665" cy="268609"/>
            <a:chOff x="5985966" y="5389086"/>
            <a:chExt cx="2198669" cy="30822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6C2CA91-415F-4261-9657-B2F7DF74EB1B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2018-02-05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4EC87D37-3457-45E5-A576-CFF7B96CB1CC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717E8DC-0C94-4967-AA8E-3BE5AFECFF1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16A63477-6143-4477-B2E1-ADD64CAD0406}"/>
                  </a:ext>
                </a:extLst>
              </p:cNvPr>
              <p:cNvCxnSpPr>
                <a:endCxn id="6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FDA6BC20-3DB6-437F-9D53-692090ABF0D8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A320317-3145-4304-9B9A-231BC38842CB}"/>
              </a:ext>
            </a:extLst>
          </p:cNvPr>
          <p:cNvSpPr txBox="1"/>
          <p:nvPr/>
        </p:nvSpPr>
        <p:spPr>
          <a:xfrm>
            <a:off x="330528" y="111512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C3B17AC-635C-42A8-85B1-AB9968BC4794}"/>
              </a:ext>
            </a:extLst>
          </p:cNvPr>
          <p:cNvGrpSpPr/>
          <p:nvPr/>
        </p:nvGrpSpPr>
        <p:grpSpPr>
          <a:xfrm>
            <a:off x="2353899" y="1323315"/>
            <a:ext cx="1871665" cy="268609"/>
            <a:chOff x="5985966" y="5389086"/>
            <a:chExt cx="2198669" cy="308225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389083B-FD31-47D7-B773-59430BE1F682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2018-05-07</a:t>
              </a: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9665BE00-DCBB-4059-B9E5-96538A8115C1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5DADFFF-D2E4-44DF-992F-00E6E41770F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FB13CC3F-3DC1-4E63-9489-54C5CF5E0DE5}"/>
                  </a:ext>
                </a:extLst>
              </p:cNvPr>
              <p:cNvCxnSpPr>
                <a:endCxn id="7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E1ACA0F9-C70D-4F92-89D1-8DDC521012F3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EAF79D2-8FAA-4434-836F-D1048A37ADA0}"/>
              </a:ext>
            </a:extLst>
          </p:cNvPr>
          <p:cNvSpPr txBox="1"/>
          <p:nvPr/>
        </p:nvSpPr>
        <p:spPr>
          <a:xfrm>
            <a:off x="2286645" y="111512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Executed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1F433030-8B99-4261-AA80-7F5DA57201FE}"/>
              </a:ext>
            </a:extLst>
          </p:cNvPr>
          <p:cNvSpPr/>
          <p:nvPr/>
        </p:nvSpPr>
        <p:spPr>
          <a:xfrm>
            <a:off x="5966104" y="41748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CB3EFC44-30F1-4DC7-97F1-DF3D8CAF5E73}"/>
              </a:ext>
            </a:extLst>
          </p:cNvPr>
          <p:cNvSpPr/>
          <p:nvPr/>
        </p:nvSpPr>
        <p:spPr>
          <a:xfrm>
            <a:off x="6883686" y="42246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161138DD-06CA-4FCA-9C77-679AD5462708}"/>
              </a:ext>
            </a:extLst>
          </p:cNvPr>
          <p:cNvSpPr/>
          <p:nvPr/>
        </p:nvSpPr>
        <p:spPr>
          <a:xfrm>
            <a:off x="7801268" y="427439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C6F5876-090A-49DD-99CB-FAA3976B4CAE}"/>
              </a:ext>
            </a:extLst>
          </p:cNvPr>
          <p:cNvGrpSpPr/>
          <p:nvPr/>
        </p:nvGrpSpPr>
        <p:grpSpPr>
          <a:xfrm>
            <a:off x="357885" y="2282400"/>
            <a:ext cx="5654454" cy="288208"/>
            <a:chOff x="573641" y="3051869"/>
            <a:chExt cx="5654454" cy="287128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83212DEC-21A8-4F1A-BAEE-D0095C7CB6D6}"/>
                </a:ext>
              </a:extLst>
            </p:cNvPr>
            <p:cNvSpPr/>
            <p:nvPr/>
          </p:nvSpPr>
          <p:spPr>
            <a:xfrm>
              <a:off x="573641" y="3051869"/>
              <a:ext cx="5305133" cy="287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Collateral agreement as of 2018-02-05</a:t>
              </a:r>
            </a:p>
          </p:txBody>
        </p: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D77C09A8-B78F-42B9-B85C-4B912D4265D9}"/>
                </a:ext>
              </a:extLst>
            </p:cNvPr>
            <p:cNvGrpSpPr/>
            <p:nvPr/>
          </p:nvGrpSpPr>
          <p:grpSpPr>
            <a:xfrm>
              <a:off x="5878774" y="3051869"/>
              <a:ext cx="349321" cy="287128"/>
              <a:chOff x="3205537" y="965771"/>
              <a:chExt cx="349321" cy="308225"/>
            </a:xfrm>
          </p:grpSpPr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E202F582-2087-4D38-8846-B7ABDD246B93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F1E9809E-D0DC-4DCD-AF85-84DC4073931E}"/>
                  </a:ext>
                </a:extLst>
              </p:cNvPr>
              <p:cNvCxnSpPr>
                <a:endCxn id="10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9A226586-CA2C-40A0-ACF9-84E1DEA8D763}"/>
                  </a:ext>
                </a:extLst>
              </p:cNvPr>
              <p:cNvCxnSpPr>
                <a:cxnSpLocks/>
                <a:endCxn id="10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494B9390-E0C0-4C32-BCB1-9A6D5DE28F8B}"/>
              </a:ext>
            </a:extLst>
          </p:cNvPr>
          <p:cNvSpPr txBox="1"/>
          <p:nvPr/>
        </p:nvSpPr>
        <p:spPr>
          <a:xfrm>
            <a:off x="625134" y="3221674"/>
            <a:ext cx="1717073" cy="30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Collateral agreement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9F6EE6A-00B2-4F7B-8A7F-88F2B7357D13}"/>
              </a:ext>
            </a:extLst>
          </p:cNvPr>
          <p:cNvSpPr/>
          <p:nvPr/>
        </p:nvSpPr>
        <p:spPr>
          <a:xfrm>
            <a:off x="325518" y="2780015"/>
            <a:ext cx="11109452" cy="373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F4EFE9E-B957-4226-9605-F9F9E8438278}"/>
              </a:ext>
            </a:extLst>
          </p:cNvPr>
          <p:cNvSpPr/>
          <p:nvPr/>
        </p:nvSpPr>
        <p:spPr>
          <a:xfrm>
            <a:off x="690694" y="2674801"/>
            <a:ext cx="3381871" cy="293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Collateral agreement as of 2018-02-05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9AF7CF1-D66A-44FF-A930-823AFD9A6287}"/>
              </a:ext>
            </a:extLst>
          </p:cNvPr>
          <p:cNvGrpSpPr/>
          <p:nvPr/>
        </p:nvGrpSpPr>
        <p:grpSpPr>
          <a:xfrm>
            <a:off x="367958" y="2874075"/>
            <a:ext cx="1985941" cy="477573"/>
            <a:chOff x="367958" y="2791194"/>
            <a:chExt cx="1985941" cy="47757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D813DE3D-84C0-4EF0-83E4-FD387EB07259}"/>
                </a:ext>
              </a:extLst>
            </p:cNvPr>
            <p:cNvGrpSpPr/>
            <p:nvPr/>
          </p:nvGrpSpPr>
          <p:grpSpPr>
            <a:xfrm>
              <a:off x="482234" y="2999147"/>
              <a:ext cx="1871665" cy="269620"/>
              <a:chOff x="5985966" y="5389086"/>
              <a:chExt cx="2198669" cy="308225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AF405C8A-C8D7-434C-8832-EDAF19074EA4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83D00972-DB81-4E72-91D8-7308C332E734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38527307-CC8C-4112-BF5E-A6737A2A8E53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0" name="Gerader Verbinder 119">
                  <a:extLst>
                    <a:ext uri="{FF2B5EF4-FFF2-40B4-BE49-F238E27FC236}">
                      <a16:creationId xmlns:a16="http://schemas.microsoft.com/office/drawing/2014/main" id="{F2DE3FB4-2E25-433E-B1EC-47872E342174}"/>
                    </a:ext>
                  </a:extLst>
                </p:cNvPr>
                <p:cNvCxnSpPr>
                  <a:endCxn id="11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r Verbinder 120">
                  <a:extLst>
                    <a:ext uri="{FF2B5EF4-FFF2-40B4-BE49-F238E27FC236}">
                      <a16:creationId xmlns:a16="http://schemas.microsoft.com/office/drawing/2014/main" id="{404E667F-ECCC-4CC3-BEC1-E422512FDED3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DE579931-0509-42B3-9B3F-C50A19705224}"/>
                </a:ext>
              </a:extLst>
            </p:cNvPr>
            <p:cNvSpPr txBox="1"/>
            <p:nvPr/>
          </p:nvSpPr>
          <p:spPr>
            <a:xfrm>
              <a:off x="367958" y="2791194"/>
              <a:ext cx="821059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Contracted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9E4284-5FD4-43E3-BCDA-838EE0454AEE}"/>
              </a:ext>
            </a:extLst>
          </p:cNvPr>
          <p:cNvGrpSpPr/>
          <p:nvPr/>
        </p:nvGrpSpPr>
        <p:grpSpPr>
          <a:xfrm>
            <a:off x="2804911" y="2892710"/>
            <a:ext cx="4520559" cy="593489"/>
            <a:chOff x="2804911" y="2892710"/>
            <a:chExt cx="4520559" cy="593489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97BE02C1-BC4F-47EC-A50C-2C312FF70D09}"/>
                </a:ext>
              </a:extLst>
            </p:cNvPr>
            <p:cNvSpPr txBox="1"/>
            <p:nvPr/>
          </p:nvSpPr>
          <p:spPr>
            <a:xfrm>
              <a:off x="2833410" y="2929515"/>
              <a:ext cx="484428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From</a:t>
              </a: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751542C-EE3C-4C17-9EE3-34C18FE6491C}"/>
                </a:ext>
              </a:extLst>
            </p:cNvPr>
            <p:cNvSpPr/>
            <p:nvPr/>
          </p:nvSpPr>
          <p:spPr>
            <a:xfrm>
              <a:off x="2804911" y="2943385"/>
              <a:ext cx="4520559" cy="542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21B6CE95-99B3-4041-A6BC-97EA07636F3C}"/>
                </a:ext>
              </a:extLst>
            </p:cNvPr>
            <p:cNvSpPr/>
            <p:nvPr/>
          </p:nvSpPr>
          <p:spPr>
            <a:xfrm>
              <a:off x="3702402" y="2892710"/>
              <a:ext cx="538604" cy="94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Pledge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43A8724E-F9FD-44FC-83AA-65D7A51493BE}"/>
                </a:ext>
              </a:extLst>
            </p:cNvPr>
            <p:cNvGrpSpPr/>
            <p:nvPr/>
          </p:nvGrpSpPr>
          <p:grpSpPr>
            <a:xfrm>
              <a:off x="2947687" y="3091854"/>
              <a:ext cx="1563766" cy="302072"/>
              <a:chOff x="5985966" y="5389086"/>
              <a:chExt cx="2198669" cy="308225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1905BAC5-E728-4753-9341-02AC930D9949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28" name="Gruppieren 127">
                <a:extLst>
                  <a:ext uri="{FF2B5EF4-FFF2-40B4-BE49-F238E27FC236}">
                    <a16:creationId xmlns:a16="http://schemas.microsoft.com/office/drawing/2014/main" id="{D9A2DF6E-6CDC-4D75-91A3-CBA0C458A63B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7D228BB1-95D5-4455-ABF7-B2A0F88DE70A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0" name="Gerader Verbinder 129">
                  <a:extLst>
                    <a:ext uri="{FF2B5EF4-FFF2-40B4-BE49-F238E27FC236}">
                      <a16:creationId xmlns:a16="http://schemas.microsoft.com/office/drawing/2014/main" id="{3AB53351-34B7-4736-B980-D433BB78A720}"/>
                    </a:ext>
                  </a:extLst>
                </p:cNvPr>
                <p:cNvCxnSpPr>
                  <a:endCxn id="12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r Verbinder 130">
                  <a:extLst>
                    <a:ext uri="{FF2B5EF4-FFF2-40B4-BE49-F238E27FC236}">
                      <a16:creationId xmlns:a16="http://schemas.microsoft.com/office/drawing/2014/main" id="{74263B9C-E1AF-42E0-B7C3-91206C89DCB1}"/>
                    </a:ext>
                  </a:extLst>
                </p:cNvPr>
                <p:cNvCxnSpPr>
                  <a:cxnSpLocks/>
                  <a:endCxn id="12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F8B8ED3-A97B-4240-A68D-22C9FA57CC47}"/>
                </a:ext>
              </a:extLst>
            </p:cNvPr>
            <p:cNvGrpSpPr/>
            <p:nvPr/>
          </p:nvGrpSpPr>
          <p:grpSpPr>
            <a:xfrm>
              <a:off x="4581629" y="3105860"/>
              <a:ext cx="279817" cy="275311"/>
              <a:chOff x="2280863" y="3996647"/>
              <a:chExt cx="380144" cy="380144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3F77067-86CE-4B05-8651-AD1D126FDA5A}"/>
                  </a:ext>
                </a:extLst>
              </p:cNvPr>
              <p:cNvSpPr/>
              <p:nvPr/>
            </p:nvSpPr>
            <p:spPr>
              <a:xfrm>
                <a:off x="2280863" y="3996647"/>
                <a:ext cx="380144" cy="38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8EC0D3F3-903B-4B71-84A9-9841CBF1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863" y="3996647"/>
                <a:ext cx="380144" cy="38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BF3A437D-EB5A-4282-902A-DC1783E62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863" y="3996647"/>
                <a:ext cx="380144" cy="38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FE90AE66-6093-4ADF-8083-EBFE20543817}"/>
                </a:ext>
              </a:extLst>
            </p:cNvPr>
            <p:cNvSpPr txBox="1"/>
            <p:nvPr/>
          </p:nvSpPr>
          <p:spPr>
            <a:xfrm>
              <a:off x="4877271" y="3090268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limited to</a:t>
              </a:r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9929805F-5124-4378-A7AD-84A78DD55857}"/>
                </a:ext>
              </a:extLst>
            </p:cNvPr>
            <p:cNvGrpSpPr/>
            <p:nvPr/>
          </p:nvGrpSpPr>
          <p:grpSpPr>
            <a:xfrm>
              <a:off x="5617907" y="3070037"/>
              <a:ext cx="1563766" cy="302072"/>
              <a:chOff x="5985966" y="5389086"/>
              <a:chExt cx="2198669" cy="308225"/>
            </a:xfrm>
          </p:grpSpPr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4F37CC52-8074-4874-9A60-A7456F99EB17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E80C7246-DB67-40FE-A899-ECC6B0F58465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3AB06490-E883-4F97-B64A-5B9AB7CB654D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2" name="Gerader Verbinder 141">
                  <a:extLst>
                    <a:ext uri="{FF2B5EF4-FFF2-40B4-BE49-F238E27FC236}">
                      <a16:creationId xmlns:a16="http://schemas.microsoft.com/office/drawing/2014/main" id="{B086CA54-45B5-4BA3-A0CA-509F0FB18045}"/>
                    </a:ext>
                  </a:extLst>
                </p:cNvPr>
                <p:cNvCxnSpPr>
                  <a:endCxn id="141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>
                  <a:extLst>
                    <a:ext uri="{FF2B5EF4-FFF2-40B4-BE49-F238E27FC236}">
                      <a16:creationId xmlns:a16="http://schemas.microsoft.com/office/drawing/2014/main" id="{952E47B2-22FC-42BA-9295-C8B4EDFFA841}"/>
                    </a:ext>
                  </a:extLst>
                </p:cNvPr>
                <p:cNvCxnSpPr>
                  <a:cxnSpLocks/>
                  <a:endCxn id="141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FABC1BA-F720-4259-846B-AD320D4EC831}"/>
              </a:ext>
            </a:extLst>
          </p:cNvPr>
          <p:cNvGrpSpPr/>
          <p:nvPr/>
        </p:nvGrpSpPr>
        <p:grpSpPr>
          <a:xfrm>
            <a:off x="488510" y="3702241"/>
            <a:ext cx="2391167" cy="2007100"/>
            <a:chOff x="620902" y="3702242"/>
            <a:chExt cx="2391167" cy="1709045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589982-6947-4A1F-A881-E5CE105583EC}"/>
                </a:ext>
              </a:extLst>
            </p:cNvPr>
            <p:cNvSpPr/>
            <p:nvPr/>
          </p:nvSpPr>
          <p:spPr>
            <a:xfrm>
              <a:off x="625134" y="3702242"/>
              <a:ext cx="2383605" cy="1709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BC0E50F-8DAE-45F6-8DD8-0371C6F6725C}"/>
                </a:ext>
              </a:extLst>
            </p:cNvPr>
            <p:cNvGrpSpPr/>
            <p:nvPr/>
          </p:nvGrpSpPr>
          <p:grpSpPr>
            <a:xfrm>
              <a:off x="2804911" y="3703462"/>
              <a:ext cx="207158" cy="1707825"/>
              <a:chOff x="3020667" y="4841584"/>
              <a:chExt cx="205892" cy="1477878"/>
            </a:xfrm>
          </p:grpSpPr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5473F43D-FD15-4FDC-8B47-A8472FFE9803}"/>
                  </a:ext>
                </a:extLst>
              </p:cNvPr>
              <p:cNvGrpSpPr/>
              <p:nvPr/>
            </p:nvGrpSpPr>
            <p:grpSpPr>
              <a:xfrm>
                <a:off x="3029415" y="6070997"/>
                <a:ext cx="197144" cy="248465"/>
                <a:chOff x="5320301" y="4348536"/>
                <a:chExt cx="217471" cy="308225"/>
              </a:xfrm>
            </p:grpSpPr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0287AE80-856F-4E46-A20F-79F935652C0D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23CF5C49-5488-44C8-88F0-5CE357CF5556}"/>
                    </a:ext>
                  </a:extLst>
                </p:cNvPr>
                <p:cNvCxnSpPr>
                  <a:endCxn id="153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0673F06F-D234-4E3F-9AB8-4996C81EF852}"/>
                    </a:ext>
                  </a:extLst>
                </p:cNvPr>
                <p:cNvCxnSpPr>
                  <a:cxnSpLocks/>
                  <a:endCxn id="153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uppieren 146">
                <a:extLst>
                  <a:ext uri="{FF2B5EF4-FFF2-40B4-BE49-F238E27FC236}">
                    <a16:creationId xmlns:a16="http://schemas.microsoft.com/office/drawing/2014/main" id="{4C14F4E5-72AA-4EC2-9284-F92B40E2EBBA}"/>
                  </a:ext>
                </a:extLst>
              </p:cNvPr>
              <p:cNvGrpSpPr/>
              <p:nvPr/>
            </p:nvGrpSpPr>
            <p:grpSpPr>
              <a:xfrm rot="10800000">
                <a:off x="3029415" y="4841584"/>
                <a:ext cx="197144" cy="248465"/>
                <a:chOff x="5320301" y="4348536"/>
                <a:chExt cx="217471" cy="308225"/>
              </a:xfrm>
            </p:grpSpPr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17B1CBED-B326-4F10-B960-9D23D35E9A91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EBE6C001-9DE6-4F90-839F-2C2DE12DCF30}"/>
                    </a:ext>
                  </a:extLst>
                </p:cNvPr>
                <p:cNvCxnSpPr>
                  <a:endCxn id="150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>
                  <a:extLst>
                    <a:ext uri="{FF2B5EF4-FFF2-40B4-BE49-F238E27FC236}">
                      <a16:creationId xmlns:a16="http://schemas.microsoft.com/office/drawing/2014/main" id="{EBCE778C-6384-438C-AA1D-82BAEB9675C6}"/>
                    </a:ext>
                  </a:extLst>
                </p:cNvPr>
                <p:cNvCxnSpPr>
                  <a:cxnSpLocks/>
                  <a:endCxn id="150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377E56D-B63F-4611-A345-AB105DDB8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0667" y="5097727"/>
                <a:ext cx="6581" cy="9972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96FCC3DC-989D-436A-8A27-651958424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46" y="5095168"/>
                <a:ext cx="0" cy="948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DA289439-3164-46FC-B60B-3C62787E79F2}"/>
                </a:ext>
              </a:extLst>
            </p:cNvPr>
            <p:cNvSpPr txBox="1"/>
            <p:nvPr/>
          </p:nvSpPr>
          <p:spPr>
            <a:xfrm>
              <a:off x="623070" y="3781448"/>
              <a:ext cx="2138312" cy="2227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 anchorCtr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de-DE"/>
                <a:t>Cash collateral #2254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AFAC124E-CF0F-486B-8F67-223A1D3AC647}"/>
                </a:ext>
              </a:extLst>
            </p:cNvPr>
            <p:cNvSpPr txBox="1"/>
            <p:nvPr/>
          </p:nvSpPr>
          <p:spPr>
            <a:xfrm>
              <a:off x="620902" y="4049910"/>
              <a:ext cx="2165059" cy="22276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de-DE"/>
                <a:t>Security collateral #2255</a:t>
              </a: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05B4E863-950E-4C0D-AA26-ED727B03DDD8}"/>
                </a:ext>
              </a:extLst>
            </p:cNvPr>
            <p:cNvSpPr txBox="1"/>
            <p:nvPr/>
          </p:nvSpPr>
          <p:spPr>
            <a:xfrm>
              <a:off x="630328" y="4308007"/>
              <a:ext cx="2131054" cy="22276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de-DE" sz="1100"/>
                <a:t>Security collateral #2256</a:t>
              </a:r>
            </a:p>
          </p:txBody>
        </p:sp>
      </p:grp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7C3A02-E1B2-483C-811A-BFB0EE017198}"/>
              </a:ext>
            </a:extLst>
          </p:cNvPr>
          <p:cNvSpPr/>
          <p:nvPr/>
        </p:nvSpPr>
        <p:spPr>
          <a:xfrm>
            <a:off x="3227325" y="3736153"/>
            <a:ext cx="7423581" cy="260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2A3A4D9E-1229-46E7-B1A8-3AAA778D7278}"/>
              </a:ext>
            </a:extLst>
          </p:cNvPr>
          <p:cNvSpPr/>
          <p:nvPr/>
        </p:nvSpPr>
        <p:spPr>
          <a:xfrm>
            <a:off x="3899009" y="3662882"/>
            <a:ext cx="1404512" cy="204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Cash collateral #2254</a:t>
            </a:r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1A4D0F18-421A-45EA-98DB-4EBAB6A5B076}"/>
              </a:ext>
            </a:extLst>
          </p:cNvPr>
          <p:cNvGrpSpPr/>
          <p:nvPr/>
        </p:nvGrpSpPr>
        <p:grpSpPr>
          <a:xfrm>
            <a:off x="3436317" y="4057043"/>
            <a:ext cx="2631260" cy="269620"/>
            <a:chOff x="3652073" y="5166802"/>
            <a:chExt cx="2631260" cy="26860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FF7FA1C7-7A7B-4153-A506-992413189E3D}"/>
                </a:ext>
              </a:extLst>
            </p:cNvPr>
            <p:cNvSpPr/>
            <p:nvPr/>
          </p:nvSpPr>
          <p:spPr>
            <a:xfrm>
              <a:off x="3652073" y="5166802"/>
              <a:ext cx="23149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Varengold Bank AG</a:t>
              </a:r>
            </a:p>
          </p:txBody>
        </p: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373AF171-941C-4502-BCDF-EC9344212DF3}"/>
                </a:ext>
              </a:extLst>
            </p:cNvPr>
            <p:cNvGrpSpPr/>
            <p:nvPr/>
          </p:nvGrpSpPr>
          <p:grpSpPr>
            <a:xfrm>
              <a:off x="5985966" y="5166802"/>
              <a:ext cx="297367" cy="268609"/>
              <a:chOff x="3205537" y="965771"/>
              <a:chExt cx="349321" cy="308225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B0F39A0B-F648-4BBD-90BD-20C320909DC1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r Verbinder 165">
                <a:extLst>
                  <a:ext uri="{FF2B5EF4-FFF2-40B4-BE49-F238E27FC236}">
                    <a16:creationId xmlns:a16="http://schemas.microsoft.com/office/drawing/2014/main" id="{FA38C4EC-68D2-4667-9429-713688125339}"/>
                  </a:ext>
                </a:extLst>
              </p:cNvPr>
              <p:cNvCxnSpPr>
                <a:endCxn id="16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r Verbinder 166">
                <a:extLst>
                  <a:ext uri="{FF2B5EF4-FFF2-40B4-BE49-F238E27FC236}">
                    <a16:creationId xmlns:a16="http://schemas.microsoft.com/office/drawing/2014/main" id="{842BEA61-7E78-461E-851D-6AD29201D81F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9B2A94-BF91-4433-9D7E-FF2588F05434}"/>
              </a:ext>
            </a:extLst>
          </p:cNvPr>
          <p:cNvSpPr txBox="1"/>
          <p:nvPr/>
        </p:nvSpPr>
        <p:spPr>
          <a:xfrm>
            <a:off x="3322042" y="3849090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66845F2-BD98-4CBE-A662-96401F3A7977}"/>
              </a:ext>
            </a:extLst>
          </p:cNvPr>
          <p:cNvGrpSpPr/>
          <p:nvPr/>
        </p:nvGrpSpPr>
        <p:grpSpPr>
          <a:xfrm>
            <a:off x="7521685" y="4051753"/>
            <a:ext cx="2857500" cy="1293002"/>
            <a:chOff x="7597465" y="3815856"/>
            <a:chExt cx="2857500" cy="1293002"/>
          </a:xfrm>
        </p:grpSpPr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594BD539-A8C8-4A7E-B5E7-BC307B4D0683}"/>
                </a:ext>
              </a:extLst>
            </p:cNvPr>
            <p:cNvGrpSpPr/>
            <p:nvPr/>
          </p:nvGrpSpPr>
          <p:grpSpPr>
            <a:xfrm>
              <a:off x="7597465" y="3815856"/>
              <a:ext cx="2857500" cy="1293002"/>
              <a:chOff x="7813221" y="4754200"/>
              <a:chExt cx="2473779" cy="1489893"/>
            </a:xfrm>
          </p:grpSpPr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343D00B7-728B-4378-A488-09B1B5BBF6DC}"/>
                  </a:ext>
                </a:extLst>
              </p:cNvPr>
              <p:cNvSpPr/>
              <p:nvPr/>
            </p:nvSpPr>
            <p:spPr>
              <a:xfrm>
                <a:off x="7813221" y="4806675"/>
                <a:ext cx="2473779" cy="1437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5AD0CDEE-A2F8-4DE5-8CA8-10F8193F1CD2}"/>
                  </a:ext>
                </a:extLst>
              </p:cNvPr>
              <p:cNvSpPr/>
              <p:nvPr/>
            </p:nvSpPr>
            <p:spPr>
              <a:xfrm>
                <a:off x="7894536" y="4754200"/>
                <a:ext cx="1674007" cy="1278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Latest evaluation</a:t>
                </a:r>
              </a:p>
            </p:txBody>
          </p:sp>
        </p:grp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8CCC18D7-4DD1-49ED-A50B-080398288CB4}"/>
                </a:ext>
              </a:extLst>
            </p:cNvPr>
            <p:cNvGrpSpPr/>
            <p:nvPr/>
          </p:nvGrpSpPr>
          <p:grpSpPr>
            <a:xfrm>
              <a:off x="7717961" y="4138025"/>
              <a:ext cx="1314444" cy="269620"/>
              <a:chOff x="5985966" y="5389086"/>
              <a:chExt cx="2198669" cy="308225"/>
            </a:xfrm>
          </p:grpSpPr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09BEFB59-31EB-4EAE-B504-6C0A42E11DDB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2018-05-22</a:t>
                </a:r>
              </a:p>
            </p:txBody>
          </p:sp>
          <p:grpSp>
            <p:nvGrpSpPr>
              <p:cNvPr id="225" name="Gruppieren 224">
                <a:extLst>
                  <a:ext uri="{FF2B5EF4-FFF2-40B4-BE49-F238E27FC236}">
                    <a16:creationId xmlns:a16="http://schemas.microsoft.com/office/drawing/2014/main" id="{F09055F6-5001-496A-A9F5-02329CBFEA74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226" name="Rechteck 225">
                  <a:extLst>
                    <a:ext uri="{FF2B5EF4-FFF2-40B4-BE49-F238E27FC236}">
                      <a16:creationId xmlns:a16="http://schemas.microsoft.com/office/drawing/2014/main" id="{C7B444A6-0411-4E9E-BF8D-C219E8C8E6A0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>
                  <a:extLst>
                    <a:ext uri="{FF2B5EF4-FFF2-40B4-BE49-F238E27FC236}">
                      <a16:creationId xmlns:a16="http://schemas.microsoft.com/office/drawing/2014/main" id="{AC1FD266-A0EF-4387-834A-13E454521921}"/>
                    </a:ext>
                  </a:extLst>
                </p:cNvPr>
                <p:cNvCxnSpPr>
                  <a:endCxn id="22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Gerader Verbinder 227">
                  <a:extLst>
                    <a:ext uri="{FF2B5EF4-FFF2-40B4-BE49-F238E27FC236}">
                      <a16:creationId xmlns:a16="http://schemas.microsoft.com/office/drawing/2014/main" id="{24CAAFDF-8C87-4BA6-B3BC-C266AE8526DB}"/>
                    </a:ext>
                  </a:extLst>
                </p:cNvPr>
                <p:cNvCxnSpPr>
                  <a:cxnSpLocks/>
                  <a:endCxn id="22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1EABD21-8FEE-4753-82E3-D3E06982F777}"/>
                </a:ext>
              </a:extLst>
            </p:cNvPr>
            <p:cNvSpPr txBox="1"/>
            <p:nvPr/>
          </p:nvSpPr>
          <p:spPr>
            <a:xfrm>
              <a:off x="7603684" y="3930071"/>
              <a:ext cx="1074333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Evaluation date</a:t>
              </a:r>
            </a:p>
          </p:txBody>
        </p:sp>
        <p:grpSp>
          <p:nvGrpSpPr>
            <p:cNvPr id="230" name="Gruppieren 229">
              <a:extLst>
                <a:ext uri="{FF2B5EF4-FFF2-40B4-BE49-F238E27FC236}">
                  <a16:creationId xmlns:a16="http://schemas.microsoft.com/office/drawing/2014/main" id="{E1A9966E-D7CF-468F-89FA-489536D9A1F6}"/>
                </a:ext>
              </a:extLst>
            </p:cNvPr>
            <p:cNvGrpSpPr/>
            <p:nvPr/>
          </p:nvGrpSpPr>
          <p:grpSpPr>
            <a:xfrm>
              <a:off x="7678780" y="4427679"/>
              <a:ext cx="1621748" cy="482419"/>
              <a:chOff x="5843612" y="3354105"/>
              <a:chExt cx="1958643" cy="580450"/>
            </a:xfrm>
          </p:grpSpPr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DE198E3C-B984-4CCA-BB97-021282F6DCB9}"/>
                  </a:ext>
                </a:extLst>
              </p:cNvPr>
              <p:cNvSpPr/>
              <p:nvPr/>
            </p:nvSpPr>
            <p:spPr>
              <a:xfrm>
                <a:off x="5922084" y="3626778"/>
                <a:ext cx="1880171" cy="3077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100">
                    <a:solidFill>
                      <a:schemeClr val="tx1"/>
                    </a:solidFill>
                  </a:rPr>
                  <a:t>935,474.02</a:t>
                </a:r>
              </a:p>
            </p:txBody>
          </p:sp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CF44DDE0-E7FF-4D9D-9A9A-B47E7C03129D}"/>
                  </a:ext>
                </a:extLst>
              </p:cNvPr>
              <p:cNvSpPr txBox="1"/>
              <p:nvPr/>
            </p:nvSpPr>
            <p:spPr>
              <a:xfrm>
                <a:off x="5843612" y="3354105"/>
                <a:ext cx="1958642" cy="3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Value</a:t>
                </a:r>
              </a:p>
            </p:txBody>
          </p:sp>
        </p:grpSp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032283EE-50B7-4CF2-B03D-CFADE689140A}"/>
                </a:ext>
              </a:extLst>
            </p:cNvPr>
            <p:cNvGrpSpPr/>
            <p:nvPr/>
          </p:nvGrpSpPr>
          <p:grpSpPr>
            <a:xfrm>
              <a:off x="9388622" y="4653928"/>
              <a:ext cx="757781" cy="256169"/>
              <a:chOff x="9626885" y="1381492"/>
              <a:chExt cx="915199" cy="308225"/>
            </a:xfrm>
          </p:grpSpPr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C9C50A83-A681-48E3-A403-7AFB83769FFB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EUR</a:t>
                </a:r>
              </a:p>
            </p:txBody>
          </p:sp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71B19256-A3C1-41B2-B0A1-DEDF94F81759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236" name="Rechteck 235">
                  <a:extLst>
                    <a:ext uri="{FF2B5EF4-FFF2-40B4-BE49-F238E27FC236}">
                      <a16:creationId xmlns:a16="http://schemas.microsoft.com/office/drawing/2014/main" id="{14818D96-457A-44BF-95D7-608A63CCD73C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7" name="Gerader Verbinder 236">
                  <a:extLst>
                    <a:ext uri="{FF2B5EF4-FFF2-40B4-BE49-F238E27FC236}">
                      <a16:creationId xmlns:a16="http://schemas.microsoft.com/office/drawing/2014/main" id="{B3C77904-212C-403A-9681-A2F52EE6273C}"/>
                    </a:ext>
                  </a:extLst>
                </p:cNvPr>
                <p:cNvCxnSpPr>
                  <a:endCxn id="23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Gerader Verbinder 237">
                  <a:extLst>
                    <a:ext uri="{FF2B5EF4-FFF2-40B4-BE49-F238E27FC236}">
                      <a16:creationId xmlns:a16="http://schemas.microsoft.com/office/drawing/2014/main" id="{F4A90CE7-D674-46CB-B339-76072D762539}"/>
                    </a:ext>
                  </a:extLst>
                </p:cNvPr>
                <p:cNvCxnSpPr>
                  <a:cxnSpLocks/>
                  <a:endCxn id="23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339C260-056B-4539-AC01-47A73CDE7FD1}"/>
                </a:ext>
              </a:extLst>
            </p:cNvPr>
            <p:cNvSpPr txBox="1"/>
            <p:nvPr/>
          </p:nvSpPr>
          <p:spPr>
            <a:xfrm>
              <a:off x="9297622" y="4431462"/>
              <a:ext cx="700833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Currency</a:t>
              </a: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BA890352-582A-4D71-B0BD-4260F13B95AC}"/>
              </a:ext>
            </a:extLst>
          </p:cNvPr>
          <p:cNvGrpSpPr/>
          <p:nvPr/>
        </p:nvGrpSpPr>
        <p:grpSpPr>
          <a:xfrm>
            <a:off x="357885" y="1740451"/>
            <a:ext cx="11077085" cy="328218"/>
            <a:chOff x="573641" y="2850061"/>
            <a:chExt cx="11077085" cy="328218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3417D40-D3F4-4DAC-92DF-C3E7775331F2}"/>
                </a:ext>
              </a:extLst>
            </p:cNvPr>
            <p:cNvGrpSpPr/>
            <p:nvPr/>
          </p:nvGrpSpPr>
          <p:grpSpPr>
            <a:xfrm>
              <a:off x="612530" y="2850061"/>
              <a:ext cx="3074570" cy="274476"/>
              <a:chOff x="1529248" y="336589"/>
              <a:chExt cx="2921064" cy="274476"/>
            </a:xfrm>
          </p:grpSpPr>
          <p:sp>
            <p:nvSpPr>
              <p:cNvPr id="243" name="Rechteck: obere Ecken abgerundet 242">
                <a:extLst>
                  <a:ext uri="{FF2B5EF4-FFF2-40B4-BE49-F238E27FC236}">
                    <a16:creationId xmlns:a16="http://schemas.microsoft.com/office/drawing/2014/main" id="{B3864BE3-7CC8-43F4-9C7D-C1D196073DB5}"/>
                  </a:ext>
                </a:extLst>
              </p:cNvPr>
              <p:cNvSpPr/>
              <p:nvPr/>
            </p:nvSpPr>
            <p:spPr>
              <a:xfrm>
                <a:off x="1529248" y="336589"/>
                <a:ext cx="1460532" cy="274476"/>
              </a:xfrm>
              <a:prstGeom prst="round2Same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Collateral agreements</a:t>
                </a:r>
              </a:p>
            </p:txBody>
          </p:sp>
          <p:sp>
            <p:nvSpPr>
              <p:cNvPr id="244" name="Rechteck: obere Ecken abgerundet 243">
                <a:extLst>
                  <a:ext uri="{FF2B5EF4-FFF2-40B4-BE49-F238E27FC236}">
                    <a16:creationId xmlns:a16="http://schemas.microsoft.com/office/drawing/2014/main" id="{E6988D79-CB09-4EB5-B13E-C93559943B0A}"/>
                  </a:ext>
                </a:extLst>
              </p:cNvPr>
              <p:cNvSpPr/>
              <p:nvPr/>
            </p:nvSpPr>
            <p:spPr>
              <a:xfrm>
                <a:off x="2989780" y="336589"/>
                <a:ext cx="1460532" cy="274476"/>
              </a:xfrm>
              <a:prstGeom prst="round2Same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Guarantee agreements</a:t>
                </a:r>
              </a:p>
            </p:txBody>
          </p:sp>
          <p:cxnSp>
            <p:nvCxnSpPr>
              <p:cNvPr id="245" name="Gerader Verbinder 244">
                <a:extLst>
                  <a:ext uri="{FF2B5EF4-FFF2-40B4-BE49-F238E27FC236}">
                    <a16:creationId xmlns:a16="http://schemas.microsoft.com/office/drawing/2014/main" id="{D7A43535-77B8-4A2F-9BE9-FA64817AD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248" y="611065"/>
                <a:ext cx="292106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53E8FCFB-1A69-410A-A8E2-793B44FDD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641" y="3160482"/>
              <a:ext cx="11077085" cy="17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407D497C-3F89-413A-BAF3-0B7561034BE8}"/>
              </a:ext>
            </a:extLst>
          </p:cNvPr>
          <p:cNvSpPr/>
          <p:nvPr/>
        </p:nvSpPr>
        <p:spPr>
          <a:xfrm>
            <a:off x="497936" y="5833078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47" name="Rechteck: abgerundete Ecken 246">
            <a:extLst>
              <a:ext uri="{FF2B5EF4-FFF2-40B4-BE49-F238E27FC236}">
                <a16:creationId xmlns:a16="http://schemas.microsoft.com/office/drawing/2014/main" id="{490C9067-47AE-4939-B4EB-0F72C18E0BEF}"/>
              </a:ext>
            </a:extLst>
          </p:cNvPr>
          <p:cNvSpPr/>
          <p:nvPr/>
        </p:nvSpPr>
        <p:spPr>
          <a:xfrm>
            <a:off x="1429121" y="584303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3D2B197-1389-4C1D-8ABB-B9D623E6F9C7}"/>
              </a:ext>
            </a:extLst>
          </p:cNvPr>
          <p:cNvGrpSpPr/>
          <p:nvPr/>
        </p:nvGrpSpPr>
        <p:grpSpPr>
          <a:xfrm>
            <a:off x="3449013" y="4349779"/>
            <a:ext cx="3528510" cy="1803609"/>
            <a:chOff x="3668488" y="5921336"/>
            <a:chExt cx="3388961" cy="1335247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12189FBD-23BD-4663-B8CB-B0CFE0EAF599}"/>
                </a:ext>
              </a:extLst>
            </p:cNvPr>
            <p:cNvSpPr/>
            <p:nvPr/>
          </p:nvSpPr>
          <p:spPr>
            <a:xfrm>
              <a:off x="3668488" y="6022528"/>
              <a:ext cx="3388961" cy="1234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00DE4B4-ED6A-4A07-A3E8-1EECD5806EE9}"/>
                </a:ext>
              </a:extLst>
            </p:cNvPr>
            <p:cNvSpPr/>
            <p:nvPr/>
          </p:nvSpPr>
          <p:spPr>
            <a:xfrm>
              <a:off x="3846057" y="5921336"/>
              <a:ext cx="802143" cy="2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Cash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C1F4F13-8B33-433D-A4A3-0742521A3224}"/>
              </a:ext>
            </a:extLst>
          </p:cNvPr>
          <p:cNvGrpSpPr/>
          <p:nvPr/>
        </p:nvGrpSpPr>
        <p:grpSpPr>
          <a:xfrm>
            <a:off x="3527666" y="4585403"/>
            <a:ext cx="1262557" cy="484278"/>
            <a:chOff x="3527666" y="4585403"/>
            <a:chExt cx="1262557" cy="484278"/>
          </a:xfrm>
        </p:grpSpPr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3BDF58D8-E26B-4657-BE42-63B138AA991D}"/>
                </a:ext>
              </a:extLst>
            </p:cNvPr>
            <p:cNvSpPr/>
            <p:nvPr/>
          </p:nvSpPr>
          <p:spPr>
            <a:xfrm>
              <a:off x="3578249" y="4808497"/>
              <a:ext cx="1211974" cy="261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1000108619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99FD5B3-0844-41B4-97A7-5A71DD452883}"/>
                </a:ext>
              </a:extLst>
            </p:cNvPr>
            <p:cNvSpPr txBox="1"/>
            <p:nvPr/>
          </p:nvSpPr>
          <p:spPr>
            <a:xfrm>
              <a:off x="3527666" y="4585403"/>
              <a:ext cx="1262557" cy="26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Account</a:t>
              </a:r>
            </a:p>
          </p:txBody>
        </p:sp>
      </p:grpSp>
      <p:sp>
        <p:nvSpPr>
          <p:cNvPr id="251" name="Rechteck 250">
            <a:extLst>
              <a:ext uri="{FF2B5EF4-FFF2-40B4-BE49-F238E27FC236}">
                <a16:creationId xmlns:a16="http://schemas.microsoft.com/office/drawing/2014/main" id="{6B6CC253-7031-49D0-A33A-D6AFE9F4E2AA}"/>
              </a:ext>
            </a:extLst>
          </p:cNvPr>
          <p:cNvSpPr/>
          <p:nvPr/>
        </p:nvSpPr>
        <p:spPr>
          <a:xfrm>
            <a:off x="3599571" y="5731816"/>
            <a:ext cx="233814" cy="1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2D476D80-3412-4F90-BFCB-E9DFA0FB862F}"/>
              </a:ext>
            </a:extLst>
          </p:cNvPr>
          <p:cNvSpPr txBox="1"/>
          <p:nvPr/>
        </p:nvSpPr>
        <p:spPr>
          <a:xfrm>
            <a:off x="3811671" y="5705032"/>
            <a:ext cx="102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entire account pledged</a:t>
            </a:r>
            <a:endParaRPr lang="de-DE" sz="1400"/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CC8B62A-39CA-4D51-B7AE-799F0078AEB6}"/>
              </a:ext>
            </a:extLst>
          </p:cNvPr>
          <p:cNvSpPr txBox="1"/>
          <p:nvPr/>
        </p:nvSpPr>
        <p:spPr>
          <a:xfrm>
            <a:off x="4702379" y="5586604"/>
            <a:ext cx="1067831" cy="24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Pledged notional</a:t>
            </a: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BC3A7B36-14F0-4ADC-BD1A-E7E0EC175F18}"/>
              </a:ext>
            </a:extLst>
          </p:cNvPr>
          <p:cNvSpPr/>
          <p:nvPr/>
        </p:nvSpPr>
        <p:spPr>
          <a:xfrm>
            <a:off x="4792360" y="5790257"/>
            <a:ext cx="960248" cy="273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>
                <a:solidFill>
                  <a:schemeClr val="tx1"/>
                </a:solidFill>
              </a:rPr>
              <a:t>1,000,000.00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77EBA7C-D8C9-45C4-9648-D115CDE55480}"/>
              </a:ext>
            </a:extLst>
          </p:cNvPr>
          <p:cNvGrpSpPr/>
          <p:nvPr/>
        </p:nvGrpSpPr>
        <p:grpSpPr>
          <a:xfrm>
            <a:off x="5714803" y="5576516"/>
            <a:ext cx="912643" cy="479235"/>
            <a:chOff x="5838827" y="5441051"/>
            <a:chExt cx="849203" cy="448822"/>
          </a:xfrm>
        </p:grpSpPr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2D9857FC-E0CE-4682-87F2-53E7D58FAE71}"/>
                </a:ext>
              </a:extLst>
            </p:cNvPr>
            <p:cNvGrpSpPr/>
            <p:nvPr/>
          </p:nvGrpSpPr>
          <p:grpSpPr>
            <a:xfrm>
              <a:off x="5930249" y="5633704"/>
              <a:ext cx="757781" cy="256169"/>
              <a:chOff x="9626885" y="1381492"/>
              <a:chExt cx="915199" cy="308225"/>
            </a:xfrm>
          </p:grpSpPr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E76E888-C3F9-4DD7-BF8B-0E2479E7B870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USD</a:t>
                </a:r>
              </a:p>
            </p:txBody>
          </p:sp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C39F775A-02F2-435D-9F38-529DD267EF52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216" name="Rechteck 215">
                  <a:extLst>
                    <a:ext uri="{FF2B5EF4-FFF2-40B4-BE49-F238E27FC236}">
                      <a16:creationId xmlns:a16="http://schemas.microsoft.com/office/drawing/2014/main" id="{909CBF06-981F-485B-8DA1-4E8EA31EF7CA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7" name="Gerader Verbinder 216">
                  <a:extLst>
                    <a:ext uri="{FF2B5EF4-FFF2-40B4-BE49-F238E27FC236}">
                      <a16:creationId xmlns:a16="http://schemas.microsoft.com/office/drawing/2014/main" id="{F16D4C8B-E62E-4C6D-9B63-6D5EBA0C2F9C}"/>
                    </a:ext>
                  </a:extLst>
                </p:cNvPr>
                <p:cNvCxnSpPr>
                  <a:endCxn id="21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Gerader Verbinder 217">
                  <a:extLst>
                    <a:ext uri="{FF2B5EF4-FFF2-40B4-BE49-F238E27FC236}">
                      <a16:creationId xmlns:a16="http://schemas.microsoft.com/office/drawing/2014/main" id="{B6763C44-0C24-495D-AEDA-C02042A7F9D0}"/>
                    </a:ext>
                  </a:extLst>
                </p:cNvPr>
                <p:cNvCxnSpPr>
                  <a:cxnSpLocks/>
                  <a:endCxn id="21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9" name="Textfeld 218">
              <a:extLst>
                <a:ext uri="{FF2B5EF4-FFF2-40B4-BE49-F238E27FC236}">
                  <a16:creationId xmlns:a16="http://schemas.microsoft.com/office/drawing/2014/main" id="{A6ACE759-B8AA-43A1-A53C-7868656B2738}"/>
                </a:ext>
              </a:extLst>
            </p:cNvPr>
            <p:cNvSpPr txBox="1"/>
            <p:nvPr/>
          </p:nvSpPr>
          <p:spPr>
            <a:xfrm>
              <a:off x="5838827" y="544105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/>
                <a:t>Currency</a:t>
              </a:r>
            </a:p>
          </p:txBody>
        </p:sp>
      </p:grpSp>
      <p:sp>
        <p:nvSpPr>
          <p:cNvPr id="258" name="Rechteck: abgerundete Ecken 257">
            <a:extLst>
              <a:ext uri="{FF2B5EF4-FFF2-40B4-BE49-F238E27FC236}">
                <a16:creationId xmlns:a16="http://schemas.microsoft.com/office/drawing/2014/main" id="{F1F8A454-4CFF-418C-8FA9-4A5A671A5ACC}"/>
              </a:ext>
            </a:extLst>
          </p:cNvPr>
          <p:cNvSpPr/>
          <p:nvPr/>
        </p:nvSpPr>
        <p:spPr>
          <a:xfrm>
            <a:off x="6154466" y="2285863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id="{697F7F17-C190-4835-B344-D86A3A33975C}"/>
              </a:ext>
            </a:extLst>
          </p:cNvPr>
          <p:cNvSpPr/>
          <p:nvPr/>
        </p:nvSpPr>
        <p:spPr>
          <a:xfrm>
            <a:off x="7072048" y="2290840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260" name="Rechteck: abgerundete Ecken 259">
            <a:extLst>
              <a:ext uri="{FF2B5EF4-FFF2-40B4-BE49-F238E27FC236}">
                <a16:creationId xmlns:a16="http://schemas.microsoft.com/office/drawing/2014/main" id="{7E1A1C04-A189-4161-90F3-ADAA13EC6A3B}"/>
              </a:ext>
            </a:extLst>
          </p:cNvPr>
          <p:cNvSpPr/>
          <p:nvPr/>
        </p:nvSpPr>
        <p:spPr>
          <a:xfrm>
            <a:off x="7989630" y="2295817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E7BCA2-7DFA-4C35-ADE2-8079E76EF8A3}"/>
              </a:ext>
            </a:extLst>
          </p:cNvPr>
          <p:cNvGrpSpPr/>
          <p:nvPr/>
        </p:nvGrpSpPr>
        <p:grpSpPr>
          <a:xfrm>
            <a:off x="3585619" y="4808497"/>
            <a:ext cx="2314943" cy="727175"/>
            <a:chOff x="3585619" y="4808497"/>
            <a:chExt cx="2314943" cy="727175"/>
          </a:xfrm>
        </p:grpSpPr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71AE767E-1E10-467B-A8A0-695F915852B8}"/>
                </a:ext>
              </a:extLst>
            </p:cNvPr>
            <p:cNvSpPr/>
            <p:nvPr/>
          </p:nvSpPr>
          <p:spPr>
            <a:xfrm>
              <a:off x="3585619" y="5266052"/>
              <a:ext cx="2314943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Y-GmbH</a:t>
              </a: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FA53C3C-28EE-4192-B249-CDCF50418875}"/>
                </a:ext>
              </a:extLst>
            </p:cNvPr>
            <p:cNvGrpSpPr/>
            <p:nvPr/>
          </p:nvGrpSpPr>
          <p:grpSpPr>
            <a:xfrm>
              <a:off x="4790223" y="4808497"/>
              <a:ext cx="297367" cy="260683"/>
              <a:chOff x="3205537" y="965771"/>
              <a:chExt cx="349321" cy="308225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445C3B89-0575-494B-A092-009C9595958E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A3F32A3E-B196-46B7-A1E8-23260E316D55}"/>
                  </a:ext>
                </a:extLst>
              </p:cNvPr>
              <p:cNvCxnSpPr>
                <a:endCxn id="17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394179A2-145B-4189-BF9F-CC8997DF57CA}"/>
                  </a:ext>
                </a:extLst>
              </p:cNvPr>
              <p:cNvCxnSpPr>
                <a:cxnSpLocks/>
                <a:endCxn id="17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feld 178">
            <a:extLst>
              <a:ext uri="{FF2B5EF4-FFF2-40B4-BE49-F238E27FC236}">
                <a16:creationId xmlns:a16="http://schemas.microsoft.com/office/drawing/2014/main" id="{A080DEA2-DC08-4830-97FA-E591953C0A12}"/>
              </a:ext>
            </a:extLst>
          </p:cNvPr>
          <p:cNvSpPr txBox="1"/>
          <p:nvPr/>
        </p:nvSpPr>
        <p:spPr>
          <a:xfrm>
            <a:off x="3471344" y="505809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Account holder</a:t>
            </a:r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3D192645-8809-499E-BC3B-2632FAEF225D}"/>
              </a:ext>
            </a:extLst>
          </p:cNvPr>
          <p:cNvSpPr txBox="1"/>
          <p:nvPr/>
        </p:nvSpPr>
        <p:spPr>
          <a:xfrm>
            <a:off x="9853696" y="32974"/>
            <a:ext cx="237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Security Agreements (i)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528ABFB5-A0A9-4436-A0D3-63B2723ADBB5}"/>
              </a:ext>
            </a:extLst>
          </p:cNvPr>
          <p:cNvSpPr txBox="1"/>
          <p:nvPr/>
        </p:nvSpPr>
        <p:spPr>
          <a:xfrm>
            <a:off x="0" y="-7970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3/1</a:t>
            </a:r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F4D24224-B5DF-4B9D-A687-33E3C7A7C416}"/>
              </a:ext>
            </a:extLst>
          </p:cNvPr>
          <p:cNvSpPr/>
          <p:nvPr/>
        </p:nvSpPr>
        <p:spPr>
          <a:xfrm>
            <a:off x="8482193" y="5769997"/>
            <a:ext cx="2369538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listbox to the left</a:t>
            </a:r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057432B8-2C18-4C47-B7F2-EEE39400600B}"/>
              </a:ext>
            </a:extLst>
          </p:cNvPr>
          <p:cNvSpPr/>
          <p:nvPr/>
        </p:nvSpPr>
        <p:spPr>
          <a:xfrm>
            <a:off x="6528984" y="1961848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10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F3B6DED5-25FC-478B-B972-ACBEFBEEC4BE}"/>
              </a:ext>
            </a:extLst>
          </p:cNvPr>
          <p:cNvSpPr/>
          <p:nvPr/>
        </p:nvSpPr>
        <p:spPr>
          <a:xfrm>
            <a:off x="6366350" y="5330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9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0AF912DF-E553-4BE0-A49A-8D5E3DEF2605}"/>
              </a:ext>
            </a:extLst>
          </p:cNvPr>
          <p:cNvSpPr/>
          <p:nvPr/>
        </p:nvSpPr>
        <p:spPr>
          <a:xfrm>
            <a:off x="9572258" y="880375"/>
            <a:ext cx="2473807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„Sec.Agrmts“</a:t>
            </a:r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D674F305-71A7-4742-AECE-727EF7416CB6}"/>
              </a:ext>
            </a:extLst>
          </p:cNvPr>
          <p:cNvSpPr/>
          <p:nvPr/>
        </p:nvSpPr>
        <p:spPr>
          <a:xfrm>
            <a:off x="9125549" y="2565656"/>
            <a:ext cx="2473807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„Coll.Agrmts“</a:t>
            </a:r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297B4153-EE40-468B-8F6A-FFBD61B62A8B}"/>
              </a:ext>
            </a:extLst>
          </p:cNvPr>
          <p:cNvSpPr/>
          <p:nvPr/>
        </p:nvSpPr>
        <p:spPr>
          <a:xfrm>
            <a:off x="354163" y="6087794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14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8AF8A392-13AC-44BA-A0DA-983D741B3B9E}"/>
              </a:ext>
            </a:extLst>
          </p:cNvPr>
          <p:cNvSpPr/>
          <p:nvPr/>
        </p:nvSpPr>
        <p:spPr>
          <a:xfrm>
            <a:off x="1546687" y="6093550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05249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85531C7-C939-4F8B-B22B-36FDFBA0C012}"/>
              </a:ext>
            </a:extLst>
          </p:cNvPr>
          <p:cNvGrpSpPr/>
          <p:nvPr/>
        </p:nvGrpSpPr>
        <p:grpSpPr>
          <a:xfrm>
            <a:off x="246580" y="704612"/>
            <a:ext cx="11597988" cy="5932494"/>
            <a:chOff x="233348" y="1938838"/>
            <a:chExt cx="3771681" cy="3283785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0BECD11-BB01-47DA-A0D1-FEE3502C8304}"/>
                </a:ext>
              </a:extLst>
            </p:cNvPr>
            <p:cNvSpPr/>
            <p:nvPr/>
          </p:nvSpPr>
          <p:spPr>
            <a:xfrm>
              <a:off x="233348" y="2106098"/>
              <a:ext cx="3771681" cy="3116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07295C7-2BC3-4160-A060-900AB9DA7052}"/>
                </a:ext>
              </a:extLst>
            </p:cNvPr>
            <p:cNvSpPr/>
            <p:nvPr/>
          </p:nvSpPr>
          <p:spPr>
            <a:xfrm>
              <a:off x="503094" y="1938838"/>
              <a:ext cx="849116" cy="31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Security agreement as of 2018-02-05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6B55460-178E-4931-B4CC-FC971A127C79}"/>
              </a:ext>
            </a:extLst>
          </p:cNvPr>
          <p:cNvGrpSpPr/>
          <p:nvPr/>
        </p:nvGrpSpPr>
        <p:grpSpPr>
          <a:xfrm>
            <a:off x="133564" y="139680"/>
            <a:ext cx="5767470" cy="564933"/>
            <a:chOff x="133564" y="682453"/>
            <a:chExt cx="5767470" cy="564933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2499AB-075B-4E7E-AEA4-3DFDE481928B}"/>
                </a:ext>
              </a:extLst>
            </p:cNvPr>
            <p:cNvGrpSpPr/>
            <p:nvPr/>
          </p:nvGrpSpPr>
          <p:grpSpPr>
            <a:xfrm>
              <a:off x="246580" y="960258"/>
              <a:ext cx="5654454" cy="287128"/>
              <a:chOff x="246580" y="1752194"/>
              <a:chExt cx="5654454" cy="287128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CFBAE05-FC4D-40FE-86BD-C499A2FA5138}"/>
                  </a:ext>
                </a:extLst>
              </p:cNvPr>
              <p:cNvSpPr/>
              <p:nvPr/>
            </p:nvSpPr>
            <p:spPr>
              <a:xfrm>
                <a:off x="246580" y="1752194"/>
                <a:ext cx="5305133" cy="2871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Security agreement as of 2018-02-05</a:t>
                </a:r>
              </a:p>
            </p:txBody>
          </p: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62D2EAA2-E25C-4D61-9A17-D3EB14423405}"/>
                  </a:ext>
                </a:extLst>
              </p:cNvPr>
              <p:cNvGrpSpPr/>
              <p:nvPr/>
            </p:nvGrpSpPr>
            <p:grpSpPr>
              <a:xfrm>
                <a:off x="5551713" y="1752194"/>
                <a:ext cx="349321" cy="287128"/>
                <a:chOff x="3205537" y="965771"/>
                <a:chExt cx="349321" cy="308225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DB77DA3-63E6-40D4-807F-8F5421C96D62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821321D2-424C-4B47-9C63-72D63FBAE27D}"/>
                    </a:ext>
                  </a:extLst>
                </p:cNvPr>
                <p:cNvCxnSpPr>
                  <a:endCxn id="4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4BB8D2E9-6BC9-4C4C-969B-741D836CFA95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52587362-989C-431A-9A55-5B3A8DBFFDEA}"/>
                </a:ext>
              </a:extLst>
            </p:cNvPr>
            <p:cNvSpPr txBox="1"/>
            <p:nvPr/>
          </p:nvSpPr>
          <p:spPr>
            <a:xfrm>
              <a:off x="133564" y="682453"/>
              <a:ext cx="1610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Security agreement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5A55F5C-E38C-4E5F-9696-1826DB02F8AC}"/>
              </a:ext>
            </a:extLst>
          </p:cNvPr>
          <p:cNvGrpSpPr/>
          <p:nvPr/>
        </p:nvGrpSpPr>
        <p:grpSpPr>
          <a:xfrm>
            <a:off x="397782" y="1335072"/>
            <a:ext cx="1871665" cy="268609"/>
            <a:chOff x="5985966" y="5389086"/>
            <a:chExt cx="2198669" cy="30822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6C2CA91-415F-4261-9657-B2F7DF74EB1B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2018-02-05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4EC87D37-3457-45E5-A576-CFF7B96CB1CC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717E8DC-0C94-4967-AA8E-3BE5AFECFF1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16A63477-6143-4477-B2E1-ADD64CAD0406}"/>
                  </a:ext>
                </a:extLst>
              </p:cNvPr>
              <p:cNvCxnSpPr>
                <a:endCxn id="6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FDA6BC20-3DB6-437F-9D53-692090ABF0D8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A320317-3145-4304-9B9A-231BC38842CB}"/>
              </a:ext>
            </a:extLst>
          </p:cNvPr>
          <p:cNvSpPr txBox="1"/>
          <p:nvPr/>
        </p:nvSpPr>
        <p:spPr>
          <a:xfrm>
            <a:off x="330528" y="111512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C3B17AC-635C-42A8-85B1-AB9968BC4794}"/>
              </a:ext>
            </a:extLst>
          </p:cNvPr>
          <p:cNvGrpSpPr/>
          <p:nvPr/>
        </p:nvGrpSpPr>
        <p:grpSpPr>
          <a:xfrm>
            <a:off x="2353899" y="1323315"/>
            <a:ext cx="1871665" cy="268609"/>
            <a:chOff x="5985966" y="5389086"/>
            <a:chExt cx="2198669" cy="308225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389083B-FD31-47D7-B773-59430BE1F682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2018-05-07</a:t>
              </a: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9665BE00-DCBB-4059-B9E5-96538A8115C1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5DADFFF-D2E4-44DF-992F-00E6E41770F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FB13CC3F-3DC1-4E63-9489-54C5CF5E0DE5}"/>
                  </a:ext>
                </a:extLst>
              </p:cNvPr>
              <p:cNvCxnSpPr>
                <a:endCxn id="7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E1ACA0F9-C70D-4F92-89D1-8DDC521012F3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EAF79D2-8FAA-4434-836F-D1048A37ADA0}"/>
              </a:ext>
            </a:extLst>
          </p:cNvPr>
          <p:cNvSpPr txBox="1"/>
          <p:nvPr/>
        </p:nvSpPr>
        <p:spPr>
          <a:xfrm>
            <a:off x="2286645" y="111512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Executed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1F433030-8B99-4261-AA80-7F5DA57201FE}"/>
              </a:ext>
            </a:extLst>
          </p:cNvPr>
          <p:cNvSpPr/>
          <p:nvPr/>
        </p:nvSpPr>
        <p:spPr>
          <a:xfrm>
            <a:off x="5966104" y="41748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CB3EFC44-30F1-4DC7-97F1-DF3D8CAF5E73}"/>
              </a:ext>
            </a:extLst>
          </p:cNvPr>
          <p:cNvSpPr/>
          <p:nvPr/>
        </p:nvSpPr>
        <p:spPr>
          <a:xfrm>
            <a:off x="6883686" y="42246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161138DD-06CA-4FCA-9C77-679AD5462708}"/>
              </a:ext>
            </a:extLst>
          </p:cNvPr>
          <p:cNvSpPr/>
          <p:nvPr/>
        </p:nvSpPr>
        <p:spPr>
          <a:xfrm>
            <a:off x="7801268" y="427439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C6F5876-090A-49DD-99CB-FAA3976B4CAE}"/>
              </a:ext>
            </a:extLst>
          </p:cNvPr>
          <p:cNvGrpSpPr/>
          <p:nvPr/>
        </p:nvGrpSpPr>
        <p:grpSpPr>
          <a:xfrm>
            <a:off x="357885" y="2282400"/>
            <a:ext cx="5654454" cy="288208"/>
            <a:chOff x="573641" y="3051869"/>
            <a:chExt cx="5654454" cy="287128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83212DEC-21A8-4F1A-BAEE-D0095C7CB6D6}"/>
                </a:ext>
              </a:extLst>
            </p:cNvPr>
            <p:cNvSpPr/>
            <p:nvPr/>
          </p:nvSpPr>
          <p:spPr>
            <a:xfrm>
              <a:off x="573641" y="3051869"/>
              <a:ext cx="5305133" cy="287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Collateral agreement as of 2018-02-05</a:t>
              </a:r>
            </a:p>
          </p:txBody>
        </p: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D77C09A8-B78F-42B9-B85C-4B912D4265D9}"/>
                </a:ext>
              </a:extLst>
            </p:cNvPr>
            <p:cNvGrpSpPr/>
            <p:nvPr/>
          </p:nvGrpSpPr>
          <p:grpSpPr>
            <a:xfrm>
              <a:off x="5878774" y="3051869"/>
              <a:ext cx="349321" cy="287128"/>
              <a:chOff x="3205537" y="965771"/>
              <a:chExt cx="349321" cy="308225"/>
            </a:xfrm>
          </p:grpSpPr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E202F582-2087-4D38-8846-B7ABDD246B93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F1E9809E-D0DC-4DCD-AF85-84DC4073931E}"/>
                  </a:ext>
                </a:extLst>
              </p:cNvPr>
              <p:cNvCxnSpPr>
                <a:endCxn id="10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9A226586-CA2C-40A0-ACF9-84E1DEA8D763}"/>
                  </a:ext>
                </a:extLst>
              </p:cNvPr>
              <p:cNvCxnSpPr>
                <a:cxnSpLocks/>
                <a:endCxn id="10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494B9390-E0C0-4C32-BCB1-9A6D5DE28F8B}"/>
              </a:ext>
            </a:extLst>
          </p:cNvPr>
          <p:cNvSpPr txBox="1"/>
          <p:nvPr/>
        </p:nvSpPr>
        <p:spPr>
          <a:xfrm>
            <a:off x="625134" y="3221674"/>
            <a:ext cx="1717073" cy="30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Collateral agreement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9F6EE6A-00B2-4F7B-8A7F-88F2B7357D13}"/>
              </a:ext>
            </a:extLst>
          </p:cNvPr>
          <p:cNvSpPr/>
          <p:nvPr/>
        </p:nvSpPr>
        <p:spPr>
          <a:xfrm>
            <a:off x="325518" y="2780015"/>
            <a:ext cx="11109452" cy="373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F4EFE9E-B957-4226-9605-F9F9E8438278}"/>
              </a:ext>
            </a:extLst>
          </p:cNvPr>
          <p:cNvSpPr/>
          <p:nvPr/>
        </p:nvSpPr>
        <p:spPr>
          <a:xfrm>
            <a:off x="690694" y="2674801"/>
            <a:ext cx="3381871" cy="293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Collateral agreement as of 2018-02-05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9AF7CF1-D66A-44FF-A930-823AFD9A6287}"/>
              </a:ext>
            </a:extLst>
          </p:cNvPr>
          <p:cNvGrpSpPr/>
          <p:nvPr/>
        </p:nvGrpSpPr>
        <p:grpSpPr>
          <a:xfrm>
            <a:off x="367958" y="2874075"/>
            <a:ext cx="1985941" cy="477573"/>
            <a:chOff x="367958" y="2791194"/>
            <a:chExt cx="1985941" cy="47757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D813DE3D-84C0-4EF0-83E4-FD387EB07259}"/>
                </a:ext>
              </a:extLst>
            </p:cNvPr>
            <p:cNvGrpSpPr/>
            <p:nvPr/>
          </p:nvGrpSpPr>
          <p:grpSpPr>
            <a:xfrm>
              <a:off x="482234" y="2999147"/>
              <a:ext cx="1871665" cy="269620"/>
              <a:chOff x="5985966" y="5389086"/>
              <a:chExt cx="2198669" cy="308225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AF405C8A-C8D7-434C-8832-EDAF19074EA4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83D00972-DB81-4E72-91D8-7308C332E734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38527307-CC8C-4112-BF5E-A6737A2A8E53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0" name="Gerader Verbinder 119">
                  <a:extLst>
                    <a:ext uri="{FF2B5EF4-FFF2-40B4-BE49-F238E27FC236}">
                      <a16:creationId xmlns:a16="http://schemas.microsoft.com/office/drawing/2014/main" id="{F2DE3FB4-2E25-433E-B1EC-47872E342174}"/>
                    </a:ext>
                  </a:extLst>
                </p:cNvPr>
                <p:cNvCxnSpPr>
                  <a:endCxn id="11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r Verbinder 120">
                  <a:extLst>
                    <a:ext uri="{FF2B5EF4-FFF2-40B4-BE49-F238E27FC236}">
                      <a16:creationId xmlns:a16="http://schemas.microsoft.com/office/drawing/2014/main" id="{404E667F-ECCC-4CC3-BEC1-E422512FDED3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DE579931-0509-42B3-9B3F-C50A19705224}"/>
                </a:ext>
              </a:extLst>
            </p:cNvPr>
            <p:cNvSpPr txBox="1"/>
            <p:nvPr/>
          </p:nvSpPr>
          <p:spPr>
            <a:xfrm>
              <a:off x="367958" y="2791194"/>
              <a:ext cx="821059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Contracted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9E4284-5FD4-43E3-BCDA-838EE0454AEE}"/>
              </a:ext>
            </a:extLst>
          </p:cNvPr>
          <p:cNvGrpSpPr/>
          <p:nvPr/>
        </p:nvGrpSpPr>
        <p:grpSpPr>
          <a:xfrm>
            <a:off x="2804911" y="2892710"/>
            <a:ext cx="4520559" cy="593489"/>
            <a:chOff x="2804911" y="2892710"/>
            <a:chExt cx="4520559" cy="593489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97BE02C1-BC4F-47EC-A50C-2C312FF70D09}"/>
                </a:ext>
              </a:extLst>
            </p:cNvPr>
            <p:cNvSpPr txBox="1"/>
            <p:nvPr/>
          </p:nvSpPr>
          <p:spPr>
            <a:xfrm>
              <a:off x="2833410" y="2929515"/>
              <a:ext cx="484428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From</a:t>
              </a: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751542C-EE3C-4C17-9EE3-34C18FE6491C}"/>
                </a:ext>
              </a:extLst>
            </p:cNvPr>
            <p:cNvSpPr/>
            <p:nvPr/>
          </p:nvSpPr>
          <p:spPr>
            <a:xfrm>
              <a:off x="2804911" y="2943385"/>
              <a:ext cx="4520559" cy="542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21B6CE95-99B3-4041-A6BC-97EA07636F3C}"/>
                </a:ext>
              </a:extLst>
            </p:cNvPr>
            <p:cNvSpPr/>
            <p:nvPr/>
          </p:nvSpPr>
          <p:spPr>
            <a:xfrm>
              <a:off x="3702402" y="2892710"/>
              <a:ext cx="538604" cy="94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Pledge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43A8724E-F9FD-44FC-83AA-65D7A51493BE}"/>
                </a:ext>
              </a:extLst>
            </p:cNvPr>
            <p:cNvGrpSpPr/>
            <p:nvPr/>
          </p:nvGrpSpPr>
          <p:grpSpPr>
            <a:xfrm>
              <a:off x="2947687" y="3091854"/>
              <a:ext cx="1563766" cy="302072"/>
              <a:chOff x="5985966" y="5389086"/>
              <a:chExt cx="2198669" cy="308225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1905BAC5-E728-4753-9341-02AC930D9949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28" name="Gruppieren 127">
                <a:extLst>
                  <a:ext uri="{FF2B5EF4-FFF2-40B4-BE49-F238E27FC236}">
                    <a16:creationId xmlns:a16="http://schemas.microsoft.com/office/drawing/2014/main" id="{D9A2DF6E-6CDC-4D75-91A3-CBA0C458A63B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7D228BB1-95D5-4455-ABF7-B2A0F88DE70A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0" name="Gerader Verbinder 129">
                  <a:extLst>
                    <a:ext uri="{FF2B5EF4-FFF2-40B4-BE49-F238E27FC236}">
                      <a16:creationId xmlns:a16="http://schemas.microsoft.com/office/drawing/2014/main" id="{3AB53351-34B7-4736-B980-D433BB78A720}"/>
                    </a:ext>
                  </a:extLst>
                </p:cNvPr>
                <p:cNvCxnSpPr>
                  <a:endCxn id="12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r Verbinder 130">
                  <a:extLst>
                    <a:ext uri="{FF2B5EF4-FFF2-40B4-BE49-F238E27FC236}">
                      <a16:creationId xmlns:a16="http://schemas.microsoft.com/office/drawing/2014/main" id="{74263B9C-E1AF-42E0-B7C3-91206C89DCB1}"/>
                    </a:ext>
                  </a:extLst>
                </p:cNvPr>
                <p:cNvCxnSpPr>
                  <a:cxnSpLocks/>
                  <a:endCxn id="12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F8B8ED3-A97B-4240-A68D-22C9FA57CC47}"/>
                </a:ext>
              </a:extLst>
            </p:cNvPr>
            <p:cNvGrpSpPr/>
            <p:nvPr/>
          </p:nvGrpSpPr>
          <p:grpSpPr>
            <a:xfrm>
              <a:off x="4581629" y="3105860"/>
              <a:ext cx="279817" cy="275311"/>
              <a:chOff x="2280863" y="3996647"/>
              <a:chExt cx="380144" cy="380144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3F77067-86CE-4B05-8651-AD1D126FDA5A}"/>
                  </a:ext>
                </a:extLst>
              </p:cNvPr>
              <p:cNvSpPr/>
              <p:nvPr/>
            </p:nvSpPr>
            <p:spPr>
              <a:xfrm>
                <a:off x="2280863" y="3996647"/>
                <a:ext cx="380144" cy="38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8EC0D3F3-903B-4B71-84A9-9841CBF1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863" y="3996647"/>
                <a:ext cx="380144" cy="38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BF3A437D-EB5A-4282-902A-DC1783E62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863" y="3996647"/>
                <a:ext cx="380144" cy="38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FE90AE66-6093-4ADF-8083-EBFE20543817}"/>
                </a:ext>
              </a:extLst>
            </p:cNvPr>
            <p:cNvSpPr txBox="1"/>
            <p:nvPr/>
          </p:nvSpPr>
          <p:spPr>
            <a:xfrm>
              <a:off x="4877271" y="3090268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limited to</a:t>
              </a:r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9929805F-5124-4378-A7AD-84A78DD55857}"/>
                </a:ext>
              </a:extLst>
            </p:cNvPr>
            <p:cNvGrpSpPr/>
            <p:nvPr/>
          </p:nvGrpSpPr>
          <p:grpSpPr>
            <a:xfrm>
              <a:off x="5617907" y="3070037"/>
              <a:ext cx="1563766" cy="302072"/>
              <a:chOff x="5985966" y="5389086"/>
              <a:chExt cx="2198669" cy="308225"/>
            </a:xfrm>
          </p:grpSpPr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4F37CC52-8074-4874-9A60-A7456F99EB17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2018-02-05</a:t>
                </a:r>
              </a:p>
            </p:txBody>
          </p: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E80C7246-DB67-40FE-A899-ECC6B0F58465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3AB06490-E883-4F97-B64A-5B9AB7CB654D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2" name="Gerader Verbinder 141">
                  <a:extLst>
                    <a:ext uri="{FF2B5EF4-FFF2-40B4-BE49-F238E27FC236}">
                      <a16:creationId xmlns:a16="http://schemas.microsoft.com/office/drawing/2014/main" id="{B086CA54-45B5-4BA3-A0CA-509F0FB18045}"/>
                    </a:ext>
                  </a:extLst>
                </p:cNvPr>
                <p:cNvCxnSpPr>
                  <a:endCxn id="141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>
                  <a:extLst>
                    <a:ext uri="{FF2B5EF4-FFF2-40B4-BE49-F238E27FC236}">
                      <a16:creationId xmlns:a16="http://schemas.microsoft.com/office/drawing/2014/main" id="{952E47B2-22FC-42BA-9295-C8B4EDFFA841}"/>
                    </a:ext>
                  </a:extLst>
                </p:cNvPr>
                <p:cNvCxnSpPr>
                  <a:cxnSpLocks/>
                  <a:endCxn id="141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FABC1BA-F720-4259-846B-AD320D4EC831}"/>
              </a:ext>
            </a:extLst>
          </p:cNvPr>
          <p:cNvGrpSpPr/>
          <p:nvPr/>
        </p:nvGrpSpPr>
        <p:grpSpPr>
          <a:xfrm>
            <a:off x="488510" y="3702241"/>
            <a:ext cx="2391167" cy="2007100"/>
            <a:chOff x="620902" y="3702242"/>
            <a:chExt cx="2391167" cy="1709045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589982-6947-4A1F-A881-E5CE105583EC}"/>
                </a:ext>
              </a:extLst>
            </p:cNvPr>
            <p:cNvSpPr/>
            <p:nvPr/>
          </p:nvSpPr>
          <p:spPr>
            <a:xfrm>
              <a:off x="625134" y="3702242"/>
              <a:ext cx="2383605" cy="1709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BC0E50F-8DAE-45F6-8DD8-0371C6F6725C}"/>
                </a:ext>
              </a:extLst>
            </p:cNvPr>
            <p:cNvGrpSpPr/>
            <p:nvPr/>
          </p:nvGrpSpPr>
          <p:grpSpPr>
            <a:xfrm>
              <a:off x="2804911" y="3703462"/>
              <a:ext cx="207158" cy="1707825"/>
              <a:chOff x="3020667" y="4841584"/>
              <a:chExt cx="205892" cy="1477878"/>
            </a:xfrm>
          </p:grpSpPr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5473F43D-FD15-4FDC-8B47-A8472FFE9803}"/>
                  </a:ext>
                </a:extLst>
              </p:cNvPr>
              <p:cNvGrpSpPr/>
              <p:nvPr/>
            </p:nvGrpSpPr>
            <p:grpSpPr>
              <a:xfrm>
                <a:off x="3029415" y="6070997"/>
                <a:ext cx="197144" cy="248465"/>
                <a:chOff x="5320301" y="4348536"/>
                <a:chExt cx="217471" cy="308225"/>
              </a:xfrm>
            </p:grpSpPr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0287AE80-856F-4E46-A20F-79F935652C0D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23CF5C49-5488-44C8-88F0-5CE357CF5556}"/>
                    </a:ext>
                  </a:extLst>
                </p:cNvPr>
                <p:cNvCxnSpPr>
                  <a:endCxn id="153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0673F06F-D234-4E3F-9AB8-4996C81EF852}"/>
                    </a:ext>
                  </a:extLst>
                </p:cNvPr>
                <p:cNvCxnSpPr>
                  <a:cxnSpLocks/>
                  <a:endCxn id="153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uppieren 146">
                <a:extLst>
                  <a:ext uri="{FF2B5EF4-FFF2-40B4-BE49-F238E27FC236}">
                    <a16:creationId xmlns:a16="http://schemas.microsoft.com/office/drawing/2014/main" id="{4C14F4E5-72AA-4EC2-9284-F92B40E2EBBA}"/>
                  </a:ext>
                </a:extLst>
              </p:cNvPr>
              <p:cNvGrpSpPr/>
              <p:nvPr/>
            </p:nvGrpSpPr>
            <p:grpSpPr>
              <a:xfrm rot="10800000">
                <a:off x="3029415" y="4841584"/>
                <a:ext cx="197144" cy="248465"/>
                <a:chOff x="5320301" y="4348536"/>
                <a:chExt cx="217471" cy="308225"/>
              </a:xfrm>
            </p:grpSpPr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17B1CBED-B326-4F10-B960-9D23D35E9A91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EBE6C001-9DE6-4F90-839F-2C2DE12DCF30}"/>
                    </a:ext>
                  </a:extLst>
                </p:cNvPr>
                <p:cNvCxnSpPr>
                  <a:endCxn id="150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>
                  <a:extLst>
                    <a:ext uri="{FF2B5EF4-FFF2-40B4-BE49-F238E27FC236}">
                      <a16:creationId xmlns:a16="http://schemas.microsoft.com/office/drawing/2014/main" id="{EBCE778C-6384-438C-AA1D-82BAEB9675C6}"/>
                    </a:ext>
                  </a:extLst>
                </p:cNvPr>
                <p:cNvCxnSpPr>
                  <a:cxnSpLocks/>
                  <a:endCxn id="150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377E56D-B63F-4611-A345-AB105DDB8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0667" y="5097727"/>
                <a:ext cx="6581" cy="9972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96FCC3DC-989D-436A-8A27-651958424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46" y="5095168"/>
                <a:ext cx="0" cy="948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DA289439-3164-46FC-B60B-3C62787E79F2}"/>
                </a:ext>
              </a:extLst>
            </p:cNvPr>
            <p:cNvSpPr txBox="1"/>
            <p:nvPr/>
          </p:nvSpPr>
          <p:spPr>
            <a:xfrm>
              <a:off x="623070" y="3781448"/>
              <a:ext cx="1409360" cy="22276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de-DE" sz="1100"/>
                <a:t>Cash collateral #2254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AFAC124E-CF0F-486B-8F67-223A1D3AC647}"/>
                </a:ext>
              </a:extLst>
            </p:cNvPr>
            <p:cNvSpPr txBox="1"/>
            <p:nvPr/>
          </p:nvSpPr>
          <p:spPr>
            <a:xfrm>
              <a:off x="620902" y="4049910"/>
              <a:ext cx="2165059" cy="2227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r>
                <a:rPr lang="de-DE" sz="1100"/>
                <a:t>Security collateral #2255</a:t>
              </a: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05B4E863-950E-4C0D-AA26-ED727B03DDD8}"/>
                </a:ext>
              </a:extLst>
            </p:cNvPr>
            <p:cNvSpPr txBox="1"/>
            <p:nvPr/>
          </p:nvSpPr>
          <p:spPr>
            <a:xfrm>
              <a:off x="630328" y="4308007"/>
              <a:ext cx="1598515" cy="22276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de-DE" sz="1100"/>
                <a:t>Security collateral #2256</a:t>
              </a:r>
            </a:p>
          </p:txBody>
        </p:sp>
      </p:grp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7C3A02-E1B2-483C-811A-BFB0EE017198}"/>
              </a:ext>
            </a:extLst>
          </p:cNvPr>
          <p:cNvSpPr/>
          <p:nvPr/>
        </p:nvSpPr>
        <p:spPr>
          <a:xfrm>
            <a:off x="3227325" y="3736153"/>
            <a:ext cx="7423581" cy="260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2A3A4D9E-1229-46E7-B1A8-3AAA778D7278}"/>
              </a:ext>
            </a:extLst>
          </p:cNvPr>
          <p:cNvSpPr/>
          <p:nvPr/>
        </p:nvSpPr>
        <p:spPr>
          <a:xfrm>
            <a:off x="3471344" y="3662882"/>
            <a:ext cx="2259841" cy="204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Security collateral #2255</a:t>
            </a:r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1A4D0F18-421A-45EA-98DB-4EBAB6A5B076}"/>
              </a:ext>
            </a:extLst>
          </p:cNvPr>
          <p:cNvGrpSpPr/>
          <p:nvPr/>
        </p:nvGrpSpPr>
        <p:grpSpPr>
          <a:xfrm>
            <a:off x="3436317" y="4057043"/>
            <a:ext cx="2631260" cy="269620"/>
            <a:chOff x="3652073" y="5166802"/>
            <a:chExt cx="2631260" cy="26860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FF7FA1C7-7A7B-4153-A506-992413189E3D}"/>
                </a:ext>
              </a:extLst>
            </p:cNvPr>
            <p:cNvSpPr/>
            <p:nvPr/>
          </p:nvSpPr>
          <p:spPr>
            <a:xfrm>
              <a:off x="3652073" y="5166802"/>
              <a:ext cx="23149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Varengold Bank AG</a:t>
              </a:r>
            </a:p>
          </p:txBody>
        </p: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373AF171-941C-4502-BCDF-EC9344212DF3}"/>
                </a:ext>
              </a:extLst>
            </p:cNvPr>
            <p:cNvGrpSpPr/>
            <p:nvPr/>
          </p:nvGrpSpPr>
          <p:grpSpPr>
            <a:xfrm>
              <a:off x="5985966" y="5166802"/>
              <a:ext cx="297367" cy="268609"/>
              <a:chOff x="3205537" y="965771"/>
              <a:chExt cx="349321" cy="308225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B0F39A0B-F648-4BBD-90BD-20C320909DC1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r Verbinder 165">
                <a:extLst>
                  <a:ext uri="{FF2B5EF4-FFF2-40B4-BE49-F238E27FC236}">
                    <a16:creationId xmlns:a16="http://schemas.microsoft.com/office/drawing/2014/main" id="{FA38C4EC-68D2-4667-9429-713688125339}"/>
                  </a:ext>
                </a:extLst>
              </p:cNvPr>
              <p:cNvCxnSpPr>
                <a:endCxn id="16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r Verbinder 166">
                <a:extLst>
                  <a:ext uri="{FF2B5EF4-FFF2-40B4-BE49-F238E27FC236}">
                    <a16:creationId xmlns:a16="http://schemas.microsoft.com/office/drawing/2014/main" id="{842BEA61-7E78-461E-851D-6AD29201D81F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9B2A94-BF91-4433-9D7E-FF2588F05434}"/>
              </a:ext>
            </a:extLst>
          </p:cNvPr>
          <p:cNvSpPr txBox="1"/>
          <p:nvPr/>
        </p:nvSpPr>
        <p:spPr>
          <a:xfrm>
            <a:off x="3322042" y="3849090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F64F2CD-270A-48D7-9436-3B4EAAF9FED3}"/>
              </a:ext>
            </a:extLst>
          </p:cNvPr>
          <p:cNvGrpSpPr/>
          <p:nvPr/>
        </p:nvGrpSpPr>
        <p:grpSpPr>
          <a:xfrm>
            <a:off x="7521685" y="3892432"/>
            <a:ext cx="2857500" cy="1188067"/>
            <a:chOff x="7521685" y="3892432"/>
            <a:chExt cx="2857500" cy="1188067"/>
          </a:xfrm>
        </p:grpSpPr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594BD539-A8C8-4A7E-B5E7-BC307B4D0683}"/>
                </a:ext>
              </a:extLst>
            </p:cNvPr>
            <p:cNvGrpSpPr/>
            <p:nvPr/>
          </p:nvGrpSpPr>
          <p:grpSpPr>
            <a:xfrm>
              <a:off x="7521685" y="3892432"/>
              <a:ext cx="2857500" cy="1188067"/>
              <a:chOff x="7813221" y="4754200"/>
              <a:chExt cx="2473779" cy="1489893"/>
            </a:xfrm>
          </p:grpSpPr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343D00B7-728B-4378-A488-09B1B5BBF6DC}"/>
                  </a:ext>
                </a:extLst>
              </p:cNvPr>
              <p:cNvSpPr/>
              <p:nvPr/>
            </p:nvSpPr>
            <p:spPr>
              <a:xfrm>
                <a:off x="7813221" y="4806675"/>
                <a:ext cx="2473779" cy="1437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5AD0CDEE-A2F8-4DE5-8CA8-10F8193F1CD2}"/>
                  </a:ext>
                </a:extLst>
              </p:cNvPr>
              <p:cNvSpPr/>
              <p:nvPr/>
            </p:nvSpPr>
            <p:spPr>
              <a:xfrm>
                <a:off x="7894536" y="4754200"/>
                <a:ext cx="1674007" cy="1278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Latest evaluation</a:t>
                </a:r>
              </a:p>
            </p:txBody>
          </p:sp>
        </p:grp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8CCC18D7-4DD1-49ED-A50B-080398288CB4}"/>
                </a:ext>
              </a:extLst>
            </p:cNvPr>
            <p:cNvGrpSpPr/>
            <p:nvPr/>
          </p:nvGrpSpPr>
          <p:grpSpPr>
            <a:xfrm>
              <a:off x="7642181" y="4214601"/>
              <a:ext cx="1314444" cy="269620"/>
              <a:chOff x="5985966" y="5389086"/>
              <a:chExt cx="2198669" cy="308225"/>
            </a:xfrm>
          </p:grpSpPr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09BEFB59-31EB-4EAE-B504-6C0A42E11DDB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2018-05-22</a:t>
                </a:r>
              </a:p>
            </p:txBody>
          </p:sp>
          <p:grpSp>
            <p:nvGrpSpPr>
              <p:cNvPr id="225" name="Gruppieren 224">
                <a:extLst>
                  <a:ext uri="{FF2B5EF4-FFF2-40B4-BE49-F238E27FC236}">
                    <a16:creationId xmlns:a16="http://schemas.microsoft.com/office/drawing/2014/main" id="{F09055F6-5001-496A-A9F5-02329CBFEA74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226" name="Rechteck 225">
                  <a:extLst>
                    <a:ext uri="{FF2B5EF4-FFF2-40B4-BE49-F238E27FC236}">
                      <a16:creationId xmlns:a16="http://schemas.microsoft.com/office/drawing/2014/main" id="{C7B444A6-0411-4E9E-BF8D-C219E8C8E6A0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>
                  <a:extLst>
                    <a:ext uri="{FF2B5EF4-FFF2-40B4-BE49-F238E27FC236}">
                      <a16:creationId xmlns:a16="http://schemas.microsoft.com/office/drawing/2014/main" id="{AC1FD266-A0EF-4387-834A-13E454521921}"/>
                    </a:ext>
                  </a:extLst>
                </p:cNvPr>
                <p:cNvCxnSpPr>
                  <a:endCxn id="22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Gerader Verbinder 227">
                  <a:extLst>
                    <a:ext uri="{FF2B5EF4-FFF2-40B4-BE49-F238E27FC236}">
                      <a16:creationId xmlns:a16="http://schemas.microsoft.com/office/drawing/2014/main" id="{24CAAFDF-8C87-4BA6-B3BC-C266AE8526DB}"/>
                    </a:ext>
                  </a:extLst>
                </p:cNvPr>
                <p:cNvCxnSpPr>
                  <a:cxnSpLocks/>
                  <a:endCxn id="22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1EABD21-8FEE-4753-82E3-D3E06982F777}"/>
                </a:ext>
              </a:extLst>
            </p:cNvPr>
            <p:cNvSpPr txBox="1"/>
            <p:nvPr/>
          </p:nvSpPr>
          <p:spPr>
            <a:xfrm>
              <a:off x="7527904" y="4006647"/>
              <a:ext cx="1074333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Evaluation date</a:t>
              </a:r>
            </a:p>
          </p:txBody>
        </p:sp>
        <p:grpSp>
          <p:nvGrpSpPr>
            <p:cNvPr id="230" name="Gruppieren 229">
              <a:extLst>
                <a:ext uri="{FF2B5EF4-FFF2-40B4-BE49-F238E27FC236}">
                  <a16:creationId xmlns:a16="http://schemas.microsoft.com/office/drawing/2014/main" id="{E1A9966E-D7CF-468F-89FA-489536D9A1F6}"/>
                </a:ext>
              </a:extLst>
            </p:cNvPr>
            <p:cNvGrpSpPr/>
            <p:nvPr/>
          </p:nvGrpSpPr>
          <p:grpSpPr>
            <a:xfrm>
              <a:off x="7603000" y="4504255"/>
              <a:ext cx="1621748" cy="482419"/>
              <a:chOff x="5843612" y="3354105"/>
              <a:chExt cx="1958643" cy="580450"/>
            </a:xfrm>
          </p:grpSpPr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DE198E3C-B984-4CCA-BB97-021282F6DCB9}"/>
                  </a:ext>
                </a:extLst>
              </p:cNvPr>
              <p:cNvSpPr/>
              <p:nvPr/>
            </p:nvSpPr>
            <p:spPr>
              <a:xfrm>
                <a:off x="5922084" y="3626778"/>
                <a:ext cx="1880171" cy="3077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100">
                    <a:solidFill>
                      <a:schemeClr val="tx1"/>
                    </a:solidFill>
                  </a:rPr>
                  <a:t>10,001,409.31</a:t>
                </a:r>
              </a:p>
            </p:txBody>
          </p:sp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CF44DDE0-E7FF-4D9D-9A9A-B47E7C03129D}"/>
                  </a:ext>
                </a:extLst>
              </p:cNvPr>
              <p:cNvSpPr txBox="1"/>
              <p:nvPr/>
            </p:nvSpPr>
            <p:spPr>
              <a:xfrm>
                <a:off x="5843612" y="3354105"/>
                <a:ext cx="1958642" cy="3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Value</a:t>
                </a:r>
              </a:p>
            </p:txBody>
          </p:sp>
        </p:grpSp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032283EE-50B7-4CF2-B03D-CFADE689140A}"/>
                </a:ext>
              </a:extLst>
            </p:cNvPr>
            <p:cNvGrpSpPr/>
            <p:nvPr/>
          </p:nvGrpSpPr>
          <p:grpSpPr>
            <a:xfrm>
              <a:off x="9312842" y="4730504"/>
              <a:ext cx="757781" cy="256169"/>
              <a:chOff x="9626885" y="1381492"/>
              <a:chExt cx="915199" cy="308225"/>
            </a:xfrm>
          </p:grpSpPr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C9C50A83-A681-48E3-A403-7AFB83769FFB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EUR</a:t>
                </a:r>
              </a:p>
            </p:txBody>
          </p:sp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71B19256-A3C1-41B2-B0A1-DEDF94F81759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236" name="Rechteck 235">
                  <a:extLst>
                    <a:ext uri="{FF2B5EF4-FFF2-40B4-BE49-F238E27FC236}">
                      <a16:creationId xmlns:a16="http://schemas.microsoft.com/office/drawing/2014/main" id="{14818D96-457A-44BF-95D7-608A63CCD73C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7" name="Gerader Verbinder 236">
                  <a:extLst>
                    <a:ext uri="{FF2B5EF4-FFF2-40B4-BE49-F238E27FC236}">
                      <a16:creationId xmlns:a16="http://schemas.microsoft.com/office/drawing/2014/main" id="{B3C77904-212C-403A-9681-A2F52EE6273C}"/>
                    </a:ext>
                  </a:extLst>
                </p:cNvPr>
                <p:cNvCxnSpPr>
                  <a:endCxn id="236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Gerader Verbinder 237">
                  <a:extLst>
                    <a:ext uri="{FF2B5EF4-FFF2-40B4-BE49-F238E27FC236}">
                      <a16:creationId xmlns:a16="http://schemas.microsoft.com/office/drawing/2014/main" id="{F4A90CE7-D674-46CB-B339-76072D762539}"/>
                    </a:ext>
                  </a:extLst>
                </p:cNvPr>
                <p:cNvCxnSpPr>
                  <a:cxnSpLocks/>
                  <a:endCxn id="236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339C260-056B-4539-AC01-47A73CDE7FD1}"/>
                </a:ext>
              </a:extLst>
            </p:cNvPr>
            <p:cNvSpPr txBox="1"/>
            <p:nvPr/>
          </p:nvSpPr>
          <p:spPr>
            <a:xfrm>
              <a:off x="9221842" y="4508038"/>
              <a:ext cx="700833" cy="26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Currency</a:t>
              </a: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BA890352-582A-4D71-B0BD-4260F13B95AC}"/>
              </a:ext>
            </a:extLst>
          </p:cNvPr>
          <p:cNvGrpSpPr/>
          <p:nvPr/>
        </p:nvGrpSpPr>
        <p:grpSpPr>
          <a:xfrm>
            <a:off x="357885" y="1740451"/>
            <a:ext cx="11077085" cy="328218"/>
            <a:chOff x="573641" y="2850061"/>
            <a:chExt cx="11077085" cy="328218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3417D40-D3F4-4DAC-92DF-C3E7775331F2}"/>
                </a:ext>
              </a:extLst>
            </p:cNvPr>
            <p:cNvGrpSpPr/>
            <p:nvPr/>
          </p:nvGrpSpPr>
          <p:grpSpPr>
            <a:xfrm>
              <a:off x="612530" y="2850061"/>
              <a:ext cx="3074570" cy="274476"/>
              <a:chOff x="1529248" y="336589"/>
              <a:chExt cx="2921064" cy="274476"/>
            </a:xfrm>
          </p:grpSpPr>
          <p:sp>
            <p:nvSpPr>
              <p:cNvPr id="243" name="Rechteck: obere Ecken abgerundet 242">
                <a:extLst>
                  <a:ext uri="{FF2B5EF4-FFF2-40B4-BE49-F238E27FC236}">
                    <a16:creationId xmlns:a16="http://schemas.microsoft.com/office/drawing/2014/main" id="{B3864BE3-7CC8-43F4-9C7D-C1D196073DB5}"/>
                  </a:ext>
                </a:extLst>
              </p:cNvPr>
              <p:cNvSpPr/>
              <p:nvPr/>
            </p:nvSpPr>
            <p:spPr>
              <a:xfrm>
                <a:off x="1529248" y="336589"/>
                <a:ext cx="1460532" cy="274476"/>
              </a:xfrm>
              <a:prstGeom prst="round2Same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Collateral agreements</a:t>
                </a:r>
              </a:p>
            </p:txBody>
          </p:sp>
          <p:sp>
            <p:nvSpPr>
              <p:cNvPr id="244" name="Rechteck: obere Ecken abgerundet 243">
                <a:extLst>
                  <a:ext uri="{FF2B5EF4-FFF2-40B4-BE49-F238E27FC236}">
                    <a16:creationId xmlns:a16="http://schemas.microsoft.com/office/drawing/2014/main" id="{E6988D79-CB09-4EB5-B13E-C93559943B0A}"/>
                  </a:ext>
                </a:extLst>
              </p:cNvPr>
              <p:cNvSpPr/>
              <p:nvPr/>
            </p:nvSpPr>
            <p:spPr>
              <a:xfrm>
                <a:off x="2989780" y="336589"/>
                <a:ext cx="1460532" cy="274476"/>
              </a:xfrm>
              <a:prstGeom prst="round2Same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Guarantee agreements</a:t>
                </a:r>
              </a:p>
            </p:txBody>
          </p:sp>
          <p:cxnSp>
            <p:nvCxnSpPr>
              <p:cNvPr id="245" name="Gerader Verbinder 244">
                <a:extLst>
                  <a:ext uri="{FF2B5EF4-FFF2-40B4-BE49-F238E27FC236}">
                    <a16:creationId xmlns:a16="http://schemas.microsoft.com/office/drawing/2014/main" id="{D7A43535-77B8-4A2F-9BE9-FA64817AD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248" y="611065"/>
                <a:ext cx="292106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53E8FCFB-1A69-410A-A8E2-793B44FDD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641" y="3160482"/>
              <a:ext cx="11077085" cy="17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407D497C-3F89-413A-BAF3-0B7561034BE8}"/>
              </a:ext>
            </a:extLst>
          </p:cNvPr>
          <p:cNvSpPr/>
          <p:nvPr/>
        </p:nvSpPr>
        <p:spPr>
          <a:xfrm>
            <a:off x="497936" y="5833078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47" name="Rechteck: abgerundete Ecken 246">
            <a:extLst>
              <a:ext uri="{FF2B5EF4-FFF2-40B4-BE49-F238E27FC236}">
                <a16:creationId xmlns:a16="http://schemas.microsoft.com/office/drawing/2014/main" id="{490C9067-47AE-4939-B4EB-0F72C18E0BEF}"/>
              </a:ext>
            </a:extLst>
          </p:cNvPr>
          <p:cNvSpPr/>
          <p:nvPr/>
        </p:nvSpPr>
        <p:spPr>
          <a:xfrm>
            <a:off x="1429121" y="584303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3D2B197-1389-4C1D-8ABB-B9D623E6F9C7}"/>
              </a:ext>
            </a:extLst>
          </p:cNvPr>
          <p:cNvGrpSpPr/>
          <p:nvPr/>
        </p:nvGrpSpPr>
        <p:grpSpPr>
          <a:xfrm>
            <a:off x="3449013" y="4349779"/>
            <a:ext cx="3528510" cy="1803609"/>
            <a:chOff x="3668488" y="5921336"/>
            <a:chExt cx="3388961" cy="1335247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12189FBD-23BD-4663-B8CB-B0CFE0EAF599}"/>
                </a:ext>
              </a:extLst>
            </p:cNvPr>
            <p:cNvSpPr/>
            <p:nvPr/>
          </p:nvSpPr>
          <p:spPr>
            <a:xfrm>
              <a:off x="3668488" y="6022528"/>
              <a:ext cx="3388961" cy="1234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00DE4B4-ED6A-4A07-A3E8-1EECD5806EE9}"/>
                </a:ext>
              </a:extLst>
            </p:cNvPr>
            <p:cNvSpPr/>
            <p:nvPr/>
          </p:nvSpPr>
          <p:spPr>
            <a:xfrm>
              <a:off x="3846057" y="5921336"/>
              <a:ext cx="802143" cy="2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Securities</a:t>
              </a:r>
            </a:p>
          </p:txBody>
        </p: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DF9F359D-252A-4B45-9582-6FC1C26D21B9}"/>
              </a:ext>
            </a:extLst>
          </p:cNvPr>
          <p:cNvGrpSpPr/>
          <p:nvPr/>
        </p:nvGrpSpPr>
        <p:grpSpPr>
          <a:xfrm>
            <a:off x="3527666" y="4585403"/>
            <a:ext cx="1262557" cy="482419"/>
            <a:chOff x="4760656" y="3354105"/>
            <a:chExt cx="1958642" cy="580450"/>
          </a:xfrm>
        </p:grpSpPr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3BDF58D8-E26B-4657-BE42-63B138AA991D}"/>
                </a:ext>
              </a:extLst>
            </p:cNvPr>
            <p:cNvSpPr/>
            <p:nvPr/>
          </p:nvSpPr>
          <p:spPr>
            <a:xfrm>
              <a:off x="4839127" y="3626778"/>
              <a:ext cx="1880171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1116056400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99FD5B3-0844-41B4-97A7-5A71DD452883}"/>
                </a:ext>
              </a:extLst>
            </p:cNvPr>
            <p:cNvSpPr txBox="1"/>
            <p:nvPr/>
          </p:nvSpPr>
          <p:spPr>
            <a:xfrm>
              <a:off x="4760656" y="3354105"/>
              <a:ext cx="1958642" cy="31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Security Account</a:t>
              </a:r>
            </a:p>
          </p:txBody>
        </p:sp>
      </p:grp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34DDF597-4F84-47B7-AF51-AD3486211B9C}"/>
              </a:ext>
            </a:extLst>
          </p:cNvPr>
          <p:cNvSpPr/>
          <p:nvPr/>
        </p:nvSpPr>
        <p:spPr>
          <a:xfrm>
            <a:off x="3584640" y="5132207"/>
            <a:ext cx="538099" cy="2480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Details...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854320F-2E2C-418D-8878-D50CCA7F26A7}"/>
              </a:ext>
            </a:extLst>
          </p:cNvPr>
          <p:cNvGrpSpPr/>
          <p:nvPr/>
        </p:nvGrpSpPr>
        <p:grpSpPr>
          <a:xfrm>
            <a:off x="3560889" y="5477586"/>
            <a:ext cx="1266737" cy="400110"/>
            <a:chOff x="3560889" y="5477586"/>
            <a:chExt cx="1266737" cy="400110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6B6CC253-7031-49D0-A33A-D6AFE9F4E2AA}"/>
                </a:ext>
              </a:extLst>
            </p:cNvPr>
            <p:cNvSpPr/>
            <p:nvPr/>
          </p:nvSpPr>
          <p:spPr>
            <a:xfrm>
              <a:off x="3560889" y="5602312"/>
              <a:ext cx="177110" cy="192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2D476D80-3412-4F90-BFCB-E9DFA0FB862F}"/>
                </a:ext>
              </a:extLst>
            </p:cNvPr>
            <p:cNvSpPr txBox="1"/>
            <p:nvPr/>
          </p:nvSpPr>
          <p:spPr>
            <a:xfrm>
              <a:off x="3721551" y="5477586"/>
              <a:ext cx="1106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/>
                <a:t>entire account pledged</a:t>
              </a:r>
              <a:endParaRPr lang="de-DE" sz="14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12FA0A8-0F8B-43C0-B933-AA1A89FB5B7F}"/>
              </a:ext>
            </a:extLst>
          </p:cNvPr>
          <p:cNvGrpSpPr/>
          <p:nvPr/>
        </p:nvGrpSpPr>
        <p:grpSpPr>
          <a:xfrm>
            <a:off x="4885600" y="4778953"/>
            <a:ext cx="1998086" cy="1140835"/>
            <a:chOff x="4844074" y="4982412"/>
            <a:chExt cx="1859195" cy="1068436"/>
          </a:xfrm>
        </p:grpSpPr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EDD6AB2A-B2B0-49BA-8274-32DF2601B347}"/>
                </a:ext>
              </a:extLst>
            </p:cNvPr>
            <p:cNvSpPr/>
            <p:nvPr/>
          </p:nvSpPr>
          <p:spPr>
            <a:xfrm>
              <a:off x="4864644" y="5030636"/>
              <a:ext cx="1838625" cy="1020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34E138D4-E75F-4CC3-A08F-41C99A70C6F8}"/>
                </a:ext>
              </a:extLst>
            </p:cNvPr>
            <p:cNvGrpSpPr/>
            <p:nvPr/>
          </p:nvGrpSpPr>
          <p:grpSpPr>
            <a:xfrm>
              <a:off x="4865755" y="5070003"/>
              <a:ext cx="1115312" cy="481041"/>
              <a:chOff x="4666497" y="3514826"/>
              <a:chExt cx="2033831" cy="578792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5CCBA6D-F3D7-41E2-A9D3-3C4C7F65F141}"/>
                  </a:ext>
                </a:extLst>
              </p:cNvPr>
              <p:cNvSpPr/>
              <p:nvPr/>
            </p:nvSpPr>
            <p:spPr>
              <a:xfrm>
                <a:off x="4820157" y="3785841"/>
                <a:ext cx="1880171" cy="3077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IT0005216491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52B99BA7-E8D4-449E-99FB-FEE06BE97671}"/>
                  </a:ext>
                </a:extLst>
              </p:cNvPr>
              <p:cNvSpPr txBox="1"/>
              <p:nvPr/>
            </p:nvSpPr>
            <p:spPr>
              <a:xfrm>
                <a:off x="4666497" y="3514826"/>
                <a:ext cx="1958642" cy="3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ISIN</a:t>
                </a:r>
              </a:p>
            </p:txBody>
          </p:sp>
        </p:grpSp>
        <p:sp>
          <p:nvSpPr>
            <p:cNvPr id="211" name="Rechteck: abgerundete Ecken 210">
              <a:extLst>
                <a:ext uri="{FF2B5EF4-FFF2-40B4-BE49-F238E27FC236}">
                  <a16:creationId xmlns:a16="http://schemas.microsoft.com/office/drawing/2014/main" id="{05881532-931C-44D6-BE85-A358167439AE}"/>
                </a:ext>
              </a:extLst>
            </p:cNvPr>
            <p:cNvSpPr/>
            <p:nvPr/>
          </p:nvSpPr>
          <p:spPr>
            <a:xfrm>
              <a:off x="6067577" y="5293381"/>
              <a:ext cx="538099" cy="2557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Details...</a:t>
              </a:r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E1C7FE24-1916-4E9B-8B19-7AA8803BCC73}"/>
                </a:ext>
              </a:extLst>
            </p:cNvPr>
            <p:cNvSpPr/>
            <p:nvPr/>
          </p:nvSpPr>
          <p:spPr>
            <a:xfrm>
              <a:off x="4994966" y="4982412"/>
              <a:ext cx="1351124" cy="48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Single security pledge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6CC8B62A-39CA-4D51-B7AE-799F0078AEB6}"/>
                </a:ext>
              </a:extLst>
            </p:cNvPr>
            <p:cNvSpPr txBox="1"/>
            <p:nvPr/>
          </p:nvSpPr>
          <p:spPr>
            <a:xfrm>
              <a:off x="4844074" y="5545456"/>
              <a:ext cx="993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Pledged notional</a:t>
              </a: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BC3A7B36-14F0-4ADC-BD1A-E7E0EC175F18}"/>
                </a:ext>
              </a:extLst>
            </p:cNvPr>
            <p:cNvSpPr/>
            <p:nvPr/>
          </p:nvSpPr>
          <p:spPr>
            <a:xfrm>
              <a:off x="4927800" y="5736185"/>
              <a:ext cx="893499" cy="255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900">
                  <a:solidFill>
                    <a:schemeClr val="tx1"/>
                  </a:solidFill>
                </a:rPr>
                <a:t>10,000,000.00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77EBA7C-D8C9-45C4-9648-D115CDE55480}"/>
                </a:ext>
              </a:extLst>
            </p:cNvPr>
            <p:cNvGrpSpPr/>
            <p:nvPr/>
          </p:nvGrpSpPr>
          <p:grpSpPr>
            <a:xfrm>
              <a:off x="5786122" y="5536008"/>
              <a:ext cx="849203" cy="448822"/>
              <a:chOff x="5838827" y="5441051"/>
              <a:chExt cx="849203" cy="448822"/>
            </a:xfrm>
          </p:grpSpPr>
          <p:grpSp>
            <p:nvGrpSpPr>
              <p:cNvPr id="213" name="Gruppieren 212">
                <a:extLst>
                  <a:ext uri="{FF2B5EF4-FFF2-40B4-BE49-F238E27FC236}">
                    <a16:creationId xmlns:a16="http://schemas.microsoft.com/office/drawing/2014/main" id="{2D9857FC-E0CE-4682-87F2-53E7D58FAE71}"/>
                  </a:ext>
                </a:extLst>
              </p:cNvPr>
              <p:cNvGrpSpPr/>
              <p:nvPr/>
            </p:nvGrpSpPr>
            <p:grpSpPr>
              <a:xfrm>
                <a:off x="5930249" y="5633704"/>
                <a:ext cx="757781" cy="256169"/>
                <a:chOff x="9626885" y="1381492"/>
                <a:chExt cx="915199" cy="308225"/>
              </a:xfrm>
            </p:grpSpPr>
            <p:sp>
              <p:nvSpPr>
                <p:cNvPr id="214" name="Rechteck 213">
                  <a:extLst>
                    <a:ext uri="{FF2B5EF4-FFF2-40B4-BE49-F238E27FC236}">
                      <a16:creationId xmlns:a16="http://schemas.microsoft.com/office/drawing/2014/main" id="{9E76E888-C3F9-4DD7-BF8B-0E2479E7B870}"/>
                    </a:ext>
                  </a:extLst>
                </p:cNvPr>
                <p:cNvSpPr/>
                <p:nvPr/>
              </p:nvSpPr>
              <p:spPr>
                <a:xfrm>
                  <a:off x="9626885" y="1381492"/>
                  <a:ext cx="565878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sz="1100">
                      <a:solidFill>
                        <a:schemeClr val="tx1"/>
                      </a:solidFill>
                    </a:rPr>
                    <a:t>EUR</a:t>
                  </a:r>
                </a:p>
              </p:txBody>
            </p:sp>
            <p:grpSp>
              <p:nvGrpSpPr>
                <p:cNvPr id="215" name="Gruppieren 214">
                  <a:extLst>
                    <a:ext uri="{FF2B5EF4-FFF2-40B4-BE49-F238E27FC236}">
                      <a16:creationId xmlns:a16="http://schemas.microsoft.com/office/drawing/2014/main" id="{C39F775A-02F2-435D-9F38-529DD267EF52}"/>
                    </a:ext>
                  </a:extLst>
                </p:cNvPr>
                <p:cNvGrpSpPr/>
                <p:nvPr/>
              </p:nvGrpSpPr>
              <p:grpSpPr>
                <a:xfrm>
                  <a:off x="10192763" y="1381492"/>
                  <a:ext cx="349321" cy="308225"/>
                  <a:chOff x="3205537" y="965771"/>
                  <a:chExt cx="349321" cy="308225"/>
                </a:xfrm>
              </p:grpSpPr>
              <p:sp>
                <p:nvSpPr>
                  <p:cNvPr id="216" name="Rechteck 215">
                    <a:extLst>
                      <a:ext uri="{FF2B5EF4-FFF2-40B4-BE49-F238E27FC236}">
                        <a16:creationId xmlns:a16="http://schemas.microsoft.com/office/drawing/2014/main" id="{909CBF06-981F-485B-8DA1-4E8EA31EF7CA}"/>
                      </a:ext>
                    </a:extLst>
                  </p:cNvPr>
                  <p:cNvSpPr/>
                  <p:nvPr/>
                </p:nvSpPr>
                <p:spPr>
                  <a:xfrm>
                    <a:off x="3205537" y="965771"/>
                    <a:ext cx="349321" cy="30822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17" name="Gerader Verbinder 216">
                    <a:extLst>
                      <a:ext uri="{FF2B5EF4-FFF2-40B4-BE49-F238E27FC236}">
                        <a16:creationId xmlns:a16="http://schemas.microsoft.com/office/drawing/2014/main" id="{F16D4C8B-E62E-4C6D-9B63-6D5EBA0C2F9C}"/>
                      </a:ext>
                    </a:extLst>
                  </p:cNvPr>
                  <p:cNvCxnSpPr>
                    <a:endCxn id="216" idx="2"/>
                  </p:cNvCxnSpPr>
                  <p:nvPr/>
                </p:nvCxnSpPr>
                <p:spPr>
                  <a:xfrm>
                    <a:off x="3205537" y="965771"/>
                    <a:ext cx="174661" cy="3082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Gerader Verbinder 217">
                    <a:extLst>
                      <a:ext uri="{FF2B5EF4-FFF2-40B4-BE49-F238E27FC236}">
                        <a16:creationId xmlns:a16="http://schemas.microsoft.com/office/drawing/2014/main" id="{B6763C44-0C24-495D-AEDA-C02042A7F9D0}"/>
                      </a:ext>
                    </a:extLst>
                  </p:cNvPr>
                  <p:cNvCxnSpPr>
                    <a:cxnSpLocks/>
                    <a:endCxn id="216" idx="2"/>
                  </p:cNvCxnSpPr>
                  <p:nvPr/>
                </p:nvCxnSpPr>
                <p:spPr>
                  <a:xfrm flipH="1">
                    <a:off x="3380198" y="965771"/>
                    <a:ext cx="152400" cy="3082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A6ACE759-B8AA-43A1-A53C-7868656B2738}"/>
                  </a:ext>
                </a:extLst>
              </p:cNvPr>
              <p:cNvSpPr txBox="1"/>
              <p:nvPr/>
            </p:nvSpPr>
            <p:spPr>
              <a:xfrm>
                <a:off x="5838827" y="5441051"/>
                <a:ext cx="6062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/>
                  <a:t>Currency</a:t>
                </a:r>
              </a:p>
            </p:txBody>
          </p:sp>
        </p:grpSp>
      </p:grpSp>
      <p:sp>
        <p:nvSpPr>
          <p:cNvPr id="258" name="Rechteck: abgerundete Ecken 257">
            <a:extLst>
              <a:ext uri="{FF2B5EF4-FFF2-40B4-BE49-F238E27FC236}">
                <a16:creationId xmlns:a16="http://schemas.microsoft.com/office/drawing/2014/main" id="{F1F8A454-4CFF-418C-8FA9-4A5A671A5ACC}"/>
              </a:ext>
            </a:extLst>
          </p:cNvPr>
          <p:cNvSpPr/>
          <p:nvPr/>
        </p:nvSpPr>
        <p:spPr>
          <a:xfrm>
            <a:off x="6154466" y="2285863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id="{697F7F17-C190-4835-B344-D86A3A33975C}"/>
              </a:ext>
            </a:extLst>
          </p:cNvPr>
          <p:cNvSpPr/>
          <p:nvPr/>
        </p:nvSpPr>
        <p:spPr>
          <a:xfrm>
            <a:off x="7072048" y="2290840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260" name="Rechteck: abgerundete Ecken 259">
            <a:extLst>
              <a:ext uri="{FF2B5EF4-FFF2-40B4-BE49-F238E27FC236}">
                <a16:creationId xmlns:a16="http://schemas.microsoft.com/office/drawing/2014/main" id="{7E1A1C04-A189-4161-90F3-ADAA13EC6A3B}"/>
              </a:ext>
            </a:extLst>
          </p:cNvPr>
          <p:cNvSpPr/>
          <p:nvPr/>
        </p:nvSpPr>
        <p:spPr>
          <a:xfrm>
            <a:off x="7989630" y="2295817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1A86BDBF-54BD-4FF2-BB15-158636E83220}"/>
              </a:ext>
            </a:extLst>
          </p:cNvPr>
          <p:cNvGrpSpPr/>
          <p:nvPr/>
        </p:nvGrpSpPr>
        <p:grpSpPr>
          <a:xfrm>
            <a:off x="7530151" y="5109274"/>
            <a:ext cx="2857500" cy="1188067"/>
            <a:chOff x="7813221" y="4754200"/>
            <a:chExt cx="2473779" cy="1489893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38126F7-FD83-4F76-83AB-386129699BBC}"/>
                </a:ext>
              </a:extLst>
            </p:cNvPr>
            <p:cNvSpPr/>
            <p:nvPr/>
          </p:nvSpPr>
          <p:spPr>
            <a:xfrm>
              <a:off x="7813221" y="4806675"/>
              <a:ext cx="2473779" cy="1437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94247E6D-D181-4202-8132-7D69BF4BCC75}"/>
                </a:ext>
              </a:extLst>
            </p:cNvPr>
            <p:cNvSpPr/>
            <p:nvPr/>
          </p:nvSpPr>
          <p:spPr>
            <a:xfrm>
              <a:off x="7894536" y="4754200"/>
              <a:ext cx="1674007" cy="1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Latest estimation</a:t>
              </a:r>
            </a:p>
          </p:txBody>
        </p: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2BB68B7E-4CF6-4423-85C0-6DBEE512C65D}"/>
              </a:ext>
            </a:extLst>
          </p:cNvPr>
          <p:cNvGrpSpPr/>
          <p:nvPr/>
        </p:nvGrpSpPr>
        <p:grpSpPr>
          <a:xfrm>
            <a:off x="7650647" y="5431443"/>
            <a:ext cx="1314444" cy="269620"/>
            <a:chOff x="5985966" y="5389086"/>
            <a:chExt cx="2198669" cy="308225"/>
          </a:xfrm>
        </p:grpSpPr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9ACA5254-7A6E-4326-9327-15C66253478C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2018-05-22</a:t>
              </a:r>
            </a:p>
          </p:txBody>
        </p:sp>
        <p:grpSp>
          <p:nvGrpSpPr>
            <p:cNvPr id="266" name="Gruppieren 265">
              <a:extLst>
                <a:ext uri="{FF2B5EF4-FFF2-40B4-BE49-F238E27FC236}">
                  <a16:creationId xmlns:a16="http://schemas.microsoft.com/office/drawing/2014/main" id="{813900FB-F25A-44C7-A0FB-D43300352A56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267" name="Rechteck 266">
                <a:extLst>
                  <a:ext uri="{FF2B5EF4-FFF2-40B4-BE49-F238E27FC236}">
                    <a16:creationId xmlns:a16="http://schemas.microsoft.com/office/drawing/2014/main" id="{71200785-63DD-4546-A182-3D3582038329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8" name="Gerader Verbinder 267">
                <a:extLst>
                  <a:ext uri="{FF2B5EF4-FFF2-40B4-BE49-F238E27FC236}">
                    <a16:creationId xmlns:a16="http://schemas.microsoft.com/office/drawing/2014/main" id="{DF0F1FD2-EB00-4199-B88E-B4B1FC3BA652}"/>
                  </a:ext>
                </a:extLst>
              </p:cNvPr>
              <p:cNvCxnSpPr>
                <a:endCxn id="26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r Verbinder 268">
                <a:extLst>
                  <a:ext uri="{FF2B5EF4-FFF2-40B4-BE49-F238E27FC236}">
                    <a16:creationId xmlns:a16="http://schemas.microsoft.com/office/drawing/2014/main" id="{8B4AD9A0-C5CB-487E-82A0-F2B6CF08CD8C}"/>
                  </a:ext>
                </a:extLst>
              </p:cNvPr>
              <p:cNvCxnSpPr>
                <a:cxnSpLocks/>
                <a:endCxn id="26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Textfeld 269">
            <a:extLst>
              <a:ext uri="{FF2B5EF4-FFF2-40B4-BE49-F238E27FC236}">
                <a16:creationId xmlns:a16="http://schemas.microsoft.com/office/drawing/2014/main" id="{8ABB99E7-1467-4D42-8DE9-3851728667CB}"/>
              </a:ext>
            </a:extLst>
          </p:cNvPr>
          <p:cNvSpPr txBox="1"/>
          <p:nvPr/>
        </p:nvSpPr>
        <p:spPr>
          <a:xfrm>
            <a:off x="7536370" y="5223489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</a:schemeClr>
                </a:solidFill>
              </a:rPr>
              <a:t>Estimation date</a:t>
            </a:r>
          </a:p>
        </p:txBody>
      </p: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D67839DF-85B1-4313-BAE4-9F037E2207F0}"/>
              </a:ext>
            </a:extLst>
          </p:cNvPr>
          <p:cNvGrpSpPr/>
          <p:nvPr/>
        </p:nvGrpSpPr>
        <p:grpSpPr>
          <a:xfrm>
            <a:off x="7611466" y="5721097"/>
            <a:ext cx="1621748" cy="482419"/>
            <a:chOff x="5843612" y="3354105"/>
            <a:chExt cx="1958643" cy="580450"/>
          </a:xfrm>
        </p:grpSpPr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2A14818E-9C32-432F-A04F-37C8F346C6C9}"/>
                </a:ext>
              </a:extLst>
            </p:cNvPr>
            <p:cNvSpPr/>
            <p:nvPr/>
          </p:nvSpPr>
          <p:spPr>
            <a:xfrm>
              <a:off x="5922084" y="3626778"/>
              <a:ext cx="1880171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10,001,409.31</a:t>
              </a:r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9B873664-C496-43A9-851A-3BE9B4401169}"/>
                </a:ext>
              </a:extLst>
            </p:cNvPr>
            <p:cNvSpPr txBox="1"/>
            <p:nvPr/>
          </p:nvSpPr>
          <p:spPr>
            <a:xfrm>
              <a:off x="5843612" y="3354105"/>
              <a:ext cx="1958642" cy="31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93AEE2C4-8B84-45D8-A2DB-F96850745801}"/>
              </a:ext>
            </a:extLst>
          </p:cNvPr>
          <p:cNvGrpSpPr/>
          <p:nvPr/>
        </p:nvGrpSpPr>
        <p:grpSpPr>
          <a:xfrm>
            <a:off x="9321308" y="5947346"/>
            <a:ext cx="757781" cy="256169"/>
            <a:chOff x="9626885" y="1381492"/>
            <a:chExt cx="915199" cy="308225"/>
          </a:xfrm>
        </p:grpSpPr>
        <p:sp>
          <p:nvSpPr>
            <p:cNvPr id="275" name="Rechteck 274">
              <a:extLst>
                <a:ext uri="{FF2B5EF4-FFF2-40B4-BE49-F238E27FC236}">
                  <a16:creationId xmlns:a16="http://schemas.microsoft.com/office/drawing/2014/main" id="{8A5416C7-23D5-436F-AD0B-9B0626C3E57D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EUR</a:t>
              </a:r>
            </a:p>
          </p:txBody>
        </p:sp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5CBB8E93-73AA-4753-A666-492F3D9AD5EE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id="{6F35C43D-8B91-4311-93FE-DCD711EA316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78" name="Gerader Verbinder 277">
                <a:extLst>
                  <a:ext uri="{FF2B5EF4-FFF2-40B4-BE49-F238E27FC236}">
                    <a16:creationId xmlns:a16="http://schemas.microsoft.com/office/drawing/2014/main" id="{710A899D-6244-4A6F-B59A-4E3AF4E8683F}"/>
                  </a:ext>
                </a:extLst>
              </p:cNvPr>
              <p:cNvCxnSpPr>
                <a:endCxn id="27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r Verbinder 278">
                <a:extLst>
                  <a:ext uri="{FF2B5EF4-FFF2-40B4-BE49-F238E27FC236}">
                    <a16:creationId xmlns:a16="http://schemas.microsoft.com/office/drawing/2014/main" id="{84F73455-2E6E-453B-8059-453631F41D4D}"/>
                  </a:ext>
                </a:extLst>
              </p:cNvPr>
              <p:cNvCxnSpPr>
                <a:cxnSpLocks/>
                <a:endCxn id="27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5A0D333B-2237-4E01-90CF-B7719FC1FAFD}"/>
              </a:ext>
            </a:extLst>
          </p:cNvPr>
          <p:cNvSpPr txBox="1"/>
          <p:nvPr/>
        </p:nvSpPr>
        <p:spPr>
          <a:xfrm>
            <a:off x="9230308" y="5724880"/>
            <a:ext cx="700833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Currency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8828F6D0-9CFB-446C-A5C8-18F952202414}"/>
              </a:ext>
            </a:extLst>
          </p:cNvPr>
          <p:cNvSpPr txBox="1"/>
          <p:nvPr/>
        </p:nvSpPr>
        <p:spPr>
          <a:xfrm>
            <a:off x="9818155" y="7752"/>
            <a:ext cx="24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Security Agreements (ii)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DD4A8408-1B4D-4623-A356-A72EE35DF669}"/>
              </a:ext>
            </a:extLst>
          </p:cNvPr>
          <p:cNvSpPr txBox="1"/>
          <p:nvPr/>
        </p:nvSpPr>
        <p:spPr>
          <a:xfrm>
            <a:off x="0" y="-7970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3/2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70FEAD6A-78CF-4367-BC02-DF2FF031475C}"/>
              </a:ext>
            </a:extLst>
          </p:cNvPr>
          <p:cNvSpPr/>
          <p:nvPr/>
        </p:nvSpPr>
        <p:spPr>
          <a:xfrm>
            <a:off x="9519445" y="972950"/>
            <a:ext cx="2473807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„Sec.Agrmts“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9D621BA-21E9-4D1C-84EE-33277E9909B3}"/>
              </a:ext>
            </a:extLst>
          </p:cNvPr>
          <p:cNvSpPr/>
          <p:nvPr/>
        </p:nvSpPr>
        <p:spPr>
          <a:xfrm>
            <a:off x="9125549" y="2565656"/>
            <a:ext cx="2473807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„Coll.Agrmts“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88CCBB64-A4E0-45E9-A4B6-559B7344B426}"/>
              </a:ext>
            </a:extLst>
          </p:cNvPr>
          <p:cNvSpPr/>
          <p:nvPr/>
        </p:nvSpPr>
        <p:spPr>
          <a:xfrm>
            <a:off x="9505252" y="6169299"/>
            <a:ext cx="2369538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listbox to the left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2AAC7486-A278-48A4-8AA8-E4DB4421A62A}"/>
              </a:ext>
            </a:extLst>
          </p:cNvPr>
          <p:cNvSpPr/>
          <p:nvPr/>
        </p:nvSpPr>
        <p:spPr>
          <a:xfrm>
            <a:off x="354163" y="6087794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14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A4BD376E-F97F-4B66-8E88-ECBBD7A4DF6B}"/>
              </a:ext>
            </a:extLst>
          </p:cNvPr>
          <p:cNvSpPr/>
          <p:nvPr/>
        </p:nvSpPr>
        <p:spPr>
          <a:xfrm>
            <a:off x="1546687" y="6093550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C5703CA0-6C67-44BC-BA66-BBB83F275D97}"/>
              </a:ext>
            </a:extLst>
          </p:cNvPr>
          <p:cNvSpPr/>
          <p:nvPr/>
        </p:nvSpPr>
        <p:spPr>
          <a:xfrm>
            <a:off x="6528984" y="1961848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10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2BCC7E03-B64A-464A-A516-4C87EDC16C0A}"/>
              </a:ext>
            </a:extLst>
          </p:cNvPr>
          <p:cNvSpPr/>
          <p:nvPr/>
        </p:nvSpPr>
        <p:spPr>
          <a:xfrm>
            <a:off x="6366350" y="5330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5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5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5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5" action="ppaction://hlinksldjump"/>
              </a:rPr>
              <a:t> 9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3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85531C7-C939-4F8B-B22B-36FDFBA0C012}"/>
              </a:ext>
            </a:extLst>
          </p:cNvPr>
          <p:cNvGrpSpPr/>
          <p:nvPr/>
        </p:nvGrpSpPr>
        <p:grpSpPr>
          <a:xfrm>
            <a:off x="246580" y="704613"/>
            <a:ext cx="11597988" cy="4830072"/>
            <a:chOff x="233348" y="1938838"/>
            <a:chExt cx="3771681" cy="3283785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0BECD11-BB01-47DA-A0D1-FEE3502C8304}"/>
                </a:ext>
              </a:extLst>
            </p:cNvPr>
            <p:cNvSpPr/>
            <p:nvPr/>
          </p:nvSpPr>
          <p:spPr>
            <a:xfrm>
              <a:off x="233348" y="2106098"/>
              <a:ext cx="3771681" cy="3116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07295C7-2BC3-4160-A060-900AB9DA7052}"/>
                </a:ext>
              </a:extLst>
            </p:cNvPr>
            <p:cNvSpPr/>
            <p:nvPr/>
          </p:nvSpPr>
          <p:spPr>
            <a:xfrm>
              <a:off x="503094" y="1938838"/>
              <a:ext cx="849116" cy="31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Security agreement as of 2018-02-05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6B55460-178E-4931-B4CC-FC971A127C79}"/>
              </a:ext>
            </a:extLst>
          </p:cNvPr>
          <p:cNvGrpSpPr/>
          <p:nvPr/>
        </p:nvGrpSpPr>
        <p:grpSpPr>
          <a:xfrm>
            <a:off x="133564" y="139680"/>
            <a:ext cx="5767470" cy="564933"/>
            <a:chOff x="133564" y="682453"/>
            <a:chExt cx="5767470" cy="564933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2499AB-075B-4E7E-AEA4-3DFDE481928B}"/>
                </a:ext>
              </a:extLst>
            </p:cNvPr>
            <p:cNvGrpSpPr/>
            <p:nvPr/>
          </p:nvGrpSpPr>
          <p:grpSpPr>
            <a:xfrm>
              <a:off x="246580" y="960258"/>
              <a:ext cx="5654454" cy="287128"/>
              <a:chOff x="246580" y="1752194"/>
              <a:chExt cx="5654454" cy="287128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CFBAE05-FC4D-40FE-86BD-C499A2FA5138}"/>
                  </a:ext>
                </a:extLst>
              </p:cNvPr>
              <p:cNvSpPr/>
              <p:nvPr/>
            </p:nvSpPr>
            <p:spPr>
              <a:xfrm>
                <a:off x="246580" y="1752194"/>
                <a:ext cx="5305133" cy="2871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Security agreement as of 2018-02-05</a:t>
                </a:r>
              </a:p>
            </p:txBody>
          </p: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62D2EAA2-E25C-4D61-9A17-D3EB14423405}"/>
                  </a:ext>
                </a:extLst>
              </p:cNvPr>
              <p:cNvGrpSpPr/>
              <p:nvPr/>
            </p:nvGrpSpPr>
            <p:grpSpPr>
              <a:xfrm>
                <a:off x="5551713" y="1752194"/>
                <a:ext cx="349321" cy="287128"/>
                <a:chOff x="3205537" y="965771"/>
                <a:chExt cx="349321" cy="308225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DB77DA3-63E6-40D4-807F-8F5421C96D62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821321D2-424C-4B47-9C63-72D63FBAE27D}"/>
                    </a:ext>
                  </a:extLst>
                </p:cNvPr>
                <p:cNvCxnSpPr>
                  <a:endCxn id="4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4BB8D2E9-6BC9-4C4C-969B-741D836CFA95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52587362-989C-431A-9A55-5B3A8DBFFDEA}"/>
                </a:ext>
              </a:extLst>
            </p:cNvPr>
            <p:cNvSpPr txBox="1"/>
            <p:nvPr/>
          </p:nvSpPr>
          <p:spPr>
            <a:xfrm>
              <a:off x="133564" y="682453"/>
              <a:ext cx="1610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Security agreement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5A55F5C-E38C-4E5F-9696-1826DB02F8AC}"/>
              </a:ext>
            </a:extLst>
          </p:cNvPr>
          <p:cNvGrpSpPr/>
          <p:nvPr/>
        </p:nvGrpSpPr>
        <p:grpSpPr>
          <a:xfrm>
            <a:off x="397782" y="1335072"/>
            <a:ext cx="1871665" cy="268609"/>
            <a:chOff x="5985966" y="5389086"/>
            <a:chExt cx="2198669" cy="30822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6C2CA91-415F-4261-9657-B2F7DF74EB1B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2018-02-05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4EC87D37-3457-45E5-A576-CFF7B96CB1CC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717E8DC-0C94-4967-AA8E-3BE5AFECFF1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16A63477-6143-4477-B2E1-ADD64CAD0406}"/>
                  </a:ext>
                </a:extLst>
              </p:cNvPr>
              <p:cNvCxnSpPr>
                <a:endCxn id="6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FDA6BC20-3DB6-437F-9D53-692090ABF0D8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A320317-3145-4304-9B9A-231BC38842CB}"/>
              </a:ext>
            </a:extLst>
          </p:cNvPr>
          <p:cNvSpPr txBox="1"/>
          <p:nvPr/>
        </p:nvSpPr>
        <p:spPr>
          <a:xfrm>
            <a:off x="330528" y="111512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C3B17AC-635C-42A8-85B1-AB9968BC4794}"/>
              </a:ext>
            </a:extLst>
          </p:cNvPr>
          <p:cNvGrpSpPr/>
          <p:nvPr/>
        </p:nvGrpSpPr>
        <p:grpSpPr>
          <a:xfrm>
            <a:off x="2353899" y="1323315"/>
            <a:ext cx="1871665" cy="268609"/>
            <a:chOff x="5985966" y="5389086"/>
            <a:chExt cx="2198669" cy="308225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389083B-FD31-47D7-B773-59430BE1F682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2018-05-07</a:t>
              </a: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9665BE00-DCBB-4059-B9E5-96538A8115C1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5DADFFF-D2E4-44DF-992F-00E6E41770F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FB13CC3F-3DC1-4E63-9489-54C5CF5E0DE5}"/>
                  </a:ext>
                </a:extLst>
              </p:cNvPr>
              <p:cNvCxnSpPr>
                <a:endCxn id="7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E1ACA0F9-C70D-4F92-89D1-8DDC521012F3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EAF79D2-8FAA-4434-836F-D1048A37ADA0}"/>
              </a:ext>
            </a:extLst>
          </p:cNvPr>
          <p:cNvSpPr txBox="1"/>
          <p:nvPr/>
        </p:nvSpPr>
        <p:spPr>
          <a:xfrm>
            <a:off x="2286645" y="111512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Executed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85E97A-BFBB-48BC-8441-B6EE3921F08A}"/>
              </a:ext>
            </a:extLst>
          </p:cNvPr>
          <p:cNvGrpSpPr/>
          <p:nvPr/>
        </p:nvGrpSpPr>
        <p:grpSpPr>
          <a:xfrm>
            <a:off x="394858" y="2283277"/>
            <a:ext cx="5654454" cy="265710"/>
            <a:chOff x="573641" y="3051869"/>
            <a:chExt cx="5654454" cy="28712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AEEDC40-C486-40D1-AAFA-6F9165229539}"/>
                </a:ext>
              </a:extLst>
            </p:cNvPr>
            <p:cNvSpPr/>
            <p:nvPr/>
          </p:nvSpPr>
          <p:spPr>
            <a:xfrm>
              <a:off x="573641" y="3051869"/>
              <a:ext cx="5305133" cy="287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Guarantee agreement as of 2018-02-05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80A4DEA-9DA9-4548-B3FD-014BFB0B6026}"/>
                </a:ext>
              </a:extLst>
            </p:cNvPr>
            <p:cNvGrpSpPr/>
            <p:nvPr/>
          </p:nvGrpSpPr>
          <p:grpSpPr>
            <a:xfrm>
              <a:off x="5878774" y="3051869"/>
              <a:ext cx="349321" cy="287128"/>
              <a:chOff x="3205537" y="965771"/>
              <a:chExt cx="349321" cy="308225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5D49E9A5-AB25-49EA-86AA-CDBF86401849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28B301E5-8529-44D4-8768-51EE9EB01302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CBA39FD2-4871-4355-A8F2-301028136984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9CE0563-7398-4A5C-992E-ACD8547B0F45}"/>
              </a:ext>
            </a:extLst>
          </p:cNvPr>
          <p:cNvSpPr txBox="1"/>
          <p:nvPr/>
        </p:nvSpPr>
        <p:spPr>
          <a:xfrm>
            <a:off x="662107" y="3310828"/>
            <a:ext cx="1717073" cy="28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Collateral agreement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15BFDB3-D58B-4E77-9B41-35EC3522F8AF}"/>
              </a:ext>
            </a:extLst>
          </p:cNvPr>
          <p:cNvGrpSpPr/>
          <p:nvPr/>
        </p:nvGrpSpPr>
        <p:grpSpPr>
          <a:xfrm>
            <a:off x="362491" y="2571924"/>
            <a:ext cx="11109452" cy="2811180"/>
            <a:chOff x="236592" y="1989296"/>
            <a:chExt cx="3771681" cy="323332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FB448CD-FC8A-4A98-B90F-31E63CFFA6FD}"/>
                </a:ext>
              </a:extLst>
            </p:cNvPr>
            <p:cNvSpPr/>
            <p:nvPr/>
          </p:nvSpPr>
          <p:spPr>
            <a:xfrm>
              <a:off x="236592" y="2103176"/>
              <a:ext cx="3771681" cy="3119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C9998AC-0487-400A-B82F-B45D079CB965}"/>
                </a:ext>
              </a:extLst>
            </p:cNvPr>
            <p:cNvSpPr/>
            <p:nvPr/>
          </p:nvSpPr>
          <p:spPr>
            <a:xfrm>
              <a:off x="360570" y="1989296"/>
              <a:ext cx="1148152" cy="31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Guarantee agreement as of 2018-02-05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54570356-CC3B-4C3C-8CB1-C735285F712D}"/>
              </a:ext>
            </a:extLst>
          </p:cNvPr>
          <p:cNvGrpSpPr/>
          <p:nvPr/>
        </p:nvGrpSpPr>
        <p:grpSpPr>
          <a:xfrm>
            <a:off x="662107" y="3105672"/>
            <a:ext cx="1871665" cy="248573"/>
            <a:chOff x="5985966" y="5389086"/>
            <a:chExt cx="2198669" cy="308225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1A7F665-BC7B-47A5-904F-4DB28D7A2F48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2018-02-05</a:t>
              </a: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90C9CB74-5479-4D78-B014-4F8575E24C9F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49BCDBCA-8A72-4552-AC39-3808D5D4CF6E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5EC900F-028A-47B4-9325-83F2B12D0696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B787DA44-B8E6-4C8F-9200-80B4C1D139E6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AACAFD20-C089-4BF1-B74C-691AC0A05164}"/>
              </a:ext>
            </a:extLst>
          </p:cNvPr>
          <p:cNvSpPr txBox="1"/>
          <p:nvPr/>
        </p:nvSpPr>
        <p:spPr>
          <a:xfrm>
            <a:off x="562275" y="2888318"/>
            <a:ext cx="821059" cy="24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5926AF42-061B-4039-B6FC-8A4A80083B32}"/>
              </a:ext>
            </a:extLst>
          </p:cNvPr>
          <p:cNvGrpSpPr/>
          <p:nvPr/>
        </p:nvGrpSpPr>
        <p:grpSpPr>
          <a:xfrm>
            <a:off x="662107" y="3685969"/>
            <a:ext cx="5654454" cy="265710"/>
            <a:chOff x="573641" y="3051869"/>
            <a:chExt cx="5654454" cy="287128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8FDFA061-4AC7-44FC-A908-E17571CF016A}"/>
                </a:ext>
              </a:extLst>
            </p:cNvPr>
            <p:cNvSpPr/>
            <p:nvPr/>
          </p:nvSpPr>
          <p:spPr>
            <a:xfrm>
              <a:off x="573641" y="3051869"/>
              <a:ext cx="5305133" cy="287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XYZ GmbH</a:t>
              </a:r>
            </a:p>
          </p:txBody>
        </p: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312930F2-5AE5-43D3-BDCF-A138AA8D772F}"/>
                </a:ext>
              </a:extLst>
            </p:cNvPr>
            <p:cNvGrpSpPr/>
            <p:nvPr/>
          </p:nvGrpSpPr>
          <p:grpSpPr>
            <a:xfrm>
              <a:off x="5878774" y="3051869"/>
              <a:ext cx="349321" cy="287128"/>
              <a:chOff x="3205537" y="965771"/>
              <a:chExt cx="349321" cy="308225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14B859E-A1DD-4DCE-95EC-2CAC4C0373C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38328881-2B8F-4D7D-BAEE-E79E0C3738A8}"/>
                  </a:ext>
                </a:extLst>
              </p:cNvPr>
              <p:cNvCxnSpPr>
                <a:endCxn id="171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BA65EA36-A6F3-4F96-98E7-5A462E5BFAC6}"/>
                  </a:ext>
                </a:extLst>
              </p:cNvPr>
              <p:cNvCxnSpPr>
                <a:cxnSpLocks/>
                <a:endCxn id="171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feld 173">
            <a:extLst>
              <a:ext uri="{FF2B5EF4-FFF2-40B4-BE49-F238E27FC236}">
                <a16:creationId xmlns:a16="http://schemas.microsoft.com/office/drawing/2014/main" id="{FF2165C2-812A-4135-862B-C54A0B86B2F5}"/>
              </a:ext>
            </a:extLst>
          </p:cNvPr>
          <p:cNvSpPr txBox="1"/>
          <p:nvPr/>
        </p:nvSpPr>
        <p:spPr>
          <a:xfrm>
            <a:off x="562275" y="3462580"/>
            <a:ext cx="776175" cy="24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Guarantor</a:t>
            </a:r>
          </a:p>
        </p:txBody>
      </p: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841FC1F5-9842-44C4-95BC-1929ED01408B}"/>
              </a:ext>
            </a:extLst>
          </p:cNvPr>
          <p:cNvGrpSpPr/>
          <p:nvPr/>
        </p:nvGrpSpPr>
        <p:grpSpPr>
          <a:xfrm>
            <a:off x="3715063" y="4380152"/>
            <a:ext cx="273962" cy="253526"/>
            <a:chOff x="2280863" y="3996647"/>
            <a:chExt cx="380144" cy="38014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21C96BB0-C94F-44A5-84DB-599B6556DEAC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D0C857E2-2E1A-4615-94CD-F2F936B34C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1D0BC540-F117-48A6-87FD-08018A2E9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feld 188">
            <a:extLst>
              <a:ext uri="{FF2B5EF4-FFF2-40B4-BE49-F238E27FC236}">
                <a16:creationId xmlns:a16="http://schemas.microsoft.com/office/drawing/2014/main" id="{ED73DD09-04CE-4C56-ACB8-CDA4AE4E5F36}"/>
              </a:ext>
            </a:extLst>
          </p:cNvPr>
          <p:cNvSpPr txBox="1"/>
          <p:nvPr/>
        </p:nvSpPr>
        <p:spPr>
          <a:xfrm>
            <a:off x="3968088" y="4357949"/>
            <a:ext cx="998991" cy="28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irrevocable</a:t>
            </a:r>
          </a:p>
        </p:txBody>
      </p: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01ACD207-D29C-42CA-8187-18A76252F6B5}"/>
              </a:ext>
            </a:extLst>
          </p:cNvPr>
          <p:cNvGrpSpPr/>
          <p:nvPr/>
        </p:nvGrpSpPr>
        <p:grpSpPr>
          <a:xfrm>
            <a:off x="3715063" y="4707993"/>
            <a:ext cx="273962" cy="253526"/>
            <a:chOff x="2280863" y="3996647"/>
            <a:chExt cx="380144" cy="380144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BC28BA4B-EB5E-4EAC-92BB-7188D74EAFBA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32DC892-0DA0-4A48-BC9B-77270F173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08790A8E-AF20-48A3-B74B-DE9498E57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feld 193">
            <a:extLst>
              <a:ext uri="{FF2B5EF4-FFF2-40B4-BE49-F238E27FC236}">
                <a16:creationId xmlns:a16="http://schemas.microsoft.com/office/drawing/2014/main" id="{7F45A5CB-0713-49EF-9E65-4A2FB8F07E4D}"/>
              </a:ext>
            </a:extLst>
          </p:cNvPr>
          <p:cNvSpPr txBox="1"/>
          <p:nvPr/>
        </p:nvSpPr>
        <p:spPr>
          <a:xfrm>
            <a:off x="3968088" y="4685790"/>
            <a:ext cx="119308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unconditional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C25F1E1D-9E8F-4EB7-BEFA-ECA4A7458DF6}"/>
              </a:ext>
            </a:extLst>
          </p:cNvPr>
          <p:cNvGrpSpPr/>
          <p:nvPr/>
        </p:nvGrpSpPr>
        <p:grpSpPr>
          <a:xfrm>
            <a:off x="362491" y="1760125"/>
            <a:ext cx="11077085" cy="328218"/>
            <a:chOff x="573641" y="2850061"/>
            <a:chExt cx="11077085" cy="328218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3B3E5D4A-5810-47F2-8D5F-BCB43ECB5107}"/>
                </a:ext>
              </a:extLst>
            </p:cNvPr>
            <p:cNvGrpSpPr/>
            <p:nvPr/>
          </p:nvGrpSpPr>
          <p:grpSpPr>
            <a:xfrm>
              <a:off x="612530" y="2850061"/>
              <a:ext cx="3074570" cy="274476"/>
              <a:chOff x="1529248" y="336589"/>
              <a:chExt cx="2921064" cy="274476"/>
            </a:xfrm>
          </p:grpSpPr>
          <p:sp>
            <p:nvSpPr>
              <p:cNvPr id="198" name="Rechteck: obere Ecken abgerundet 197">
                <a:extLst>
                  <a:ext uri="{FF2B5EF4-FFF2-40B4-BE49-F238E27FC236}">
                    <a16:creationId xmlns:a16="http://schemas.microsoft.com/office/drawing/2014/main" id="{28963BFC-A1B8-4E67-8B00-A22C9D5F7811}"/>
                  </a:ext>
                </a:extLst>
              </p:cNvPr>
              <p:cNvSpPr/>
              <p:nvPr/>
            </p:nvSpPr>
            <p:spPr>
              <a:xfrm>
                <a:off x="1529248" y="336589"/>
                <a:ext cx="1460532" cy="274476"/>
              </a:xfrm>
              <a:prstGeom prst="round2Same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Collateral agreements</a:t>
                </a:r>
              </a:p>
            </p:txBody>
          </p:sp>
          <p:sp>
            <p:nvSpPr>
              <p:cNvPr id="199" name="Rechteck: obere Ecken abgerundet 198">
                <a:extLst>
                  <a:ext uri="{FF2B5EF4-FFF2-40B4-BE49-F238E27FC236}">
                    <a16:creationId xmlns:a16="http://schemas.microsoft.com/office/drawing/2014/main" id="{105A79DA-867D-4701-B477-38E3E2A2EA52}"/>
                  </a:ext>
                </a:extLst>
              </p:cNvPr>
              <p:cNvSpPr/>
              <p:nvPr/>
            </p:nvSpPr>
            <p:spPr>
              <a:xfrm>
                <a:off x="2989780" y="336589"/>
                <a:ext cx="1460532" cy="274476"/>
              </a:xfrm>
              <a:prstGeom prst="round2Same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Guarantee agreements</a:t>
                </a:r>
              </a:p>
            </p:txBody>
          </p:sp>
          <p:cxnSp>
            <p:nvCxnSpPr>
              <p:cNvPr id="200" name="Gerader Verbinder 199">
                <a:extLst>
                  <a:ext uri="{FF2B5EF4-FFF2-40B4-BE49-F238E27FC236}">
                    <a16:creationId xmlns:a16="http://schemas.microsoft.com/office/drawing/2014/main" id="{2C7D0753-5894-4AEA-9DBE-27299C87C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248" y="611065"/>
                <a:ext cx="292106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03FE7891-E9C2-49B6-942C-3D0EAFC52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641" y="3160482"/>
              <a:ext cx="11077085" cy="17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1F433030-8B99-4261-AA80-7F5DA57201FE}"/>
              </a:ext>
            </a:extLst>
          </p:cNvPr>
          <p:cNvSpPr/>
          <p:nvPr/>
        </p:nvSpPr>
        <p:spPr>
          <a:xfrm>
            <a:off x="5966104" y="417485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70881478-442A-4682-B453-81C3BCB746F4}"/>
              </a:ext>
            </a:extLst>
          </p:cNvPr>
          <p:cNvSpPr/>
          <p:nvPr/>
        </p:nvSpPr>
        <p:spPr>
          <a:xfrm>
            <a:off x="6141901" y="2278132"/>
            <a:ext cx="741786" cy="2698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CB3EFC44-30F1-4DC7-97F1-DF3D8CAF5E73}"/>
              </a:ext>
            </a:extLst>
          </p:cNvPr>
          <p:cNvSpPr/>
          <p:nvPr/>
        </p:nvSpPr>
        <p:spPr>
          <a:xfrm>
            <a:off x="6883686" y="422462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alter...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161138DD-06CA-4FCA-9C77-679AD5462708}"/>
              </a:ext>
            </a:extLst>
          </p:cNvPr>
          <p:cNvSpPr/>
          <p:nvPr/>
        </p:nvSpPr>
        <p:spPr>
          <a:xfrm>
            <a:off x="7801268" y="427439"/>
            <a:ext cx="866211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2E8E77EF-8687-413B-A810-82EFB7D53394}"/>
              </a:ext>
            </a:extLst>
          </p:cNvPr>
          <p:cNvSpPr/>
          <p:nvPr/>
        </p:nvSpPr>
        <p:spPr>
          <a:xfrm>
            <a:off x="6947241" y="2278132"/>
            <a:ext cx="741786" cy="2698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C20F57C-57DD-420A-90A3-42C6FD9001D3}"/>
              </a:ext>
            </a:extLst>
          </p:cNvPr>
          <p:cNvGrpSpPr/>
          <p:nvPr/>
        </p:nvGrpSpPr>
        <p:grpSpPr>
          <a:xfrm>
            <a:off x="662107" y="4187391"/>
            <a:ext cx="2639769" cy="1022907"/>
            <a:chOff x="579681" y="5664896"/>
            <a:chExt cx="2639769" cy="1022907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8DA413DC-9837-471C-BFE9-4282DD2E0074}"/>
                </a:ext>
              </a:extLst>
            </p:cNvPr>
            <p:cNvGrpSpPr/>
            <p:nvPr/>
          </p:nvGrpSpPr>
          <p:grpSpPr>
            <a:xfrm>
              <a:off x="579681" y="5664896"/>
              <a:ext cx="2639769" cy="1022907"/>
              <a:chOff x="236592" y="1989296"/>
              <a:chExt cx="3771681" cy="3233327"/>
            </a:xfrm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36256AA5-60B5-45D0-8B20-51F54918E8C4}"/>
                  </a:ext>
                </a:extLst>
              </p:cNvPr>
              <p:cNvSpPr/>
              <p:nvPr/>
            </p:nvSpPr>
            <p:spPr>
              <a:xfrm>
                <a:off x="236592" y="2103174"/>
                <a:ext cx="3771681" cy="31194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1E4DE1F3-8F13-4B8D-9DC5-D10DEDEB5F83}"/>
                  </a:ext>
                </a:extLst>
              </p:cNvPr>
              <p:cNvSpPr/>
              <p:nvPr/>
            </p:nvSpPr>
            <p:spPr>
              <a:xfrm>
                <a:off x="748787" y="1989296"/>
                <a:ext cx="901085" cy="22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Volume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056CD64-222F-4942-AE45-D68727E303F1}"/>
                </a:ext>
              </a:extLst>
            </p:cNvPr>
            <p:cNvGrpSpPr/>
            <p:nvPr/>
          </p:nvGrpSpPr>
          <p:grpSpPr>
            <a:xfrm>
              <a:off x="638380" y="6117278"/>
              <a:ext cx="1621751" cy="444766"/>
              <a:chOff x="720057" y="5284431"/>
              <a:chExt cx="1621751" cy="444766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451B8283-8B62-45D7-831B-F26585C6B217}"/>
                  </a:ext>
                </a:extLst>
              </p:cNvPr>
              <p:cNvSpPr/>
              <p:nvPr/>
            </p:nvSpPr>
            <p:spPr>
              <a:xfrm>
                <a:off x="785033" y="5493366"/>
                <a:ext cx="1556775" cy="2358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100">
                    <a:solidFill>
                      <a:schemeClr val="tx1"/>
                    </a:solidFill>
                  </a:rPr>
                  <a:t>20,000,000.00</a:t>
                </a:r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28D598DE-90D3-4EF0-8F09-85E9B2C7FEE2}"/>
                  </a:ext>
                </a:extLst>
              </p:cNvPr>
              <p:cNvSpPr txBox="1"/>
              <p:nvPr/>
            </p:nvSpPr>
            <p:spPr>
              <a:xfrm>
                <a:off x="720057" y="5284431"/>
                <a:ext cx="1621748" cy="24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Guarantee amount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D08B637C-67C7-4DB6-966E-CD4897460E95}"/>
                </a:ext>
              </a:extLst>
            </p:cNvPr>
            <p:cNvGrpSpPr/>
            <p:nvPr/>
          </p:nvGrpSpPr>
          <p:grpSpPr>
            <a:xfrm>
              <a:off x="2236405" y="6117278"/>
              <a:ext cx="848784" cy="441272"/>
              <a:chOff x="2233499" y="4201495"/>
              <a:chExt cx="848784" cy="441272"/>
            </a:xfrm>
          </p:grpSpPr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C0530971-B764-4F60-ABCE-BAAC4A6CB56C}"/>
                  </a:ext>
                </a:extLst>
              </p:cNvPr>
              <p:cNvGrpSpPr/>
              <p:nvPr/>
            </p:nvGrpSpPr>
            <p:grpSpPr>
              <a:xfrm>
                <a:off x="2324504" y="4406595"/>
                <a:ext cx="757779" cy="236172"/>
                <a:chOff x="9626885" y="1381490"/>
                <a:chExt cx="915196" cy="308225"/>
              </a:xfrm>
            </p:grpSpPr>
            <p:sp>
              <p:nvSpPr>
                <p:cNvPr id="179" name="Rechteck 178">
                  <a:extLst>
                    <a:ext uri="{FF2B5EF4-FFF2-40B4-BE49-F238E27FC236}">
                      <a16:creationId xmlns:a16="http://schemas.microsoft.com/office/drawing/2014/main" id="{5CF9359C-0F35-4870-A97F-31B595D3265B}"/>
                    </a:ext>
                  </a:extLst>
                </p:cNvPr>
                <p:cNvSpPr/>
                <p:nvPr/>
              </p:nvSpPr>
              <p:spPr>
                <a:xfrm>
                  <a:off x="9626885" y="1381491"/>
                  <a:ext cx="565879" cy="30822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sz="1100">
                      <a:solidFill>
                        <a:schemeClr val="tx1"/>
                      </a:solidFill>
                    </a:rPr>
                    <a:t>EUR</a:t>
                  </a:r>
                </a:p>
              </p:txBody>
            </p:sp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85E15104-219C-4680-A90A-DD05D3074DF7}"/>
                    </a:ext>
                  </a:extLst>
                </p:cNvPr>
                <p:cNvGrpSpPr/>
                <p:nvPr/>
              </p:nvGrpSpPr>
              <p:grpSpPr>
                <a:xfrm>
                  <a:off x="10192747" y="1381490"/>
                  <a:ext cx="349334" cy="308225"/>
                  <a:chOff x="3205521" y="965769"/>
                  <a:chExt cx="349334" cy="308225"/>
                </a:xfrm>
              </p:grpSpPr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16939C0D-89D8-4611-AFA4-367EB46E389C}"/>
                      </a:ext>
                    </a:extLst>
                  </p:cNvPr>
                  <p:cNvSpPr/>
                  <p:nvPr/>
                </p:nvSpPr>
                <p:spPr>
                  <a:xfrm>
                    <a:off x="3205534" y="965769"/>
                    <a:ext cx="349321" cy="3082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82" name="Gerader Verbinder 181">
                    <a:extLst>
                      <a:ext uri="{FF2B5EF4-FFF2-40B4-BE49-F238E27FC236}">
                        <a16:creationId xmlns:a16="http://schemas.microsoft.com/office/drawing/2014/main" id="{3136CBF6-6C7A-4C71-B26A-3AC13D38882D}"/>
                      </a:ext>
                    </a:extLst>
                  </p:cNvPr>
                  <p:cNvCxnSpPr>
                    <a:endCxn id="181" idx="2"/>
                  </p:cNvCxnSpPr>
                  <p:nvPr/>
                </p:nvCxnSpPr>
                <p:spPr>
                  <a:xfrm>
                    <a:off x="3205521" y="965769"/>
                    <a:ext cx="174662" cy="3082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Gerader Verbinder 182">
                    <a:extLst>
                      <a:ext uri="{FF2B5EF4-FFF2-40B4-BE49-F238E27FC236}">
                        <a16:creationId xmlns:a16="http://schemas.microsoft.com/office/drawing/2014/main" id="{6F5EC79B-6D05-42BD-AADB-B42E09C0FDD6}"/>
                      </a:ext>
                    </a:extLst>
                  </p:cNvPr>
                  <p:cNvCxnSpPr>
                    <a:cxnSpLocks/>
                    <a:endCxn id="181" idx="2"/>
                  </p:cNvCxnSpPr>
                  <p:nvPr/>
                </p:nvCxnSpPr>
                <p:spPr>
                  <a:xfrm flipH="1">
                    <a:off x="3380193" y="965769"/>
                    <a:ext cx="152402" cy="3082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935E7BE6-EA34-4DD6-BC8F-7DDFD20173D1}"/>
                  </a:ext>
                </a:extLst>
              </p:cNvPr>
              <p:cNvSpPr txBox="1"/>
              <p:nvPr/>
            </p:nvSpPr>
            <p:spPr>
              <a:xfrm>
                <a:off x="2233499" y="4201495"/>
                <a:ext cx="700833" cy="24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/>
                  <a:t>Currency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F59904C-7B97-4B26-96A7-455D35C26DFD}"/>
                </a:ext>
              </a:extLst>
            </p:cNvPr>
            <p:cNvGrpSpPr/>
            <p:nvPr/>
          </p:nvGrpSpPr>
          <p:grpSpPr>
            <a:xfrm>
              <a:off x="727667" y="5870826"/>
              <a:ext cx="783001" cy="253916"/>
              <a:chOff x="4022154" y="6013307"/>
              <a:chExt cx="1036337" cy="336070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AC9A17D3-B22B-4BCB-B235-970701DD601D}"/>
                  </a:ext>
                </a:extLst>
              </p:cNvPr>
              <p:cNvGrpSpPr/>
              <p:nvPr/>
            </p:nvGrpSpPr>
            <p:grpSpPr>
              <a:xfrm>
                <a:off x="4022154" y="6035510"/>
                <a:ext cx="273962" cy="253526"/>
                <a:chOff x="2280863" y="3996647"/>
                <a:chExt cx="380144" cy="380144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3B15EBE9-1724-4C18-A2DF-DDAABDE0C7C2}"/>
                    </a:ext>
                  </a:extLst>
                </p:cNvPr>
                <p:cNvSpPr/>
                <p:nvPr/>
              </p:nvSpPr>
              <p:spPr>
                <a:xfrm>
                  <a:off x="2280863" y="3996647"/>
                  <a:ext cx="380144" cy="38014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5" name="Gerader Verbinder 94">
                  <a:extLst>
                    <a:ext uri="{FF2B5EF4-FFF2-40B4-BE49-F238E27FC236}">
                      <a16:creationId xmlns:a16="http://schemas.microsoft.com/office/drawing/2014/main" id="{8B28F913-13D2-48A7-9775-FC21B7AF3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863" y="3996647"/>
                  <a:ext cx="380144" cy="3801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44F84FE-CF4F-4DCE-9718-B7AFE0FB2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0863" y="3996647"/>
                  <a:ext cx="380144" cy="3801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EF1D8A1C-7004-4CFA-ACF8-BD73FBE5DC99}"/>
                  </a:ext>
                </a:extLst>
              </p:cNvPr>
              <p:cNvSpPr txBox="1"/>
              <p:nvPr/>
            </p:nvSpPr>
            <p:spPr>
              <a:xfrm>
                <a:off x="4275179" y="6013307"/>
                <a:ext cx="783312" cy="336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/>
                  <a:t>Limited</a:t>
                </a:r>
              </a:p>
            </p:txBody>
          </p:sp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66F8057-6544-4653-A809-6B1C65292B5B}"/>
              </a:ext>
            </a:extLst>
          </p:cNvPr>
          <p:cNvSpPr txBox="1"/>
          <p:nvPr/>
        </p:nvSpPr>
        <p:spPr>
          <a:xfrm>
            <a:off x="9810255" y="-27489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Security Agreements (iii)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9BFA5D9-D647-4EA3-BCA4-8A36CD2C7A6C}"/>
              </a:ext>
            </a:extLst>
          </p:cNvPr>
          <p:cNvSpPr txBox="1"/>
          <p:nvPr/>
        </p:nvSpPr>
        <p:spPr>
          <a:xfrm>
            <a:off x="0" y="-7970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3/3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391BAD3-DCCE-42F3-AD7F-C42AEAB8FF68}"/>
              </a:ext>
            </a:extLst>
          </p:cNvPr>
          <p:cNvSpPr/>
          <p:nvPr/>
        </p:nvSpPr>
        <p:spPr>
          <a:xfrm>
            <a:off x="6018261" y="1823875"/>
            <a:ext cx="928980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11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C2275B-FC8D-47FA-8E71-B266C0890BAA}"/>
              </a:ext>
            </a:extLst>
          </p:cNvPr>
          <p:cNvSpPr/>
          <p:nvPr/>
        </p:nvSpPr>
        <p:spPr>
          <a:xfrm>
            <a:off x="9519445" y="972950"/>
            <a:ext cx="2473807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„Sec.Agrmts“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287B2CE3-8806-46C1-A577-BF5C2422A663}"/>
              </a:ext>
            </a:extLst>
          </p:cNvPr>
          <p:cNvSpPr/>
          <p:nvPr/>
        </p:nvSpPr>
        <p:spPr>
          <a:xfrm>
            <a:off x="9133490" y="2749392"/>
            <a:ext cx="2638070" cy="6796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content changes with the selection of the combobox „Guar.Agrmts“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E9C9115-D86D-4381-8B38-2FF71B001A3F}"/>
              </a:ext>
            </a:extLst>
          </p:cNvPr>
          <p:cNvSpPr/>
          <p:nvPr/>
        </p:nvSpPr>
        <p:spPr>
          <a:xfrm>
            <a:off x="6366350" y="5330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9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865DE41-0762-4885-B4FE-19A2417A2EAF}"/>
              </a:ext>
            </a:extLst>
          </p:cNvPr>
          <p:cNvGrpSpPr/>
          <p:nvPr/>
        </p:nvGrpSpPr>
        <p:grpSpPr>
          <a:xfrm>
            <a:off x="256855" y="889142"/>
            <a:ext cx="5379169" cy="308225"/>
            <a:chOff x="256855" y="889142"/>
            <a:chExt cx="5379169" cy="308225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5CF278D-E355-49D2-8772-0C1D13207CAA}"/>
                </a:ext>
              </a:extLst>
            </p:cNvPr>
            <p:cNvSpPr/>
            <p:nvPr/>
          </p:nvSpPr>
          <p:spPr>
            <a:xfrm>
              <a:off x="256855" y="889142"/>
              <a:ext cx="50298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Commitment fee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3170EAD-CDB9-4488-A0E3-931BAD307151}"/>
                </a:ext>
              </a:extLst>
            </p:cNvPr>
            <p:cNvGrpSpPr/>
            <p:nvPr/>
          </p:nvGrpSpPr>
          <p:grpSpPr>
            <a:xfrm>
              <a:off x="5286703" y="889142"/>
              <a:ext cx="349321" cy="308225"/>
              <a:chOff x="3205537" y="965771"/>
              <a:chExt cx="349321" cy="308225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BA5C105-E220-4D52-8C51-B41FFCA03531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E78AF4E-9199-4A70-A46E-4CD57AA83566}"/>
                  </a:ext>
                </a:extLst>
              </p:cNvPr>
              <p:cNvCxnSpPr>
                <a:endCxn id="2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676C81E-33B2-4DB1-906C-00A5D87F3840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65D6696-06E5-452E-8612-185843B12CE6}"/>
              </a:ext>
            </a:extLst>
          </p:cNvPr>
          <p:cNvSpPr txBox="1"/>
          <p:nvPr/>
        </p:nvSpPr>
        <p:spPr>
          <a:xfrm>
            <a:off x="172630" y="668652"/>
            <a:ext cx="2311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Fee/Commission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CCEBFDF-DFD2-40BF-A394-8A9B9E87F507}"/>
              </a:ext>
            </a:extLst>
          </p:cNvPr>
          <p:cNvGrpSpPr/>
          <p:nvPr/>
        </p:nvGrpSpPr>
        <p:grpSpPr>
          <a:xfrm>
            <a:off x="236592" y="1261146"/>
            <a:ext cx="3771681" cy="3215244"/>
            <a:chOff x="236592" y="2007380"/>
            <a:chExt cx="3771681" cy="321524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37537F2-D414-40A1-94F9-C03E114848C1}"/>
                </a:ext>
              </a:extLst>
            </p:cNvPr>
            <p:cNvSpPr/>
            <p:nvPr/>
          </p:nvSpPr>
          <p:spPr>
            <a:xfrm>
              <a:off x="236592" y="2151608"/>
              <a:ext cx="3771681" cy="3071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344146-1B01-4B36-ACAD-45AA360B32C7}"/>
                </a:ext>
              </a:extLst>
            </p:cNvPr>
            <p:cNvSpPr/>
            <p:nvPr/>
          </p:nvSpPr>
          <p:spPr>
            <a:xfrm>
              <a:off x="362241" y="2007380"/>
              <a:ext cx="1148152" cy="31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D580F3E-B3CD-43A2-83B4-30D8DC6018F8}"/>
              </a:ext>
            </a:extLst>
          </p:cNvPr>
          <p:cNvGrpSpPr/>
          <p:nvPr/>
        </p:nvGrpSpPr>
        <p:grpSpPr>
          <a:xfrm>
            <a:off x="429914" y="1858693"/>
            <a:ext cx="2744607" cy="308225"/>
            <a:chOff x="1356189" y="965771"/>
            <a:chExt cx="2198669" cy="308225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5267CDD-10D0-43C7-9060-746722C848BC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Amount open line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9964444-A2D0-4E18-A72B-6BED850B8AD1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6AF3E8A-3E03-4D2B-8A46-8F9E2A9E65FF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19C1EDA3-8CFC-4482-A485-39EF3CC9613D}"/>
                  </a:ext>
                </a:extLst>
              </p:cNvPr>
              <p:cNvCxnSpPr>
                <a:endCxn id="4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75BA7982-D89A-40FA-84FB-4FF8585166CF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A5DE7846-B484-4CC9-BA93-E0C0E364CBA0}"/>
              </a:ext>
            </a:extLst>
          </p:cNvPr>
          <p:cNvSpPr txBox="1"/>
          <p:nvPr/>
        </p:nvSpPr>
        <p:spPr>
          <a:xfrm>
            <a:off x="363724" y="1578930"/>
            <a:ext cx="91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Reference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EE0576E-76EE-4E1F-AEFE-78D47043943E}"/>
              </a:ext>
            </a:extLst>
          </p:cNvPr>
          <p:cNvGrpSpPr/>
          <p:nvPr/>
        </p:nvGrpSpPr>
        <p:grpSpPr>
          <a:xfrm>
            <a:off x="429914" y="2283996"/>
            <a:ext cx="2716820" cy="2107170"/>
            <a:chOff x="256853" y="4013677"/>
            <a:chExt cx="2176411" cy="213106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A3D400D9-04A0-4993-AD13-65815B18645B}"/>
                </a:ext>
              </a:extLst>
            </p:cNvPr>
            <p:cNvSpPr/>
            <p:nvPr/>
          </p:nvSpPr>
          <p:spPr>
            <a:xfrm>
              <a:off x="256853" y="4085870"/>
              <a:ext cx="2176411" cy="20588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BA968A4-D527-4AAB-8513-990F96669248}"/>
                </a:ext>
              </a:extLst>
            </p:cNvPr>
            <p:cNvSpPr/>
            <p:nvPr/>
          </p:nvSpPr>
          <p:spPr>
            <a:xfrm>
              <a:off x="384519" y="4013677"/>
              <a:ext cx="1250901" cy="152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Reference period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F812EF4-8489-4A7F-B6D9-7BAC78E3A743}"/>
              </a:ext>
            </a:extLst>
          </p:cNvPr>
          <p:cNvGrpSpPr/>
          <p:nvPr/>
        </p:nvGrpSpPr>
        <p:grpSpPr>
          <a:xfrm>
            <a:off x="557579" y="2846325"/>
            <a:ext cx="1896345" cy="491582"/>
            <a:chOff x="6445569" y="4960612"/>
            <a:chExt cx="1814512" cy="564082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3477E61-D6CC-4478-874E-F511B94FCF2C}"/>
                </a:ext>
              </a:extLst>
            </p:cNvPr>
            <p:cNvSpPr/>
            <p:nvPr/>
          </p:nvSpPr>
          <p:spPr>
            <a:xfrm>
              <a:off x="6445569" y="5040083"/>
              <a:ext cx="1814512" cy="484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EE4030-BD1A-4468-ABE9-C4618DBC042B}"/>
                </a:ext>
              </a:extLst>
            </p:cNvPr>
            <p:cNvSpPr/>
            <p:nvPr/>
          </p:nvSpPr>
          <p:spPr>
            <a:xfrm>
              <a:off x="6657330" y="4960612"/>
              <a:ext cx="578495" cy="152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Offset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A9F92D9-1635-4260-ACCE-0757AADD64B6}"/>
              </a:ext>
            </a:extLst>
          </p:cNvPr>
          <p:cNvGrpSpPr/>
          <p:nvPr/>
        </p:nvGrpSpPr>
        <p:grpSpPr>
          <a:xfrm>
            <a:off x="557580" y="2573714"/>
            <a:ext cx="1871665" cy="268609"/>
            <a:chOff x="5985966" y="5389086"/>
            <a:chExt cx="2198669" cy="308225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ADD0412-7816-4AD4-8BB8-FD1495D36D5B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Contract closing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9AE5E5E-F8C6-4135-BA32-C19A14259A01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DA8BCC0-7A13-45C9-A1A9-939E373A601C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4A9DD326-B35D-4969-86FE-D3E1A76CA78A}"/>
                  </a:ext>
                </a:extLst>
              </p:cNvPr>
              <p:cNvCxnSpPr>
                <a:endCxn id="5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13E0DA24-A27B-4C31-AAEE-F69C2AC2CED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B331C075-3704-42A8-9DBB-3342B5AC1FC9}"/>
              </a:ext>
            </a:extLst>
          </p:cNvPr>
          <p:cNvSpPr txBox="1"/>
          <p:nvPr/>
        </p:nvSpPr>
        <p:spPr>
          <a:xfrm>
            <a:off x="465112" y="2370928"/>
            <a:ext cx="484428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From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D88209-2238-44E4-88A5-4DF969519826}"/>
              </a:ext>
            </a:extLst>
          </p:cNvPr>
          <p:cNvGrpSpPr/>
          <p:nvPr/>
        </p:nvGrpSpPr>
        <p:grpSpPr>
          <a:xfrm>
            <a:off x="1359904" y="2995979"/>
            <a:ext cx="915199" cy="268609"/>
            <a:chOff x="9626885" y="1381492"/>
            <a:chExt cx="915199" cy="308225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B99028A1-EB8A-43DC-897C-13D89F877DBA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Days</a:t>
              </a: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BE1ECD2-958C-40C9-A07C-19BDFFF8E691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942A822-1424-4F9C-A425-E71ADC8EF88D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DDD737E-9008-4975-ABB3-EA5F17A2AD9F}"/>
                  </a:ext>
                </a:extLst>
              </p:cNvPr>
              <p:cNvCxnSpPr>
                <a:endCxn id="6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1D8161BF-CFF2-4F84-B78A-54056197BF03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C03678C5-F15B-4E3D-832C-611366808869}"/>
              </a:ext>
            </a:extLst>
          </p:cNvPr>
          <p:cNvSpPr/>
          <p:nvPr/>
        </p:nvSpPr>
        <p:spPr>
          <a:xfrm>
            <a:off x="750660" y="3008018"/>
            <a:ext cx="469659" cy="264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1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4253879-804F-4307-BB22-5E4A4A960B15}"/>
              </a:ext>
            </a:extLst>
          </p:cNvPr>
          <p:cNvSpPr txBox="1"/>
          <p:nvPr/>
        </p:nvSpPr>
        <p:spPr>
          <a:xfrm>
            <a:off x="465112" y="3491869"/>
            <a:ext cx="327334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To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0FAA7E6-9D1F-4B08-9FBE-2630F9B8F5B5}"/>
              </a:ext>
            </a:extLst>
          </p:cNvPr>
          <p:cNvSpPr txBox="1"/>
          <p:nvPr/>
        </p:nvSpPr>
        <p:spPr>
          <a:xfrm>
            <a:off x="778890" y="3491869"/>
            <a:ext cx="151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de-DE" sz="1100">
                <a:solidFill>
                  <a:srgbClr val="0070C0"/>
                </a:solidFill>
              </a:rPr>
              <a:t>the earlier of: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F7D9FA13-F5E0-4AAE-9BCA-80026FA6813E}"/>
              </a:ext>
            </a:extLst>
          </p:cNvPr>
          <p:cNvGrpSpPr/>
          <p:nvPr/>
        </p:nvGrpSpPr>
        <p:grpSpPr>
          <a:xfrm>
            <a:off x="557579" y="3697565"/>
            <a:ext cx="1896345" cy="431156"/>
            <a:chOff x="1339176" y="4348536"/>
            <a:chExt cx="2385669" cy="924674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0185D58-E05C-4C8E-A592-89F5776A8F4B}"/>
                </a:ext>
              </a:extLst>
            </p:cNvPr>
            <p:cNvSpPr/>
            <p:nvPr/>
          </p:nvSpPr>
          <p:spPr>
            <a:xfrm>
              <a:off x="1339176" y="4348536"/>
              <a:ext cx="2383605" cy="924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Closing of the aquisition</a:t>
              </a:r>
            </a:p>
            <a:p>
              <a:r>
                <a:rPr lang="de-DE" sz="1100">
                  <a:solidFill>
                    <a:schemeClr val="tx1"/>
                  </a:solidFill>
                </a:rPr>
                <a:t>2018-04-17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94F16F2C-1B36-4678-9630-CCE2049311CD}"/>
                </a:ext>
              </a:extLst>
            </p:cNvPr>
            <p:cNvGrpSpPr/>
            <p:nvPr/>
          </p:nvGrpSpPr>
          <p:grpSpPr>
            <a:xfrm>
              <a:off x="3525534" y="4349750"/>
              <a:ext cx="199311" cy="923460"/>
              <a:chOff x="5317911" y="3511193"/>
              <a:chExt cx="219861" cy="1145568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CEC177DB-3CCF-4AE7-A66E-4D0586B0EDD9}"/>
                  </a:ext>
                </a:extLst>
              </p:cNvPr>
              <p:cNvGrpSpPr/>
              <p:nvPr/>
            </p:nvGrpSpPr>
            <p:grpSpPr>
              <a:xfrm>
                <a:off x="5320301" y="4348536"/>
                <a:ext cx="217471" cy="308225"/>
                <a:chOff x="5320301" y="4348536"/>
                <a:chExt cx="217471" cy="308225"/>
              </a:xfrm>
            </p:grpSpPr>
            <p:sp>
              <p:nvSpPr>
                <p:cNvPr id="78" name="Rechteck 77">
                  <a:extLst>
                    <a:ext uri="{FF2B5EF4-FFF2-40B4-BE49-F238E27FC236}">
                      <a16:creationId xmlns:a16="http://schemas.microsoft.com/office/drawing/2014/main" id="{F2F7DA27-8901-4244-A24B-32F43012B8D2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C07D5BEE-222C-4BD0-BAA6-B9FBAB230363}"/>
                    </a:ext>
                  </a:extLst>
                </p:cNvPr>
                <p:cNvCxnSpPr>
                  <a:endCxn id="78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>
                  <a:extLst>
                    <a:ext uri="{FF2B5EF4-FFF2-40B4-BE49-F238E27FC236}">
                      <a16:creationId xmlns:a16="http://schemas.microsoft.com/office/drawing/2014/main" id="{BBC460FA-F7EE-4D48-8FCC-95FDF0A9AE82}"/>
                    </a:ext>
                  </a:extLst>
                </p:cNvPr>
                <p:cNvCxnSpPr>
                  <a:cxnSpLocks/>
                  <a:endCxn id="78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F8E2C49E-C3E9-4826-BA33-3D169F197EED}"/>
                  </a:ext>
                </a:extLst>
              </p:cNvPr>
              <p:cNvGrpSpPr/>
              <p:nvPr/>
            </p:nvGrpSpPr>
            <p:grpSpPr>
              <a:xfrm rot="10800000">
                <a:off x="5320301" y="3511193"/>
                <a:ext cx="217471" cy="308225"/>
                <a:chOff x="5320301" y="4348536"/>
                <a:chExt cx="217471" cy="308225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ACD7069A-F9C4-4D36-A0B0-2904816AA9F6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6" name="Gerader Verbinder 75">
                  <a:extLst>
                    <a:ext uri="{FF2B5EF4-FFF2-40B4-BE49-F238E27FC236}">
                      <a16:creationId xmlns:a16="http://schemas.microsoft.com/office/drawing/2014/main" id="{7EB14BE0-C998-44ED-9682-DD42E9CA8CA5}"/>
                    </a:ext>
                  </a:extLst>
                </p:cNvPr>
                <p:cNvCxnSpPr>
                  <a:endCxn id="75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>
                  <a:extLst>
                    <a:ext uri="{FF2B5EF4-FFF2-40B4-BE49-F238E27FC236}">
                      <a16:creationId xmlns:a16="http://schemas.microsoft.com/office/drawing/2014/main" id="{4D60CE4F-EF09-416A-8093-06167DA20F48}"/>
                    </a:ext>
                  </a:extLst>
                </p:cNvPr>
                <p:cNvCxnSpPr>
                  <a:cxnSpLocks/>
                  <a:endCxn id="75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E3163B3A-64A5-4B3D-ADAA-0A6A0D0DC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911" y="3828943"/>
                <a:ext cx="1" cy="52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9FFBCF07-17BF-4CE8-A446-9A0C59F72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6986" y="3825768"/>
                <a:ext cx="1" cy="52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E989EAA9-254A-49D8-AA20-4720AAD1D2C9}"/>
              </a:ext>
            </a:extLst>
          </p:cNvPr>
          <p:cNvSpPr/>
          <p:nvPr/>
        </p:nvSpPr>
        <p:spPr>
          <a:xfrm>
            <a:off x="246037" y="4806056"/>
            <a:ext cx="3771681" cy="815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E85E9FA-73D6-48BA-8F31-6265E5C5A834}"/>
              </a:ext>
            </a:extLst>
          </p:cNvPr>
          <p:cNvSpPr/>
          <p:nvPr/>
        </p:nvSpPr>
        <p:spPr>
          <a:xfrm>
            <a:off x="371686" y="4661828"/>
            <a:ext cx="1148152" cy="267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Commission rate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49DCE75-DDDD-48D5-B2DC-67849794D223}"/>
              </a:ext>
            </a:extLst>
          </p:cNvPr>
          <p:cNvSpPr/>
          <p:nvPr/>
        </p:nvSpPr>
        <p:spPr>
          <a:xfrm>
            <a:off x="372673" y="5152952"/>
            <a:ext cx="516442" cy="33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10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2C3B3B4-6EB3-4A12-8465-98EF748F3697}"/>
              </a:ext>
            </a:extLst>
          </p:cNvPr>
          <p:cNvSpPr txBox="1"/>
          <p:nvPr/>
        </p:nvSpPr>
        <p:spPr>
          <a:xfrm>
            <a:off x="294201" y="4933380"/>
            <a:ext cx="84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Rate [%]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40223B4-9F6E-4E42-955D-BE5E29BEE382}"/>
              </a:ext>
            </a:extLst>
          </p:cNvPr>
          <p:cNvGrpSpPr/>
          <p:nvPr/>
        </p:nvGrpSpPr>
        <p:grpSpPr>
          <a:xfrm>
            <a:off x="1002280" y="5178251"/>
            <a:ext cx="2198669" cy="308225"/>
            <a:chOff x="1356189" y="965771"/>
            <a:chExt cx="2198669" cy="308225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8C3A7B8F-FEE3-412D-8C53-AE507FF73286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>
                <a:solidFill>
                  <a:schemeClr val="tx1"/>
                </a:solidFill>
              </a:endParaRP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438A1403-4ADB-4D60-B8E5-6CF9D159A9A0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E47942C0-EFBE-45F3-A24B-77D336E5B19C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F16AF2BD-9D56-412B-9273-68B1FCCDAA89}"/>
                  </a:ext>
                </a:extLst>
              </p:cNvPr>
              <p:cNvCxnSpPr>
                <a:endCxn id="90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8199D0D0-654E-4A56-9EB5-235C255E5D56}"/>
                  </a:ext>
                </a:extLst>
              </p:cNvPr>
              <p:cNvCxnSpPr>
                <a:cxnSpLocks/>
                <a:endCxn id="90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C25EC1EC-6897-487D-9657-3894D9CF0D59}"/>
              </a:ext>
            </a:extLst>
          </p:cNvPr>
          <p:cNvSpPr txBox="1"/>
          <p:nvPr/>
        </p:nvSpPr>
        <p:spPr>
          <a:xfrm>
            <a:off x="952835" y="4933380"/>
            <a:ext cx="84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Reference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6BE00EC-9A8B-4760-98AE-50C534E5925C}"/>
              </a:ext>
            </a:extLst>
          </p:cNvPr>
          <p:cNvSpPr txBox="1"/>
          <p:nvPr/>
        </p:nvSpPr>
        <p:spPr>
          <a:xfrm>
            <a:off x="1032909" y="5188554"/>
            <a:ext cx="139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Margin Spread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03EE3959-0208-49D4-9BA3-B9826217B4C8}"/>
              </a:ext>
            </a:extLst>
          </p:cNvPr>
          <p:cNvSpPr txBox="1"/>
          <p:nvPr/>
        </p:nvSpPr>
        <p:spPr>
          <a:xfrm>
            <a:off x="405425" y="5166117"/>
            <a:ext cx="38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93FF07-6F04-4060-989F-E295114B0132}"/>
              </a:ext>
            </a:extLst>
          </p:cNvPr>
          <p:cNvSpPr txBox="1"/>
          <p:nvPr/>
        </p:nvSpPr>
        <p:spPr>
          <a:xfrm>
            <a:off x="10052075" y="7527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Fees/ </a:t>
            </a:r>
            <a:r>
              <a:rPr lang="de-DE" dirty="0" err="1"/>
              <a:t>Commissions</a:t>
            </a:r>
            <a:endParaRPr lang="de-DE" dirty="0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127F922A-B39F-4542-9CEF-F9E649564DF3}"/>
              </a:ext>
            </a:extLst>
          </p:cNvPr>
          <p:cNvSpPr/>
          <p:nvPr/>
        </p:nvSpPr>
        <p:spPr>
          <a:xfrm>
            <a:off x="2533867" y="2554860"/>
            <a:ext cx="492422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E1DDB9FD-43EB-489B-AA2E-74D305862B7D}"/>
              </a:ext>
            </a:extLst>
          </p:cNvPr>
          <p:cNvSpPr/>
          <p:nvPr/>
        </p:nvSpPr>
        <p:spPr>
          <a:xfrm>
            <a:off x="2518680" y="3931130"/>
            <a:ext cx="507605" cy="2022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F2CE1613-4E57-4D0E-810C-3A9F7EC03270}"/>
              </a:ext>
            </a:extLst>
          </p:cNvPr>
          <p:cNvGrpSpPr/>
          <p:nvPr/>
        </p:nvGrpSpPr>
        <p:grpSpPr>
          <a:xfrm>
            <a:off x="884500" y="3556264"/>
            <a:ext cx="136670" cy="123916"/>
            <a:chOff x="3205537" y="965771"/>
            <a:chExt cx="349321" cy="308225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C2366B59-BEF9-4147-927D-75623F4768BB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33C4C3C0-FB18-4626-9831-335B17F6A770}"/>
                </a:ext>
              </a:extLst>
            </p:cNvPr>
            <p:cNvCxnSpPr>
              <a:endCxn id="11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EC3EB5A1-10E2-4BC6-B472-6458974AF7A3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624D4A0-B36E-4C22-A14E-8EB168C9B68B}"/>
              </a:ext>
            </a:extLst>
          </p:cNvPr>
          <p:cNvSpPr/>
          <p:nvPr/>
        </p:nvSpPr>
        <p:spPr>
          <a:xfrm>
            <a:off x="2518680" y="3696255"/>
            <a:ext cx="507601" cy="198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8FCBE4A7-AD81-44F2-935B-D8672F26E23C}"/>
              </a:ext>
            </a:extLst>
          </p:cNvPr>
          <p:cNvSpPr/>
          <p:nvPr/>
        </p:nvSpPr>
        <p:spPr>
          <a:xfrm>
            <a:off x="3283534" y="1861616"/>
            <a:ext cx="492422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F9BF540F-A40E-45BA-8810-4D616CBA1B81}"/>
              </a:ext>
            </a:extLst>
          </p:cNvPr>
          <p:cNvSpPr/>
          <p:nvPr/>
        </p:nvSpPr>
        <p:spPr>
          <a:xfrm>
            <a:off x="5737699" y="899920"/>
            <a:ext cx="492422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8B856BA-3944-4292-94F6-1D67FB17458C}"/>
              </a:ext>
            </a:extLst>
          </p:cNvPr>
          <p:cNvSpPr/>
          <p:nvPr/>
        </p:nvSpPr>
        <p:spPr>
          <a:xfrm>
            <a:off x="6096530" y="65045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edit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15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44E25011-FB01-4D3D-BEED-8E3F8519E091}"/>
              </a:ext>
            </a:extLst>
          </p:cNvPr>
          <p:cNvSpPr/>
          <p:nvPr/>
        </p:nvSpPr>
        <p:spPr>
          <a:xfrm>
            <a:off x="2937578" y="3453924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1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CA176A8-58ED-435B-BC2F-190115D22CF4}"/>
              </a:ext>
            </a:extLst>
          </p:cNvPr>
          <p:cNvSpPr/>
          <p:nvPr/>
        </p:nvSpPr>
        <p:spPr>
          <a:xfrm>
            <a:off x="2951556" y="3991828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56CA04D-39E3-4996-852C-314EDDC8153E}"/>
              </a:ext>
            </a:extLst>
          </p:cNvPr>
          <p:cNvSpPr txBox="1"/>
          <p:nvPr/>
        </p:nvSpPr>
        <p:spPr>
          <a:xfrm>
            <a:off x="0" y="781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4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2373B6E0-B755-47A0-8917-2095D07EB2AE}"/>
              </a:ext>
            </a:extLst>
          </p:cNvPr>
          <p:cNvSpPr/>
          <p:nvPr/>
        </p:nvSpPr>
        <p:spPr>
          <a:xfrm>
            <a:off x="3698078" y="1728244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edit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15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6FC8BF80-36D0-4C4A-B1AD-FAF36E2A5391}"/>
              </a:ext>
            </a:extLst>
          </p:cNvPr>
          <p:cNvSpPr/>
          <p:nvPr/>
        </p:nvSpPr>
        <p:spPr>
          <a:xfrm>
            <a:off x="2959657" y="2494865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edit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15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5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3FE2497-9D6B-4370-BD9F-5026E594F87C}"/>
              </a:ext>
            </a:extLst>
          </p:cNvPr>
          <p:cNvGrpSpPr/>
          <p:nvPr/>
        </p:nvGrpSpPr>
        <p:grpSpPr>
          <a:xfrm>
            <a:off x="178987" y="682244"/>
            <a:ext cx="8324148" cy="2098223"/>
            <a:chOff x="163286" y="293914"/>
            <a:chExt cx="8324148" cy="209822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6146966-65B7-4CCD-B00F-A5D0178E9991}"/>
                </a:ext>
              </a:extLst>
            </p:cNvPr>
            <p:cNvSpPr/>
            <p:nvPr/>
          </p:nvSpPr>
          <p:spPr>
            <a:xfrm>
              <a:off x="163286" y="293915"/>
              <a:ext cx="8311243" cy="2098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E32E9F7-736C-4AA1-ADB3-1AB261245B70}"/>
                </a:ext>
              </a:extLst>
            </p:cNvPr>
            <p:cNvSpPr/>
            <p:nvPr/>
          </p:nvSpPr>
          <p:spPr>
            <a:xfrm>
              <a:off x="176191" y="293914"/>
              <a:ext cx="8311243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Variable Coupon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733BDA3-25AF-4F85-90C8-E2763DBE1E93}"/>
              </a:ext>
            </a:extLst>
          </p:cNvPr>
          <p:cNvGrpSpPr/>
          <p:nvPr/>
        </p:nvGrpSpPr>
        <p:grpSpPr>
          <a:xfrm>
            <a:off x="458422" y="2211822"/>
            <a:ext cx="2198669" cy="308225"/>
            <a:chOff x="1356189" y="965771"/>
            <a:chExt cx="2198669" cy="30822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1DDB99C-C533-4813-A63B-C73470D2EAF6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LIBOR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974BB7C-2631-4C84-B8F8-D96413B97EA4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6854DCE-FB09-4B00-83CD-AF7AC79B2A7A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FD3457D-DC26-4479-8378-4885E29EB85E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11F9C28A-B2DE-4A6C-9AE8-85ADFE01EAA5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09657CF3-1892-4FE0-AE6F-EF501D57EDE8}"/>
              </a:ext>
            </a:extLst>
          </p:cNvPr>
          <p:cNvSpPr txBox="1"/>
          <p:nvPr/>
        </p:nvSpPr>
        <p:spPr>
          <a:xfrm>
            <a:off x="373647" y="197406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Reference rate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19FB718-987A-47F3-B355-37404D16ECB8}"/>
              </a:ext>
            </a:extLst>
          </p:cNvPr>
          <p:cNvGrpSpPr/>
          <p:nvPr/>
        </p:nvGrpSpPr>
        <p:grpSpPr>
          <a:xfrm>
            <a:off x="458422" y="1071334"/>
            <a:ext cx="2460664" cy="711075"/>
            <a:chOff x="5289713" y="3549015"/>
            <a:chExt cx="2460664" cy="71107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89C4BE6-6724-4477-AFC1-5754A02D255A}"/>
                </a:ext>
              </a:extLst>
            </p:cNvPr>
            <p:cNvSpPr/>
            <p:nvPr/>
          </p:nvSpPr>
          <p:spPr>
            <a:xfrm>
              <a:off x="5289713" y="3666091"/>
              <a:ext cx="2460664" cy="593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9D28E0D-28F4-4494-B40D-00FA27D7D774}"/>
                </a:ext>
              </a:extLst>
            </p:cNvPr>
            <p:cNvSpPr/>
            <p:nvPr/>
          </p:nvSpPr>
          <p:spPr>
            <a:xfrm>
              <a:off x="5418485" y="3549015"/>
              <a:ext cx="746010" cy="17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Frequency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EF4B350-62F3-42D2-9E5A-E0EF9FA51F5F}"/>
                </a:ext>
              </a:extLst>
            </p:cNvPr>
            <p:cNvGrpSpPr/>
            <p:nvPr/>
          </p:nvGrpSpPr>
          <p:grpSpPr>
            <a:xfrm>
              <a:off x="5350614" y="3887691"/>
              <a:ext cx="762511" cy="308225"/>
              <a:chOff x="1828800" y="3274887"/>
              <a:chExt cx="762511" cy="308225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37B5E9C-7170-4824-8D3C-8F80484D4BD9}"/>
                  </a:ext>
                </a:extLst>
              </p:cNvPr>
              <p:cNvSpPr/>
              <p:nvPr/>
            </p:nvSpPr>
            <p:spPr>
              <a:xfrm>
                <a:off x="1828800" y="3274887"/>
                <a:ext cx="41319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40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3795A610-D696-4521-83A3-0750A3624A21}"/>
                  </a:ext>
                </a:extLst>
              </p:cNvPr>
              <p:cNvGrpSpPr/>
              <p:nvPr/>
            </p:nvGrpSpPr>
            <p:grpSpPr>
              <a:xfrm>
                <a:off x="2241990" y="3274887"/>
                <a:ext cx="349321" cy="308225"/>
                <a:chOff x="3205537" y="965771"/>
                <a:chExt cx="349321" cy="308225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56F9A99-C6B7-413A-9A06-E33D17CE636B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EF3ADE5B-E3C0-475E-AFA8-AB0759490938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285AE86E-16F6-4444-A29E-86D2D549AB9D}"/>
                    </a:ext>
                  </a:extLst>
                </p:cNvPr>
                <p:cNvCxnSpPr>
                  <a:cxnSpLocks/>
                  <a:endCxn id="24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7AC0D0F-FD52-4094-84E4-CA07891DEDFA}"/>
                </a:ext>
              </a:extLst>
            </p:cNvPr>
            <p:cNvGrpSpPr/>
            <p:nvPr/>
          </p:nvGrpSpPr>
          <p:grpSpPr>
            <a:xfrm>
              <a:off x="6263191" y="3876136"/>
              <a:ext cx="1291233" cy="308225"/>
              <a:chOff x="1227029" y="3784325"/>
              <a:chExt cx="1364282" cy="30822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9937C09-5DE8-4D20-9489-9F8D55A0783D}"/>
                  </a:ext>
                </a:extLst>
              </p:cNvPr>
              <p:cNvSpPr/>
              <p:nvPr/>
            </p:nvSpPr>
            <p:spPr>
              <a:xfrm>
                <a:off x="1227029" y="3784325"/>
                <a:ext cx="1029639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Month</a:t>
                </a:r>
              </a:p>
            </p:txBody>
          </p: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FC3F3B13-4E87-4E38-ACBE-7B14A7327926}"/>
                  </a:ext>
                </a:extLst>
              </p:cNvPr>
              <p:cNvGrpSpPr/>
              <p:nvPr/>
            </p:nvGrpSpPr>
            <p:grpSpPr>
              <a:xfrm>
                <a:off x="2241990" y="3784325"/>
                <a:ext cx="349321" cy="308225"/>
                <a:chOff x="3205537" y="965771"/>
                <a:chExt cx="349321" cy="308225"/>
              </a:xfrm>
            </p:grpSpPr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9B8C9069-D63A-44F3-9324-F87A08B849B5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0AE83118-3BAF-45C0-B773-C8218FA85166}"/>
                    </a:ext>
                  </a:extLst>
                </p:cNvPr>
                <p:cNvCxnSpPr>
                  <a:endCxn id="1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14F3C64-601C-47F0-A5B5-952E6366122F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FD96268-3214-442E-AE5E-26D3E12986C1}"/>
              </a:ext>
            </a:extLst>
          </p:cNvPr>
          <p:cNvGrpSpPr/>
          <p:nvPr/>
        </p:nvGrpSpPr>
        <p:grpSpPr>
          <a:xfrm>
            <a:off x="2831752" y="1980798"/>
            <a:ext cx="1172893" cy="554865"/>
            <a:chOff x="371553" y="2296239"/>
            <a:chExt cx="1172893" cy="554865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910636E-1033-41DB-8B76-49260001145E}"/>
                </a:ext>
              </a:extLst>
            </p:cNvPr>
            <p:cNvSpPr/>
            <p:nvPr/>
          </p:nvSpPr>
          <p:spPr>
            <a:xfrm>
              <a:off x="458558" y="2543327"/>
              <a:ext cx="1085888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161ADC-745C-4D0C-984B-439EFE610261}"/>
                </a:ext>
              </a:extLst>
            </p:cNvPr>
            <p:cNvSpPr txBox="1"/>
            <p:nvPr/>
          </p:nvSpPr>
          <p:spPr>
            <a:xfrm>
              <a:off x="371553" y="2296239"/>
              <a:ext cx="114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Spread [bps]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7C55B2A-80B4-4D76-BCAE-95D067C074F9}"/>
              </a:ext>
            </a:extLst>
          </p:cNvPr>
          <p:cNvGrpSpPr/>
          <p:nvPr/>
        </p:nvGrpSpPr>
        <p:grpSpPr>
          <a:xfrm>
            <a:off x="191892" y="3543283"/>
            <a:ext cx="8324148" cy="2098223"/>
            <a:chOff x="163286" y="293914"/>
            <a:chExt cx="8324148" cy="209822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11F1BC1-04F4-412C-AFD7-967C4B7914FE}"/>
                </a:ext>
              </a:extLst>
            </p:cNvPr>
            <p:cNvSpPr/>
            <p:nvPr/>
          </p:nvSpPr>
          <p:spPr>
            <a:xfrm>
              <a:off x="163286" y="293915"/>
              <a:ext cx="8311243" cy="2098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9C01B192-73FD-4EB0-AD4A-E7973295EB34}"/>
                </a:ext>
              </a:extLst>
            </p:cNvPr>
            <p:cNvSpPr/>
            <p:nvPr/>
          </p:nvSpPr>
          <p:spPr>
            <a:xfrm>
              <a:off x="176191" y="293914"/>
              <a:ext cx="8311243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Fixed Rate Coupon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61D5193-5D86-4229-90E9-3217F21BD33E}"/>
              </a:ext>
            </a:extLst>
          </p:cNvPr>
          <p:cNvGrpSpPr/>
          <p:nvPr/>
        </p:nvGrpSpPr>
        <p:grpSpPr>
          <a:xfrm>
            <a:off x="358051" y="3913985"/>
            <a:ext cx="1172893" cy="554865"/>
            <a:chOff x="371553" y="2296239"/>
            <a:chExt cx="1172893" cy="554865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7248368-D1D2-4153-A810-042A803FA47E}"/>
                </a:ext>
              </a:extLst>
            </p:cNvPr>
            <p:cNvSpPr/>
            <p:nvPr/>
          </p:nvSpPr>
          <p:spPr>
            <a:xfrm>
              <a:off x="458558" y="2543327"/>
              <a:ext cx="1085888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>
                  <a:solidFill>
                    <a:schemeClr val="tx1"/>
                  </a:solidFill>
                </a:rPr>
                <a:t>8.50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C139716-6AA8-462D-975E-9738FCD7F769}"/>
                </a:ext>
              </a:extLst>
            </p:cNvPr>
            <p:cNvSpPr txBox="1"/>
            <p:nvPr/>
          </p:nvSpPr>
          <p:spPr>
            <a:xfrm>
              <a:off x="371553" y="2296239"/>
              <a:ext cx="114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Rate [%]</a:t>
              </a:r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B698B181-202A-4246-BE01-5F3041A68B0A}"/>
              </a:ext>
            </a:extLst>
          </p:cNvPr>
          <p:cNvSpPr txBox="1"/>
          <p:nvPr/>
        </p:nvSpPr>
        <p:spPr>
          <a:xfrm>
            <a:off x="0" y="781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5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FAFD86-BF78-4E4A-AD48-04EC0A94024B}"/>
              </a:ext>
            </a:extLst>
          </p:cNvPr>
          <p:cNvSpPr/>
          <p:nvPr/>
        </p:nvSpPr>
        <p:spPr>
          <a:xfrm>
            <a:off x="7727109" y="505360"/>
            <a:ext cx="1577861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Alternative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C4D6E17-BE72-4C2B-826A-E63547CC8CF5}"/>
              </a:ext>
            </a:extLst>
          </p:cNvPr>
          <p:cNvSpPr/>
          <p:nvPr/>
        </p:nvSpPr>
        <p:spPr>
          <a:xfrm>
            <a:off x="7893268" y="3454840"/>
            <a:ext cx="1577861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Alternative 2</a:t>
            </a:r>
          </a:p>
        </p:txBody>
      </p:sp>
    </p:spTree>
    <p:extLst>
      <p:ext uri="{BB962C8B-B14F-4D97-AF65-F5344CB8AC3E}">
        <p14:creationId xmlns:p14="http://schemas.microsoft.com/office/powerpoint/2010/main" val="160739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F9EB87B1-23D3-43DA-A107-8D67014BE881}"/>
              </a:ext>
            </a:extLst>
          </p:cNvPr>
          <p:cNvSpPr/>
          <p:nvPr/>
        </p:nvSpPr>
        <p:spPr>
          <a:xfrm>
            <a:off x="441434" y="849579"/>
            <a:ext cx="7147035" cy="2579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A22922E-6F23-43F5-9383-C94791CF3B4E}"/>
              </a:ext>
            </a:extLst>
          </p:cNvPr>
          <p:cNvSpPr/>
          <p:nvPr/>
        </p:nvSpPr>
        <p:spPr>
          <a:xfrm>
            <a:off x="7252304" y="4394631"/>
            <a:ext cx="3140088" cy="1821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75A8CE-D6A7-4972-A50B-DBD159F8C7A6}"/>
              </a:ext>
            </a:extLst>
          </p:cNvPr>
          <p:cNvSpPr txBox="1"/>
          <p:nvPr/>
        </p:nvSpPr>
        <p:spPr>
          <a:xfrm>
            <a:off x="0" y="781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BA64213-7BD0-48D7-9A40-757130179E9C}"/>
              </a:ext>
            </a:extLst>
          </p:cNvPr>
          <p:cNvSpPr/>
          <p:nvPr/>
        </p:nvSpPr>
        <p:spPr>
          <a:xfrm>
            <a:off x="3879813" y="4372515"/>
            <a:ext cx="3140088" cy="1821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5D6A63-5EAF-413B-9E8E-6AF11F5A468B}"/>
              </a:ext>
            </a:extLst>
          </p:cNvPr>
          <p:cNvSpPr/>
          <p:nvPr/>
        </p:nvSpPr>
        <p:spPr>
          <a:xfrm>
            <a:off x="4007479" y="4301132"/>
            <a:ext cx="798962" cy="1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Period [...]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50FF4E0-C099-45F0-A822-7C2FFD0BEC2B}"/>
              </a:ext>
            </a:extLst>
          </p:cNvPr>
          <p:cNvGrpSpPr/>
          <p:nvPr/>
        </p:nvGrpSpPr>
        <p:grpSpPr>
          <a:xfrm>
            <a:off x="4007477" y="5551800"/>
            <a:ext cx="1896345" cy="491582"/>
            <a:chOff x="6445569" y="4960612"/>
            <a:chExt cx="1814512" cy="56408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D752D60-6FB5-4E54-AB53-1DDF7CC88029}"/>
                </a:ext>
              </a:extLst>
            </p:cNvPr>
            <p:cNvSpPr/>
            <p:nvPr/>
          </p:nvSpPr>
          <p:spPr>
            <a:xfrm>
              <a:off x="6445569" y="5040083"/>
              <a:ext cx="1814512" cy="484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CDB0C9-8B36-4AF2-8413-02DEFB932964}"/>
                </a:ext>
              </a:extLst>
            </p:cNvPr>
            <p:cNvSpPr/>
            <p:nvPr/>
          </p:nvSpPr>
          <p:spPr>
            <a:xfrm>
              <a:off x="6657330" y="4960612"/>
              <a:ext cx="578495" cy="152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Offset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965BC77-9A19-4E15-9987-974F3F619526}"/>
              </a:ext>
            </a:extLst>
          </p:cNvPr>
          <p:cNvGrpSpPr/>
          <p:nvPr/>
        </p:nvGrpSpPr>
        <p:grpSpPr>
          <a:xfrm>
            <a:off x="4007478" y="5279189"/>
            <a:ext cx="1871665" cy="268609"/>
            <a:chOff x="5985966" y="5389086"/>
            <a:chExt cx="2198669" cy="30822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91A64E2-4D29-4BF8-9258-AC9705B4352F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Contract closing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C00B805F-3662-48CC-A20C-B00B962BC9AB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64A6F18-C8DB-4067-98DF-3A31F9659BA9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26017464-2627-43A4-8892-4417C4B6127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BEF6D72E-A964-427C-AAFA-15F1F347F83A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C24142D7-7897-4133-8D11-BF04F58D6E35}"/>
              </a:ext>
            </a:extLst>
          </p:cNvPr>
          <p:cNvSpPr txBox="1"/>
          <p:nvPr/>
        </p:nvSpPr>
        <p:spPr>
          <a:xfrm>
            <a:off x="3915010" y="507640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Event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17375BB-5CFE-48D7-A476-1D1286618EF9}"/>
              </a:ext>
            </a:extLst>
          </p:cNvPr>
          <p:cNvGrpSpPr/>
          <p:nvPr/>
        </p:nvGrpSpPr>
        <p:grpSpPr>
          <a:xfrm>
            <a:off x="4809802" y="5701454"/>
            <a:ext cx="915199" cy="268609"/>
            <a:chOff x="9626885" y="1381492"/>
            <a:chExt cx="915199" cy="30822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FE28A8B-D75A-4A43-A539-809D8E0941B5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Days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7685F033-A8C0-4B99-AFD9-30E4A94545BD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1A272A5-9551-4306-BDD4-5C54AFC2A943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318D1A6B-1AE7-48A8-97DC-52D37F316C31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59F17133-DC47-4BF1-B9B8-1899C1B07C6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2399F001-BC5E-40DA-BE75-0AA80401B8B3}"/>
              </a:ext>
            </a:extLst>
          </p:cNvPr>
          <p:cNvSpPr/>
          <p:nvPr/>
        </p:nvSpPr>
        <p:spPr>
          <a:xfrm>
            <a:off x="4200558" y="5713493"/>
            <a:ext cx="469659" cy="264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1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390DA8-E200-47A5-97A6-DB1A8DBDC18F}"/>
              </a:ext>
            </a:extLst>
          </p:cNvPr>
          <p:cNvSpPr txBox="1"/>
          <p:nvPr/>
        </p:nvSpPr>
        <p:spPr>
          <a:xfrm>
            <a:off x="7321734" y="5254392"/>
            <a:ext cx="327334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81C1628-4329-42CC-8F91-C9B6AE46E84F}"/>
              </a:ext>
            </a:extLst>
          </p:cNvPr>
          <p:cNvSpPr txBox="1"/>
          <p:nvPr/>
        </p:nvSpPr>
        <p:spPr>
          <a:xfrm>
            <a:off x="7688481" y="5254392"/>
            <a:ext cx="1518480" cy="21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0070C0"/>
                </a:solidFill>
              </a:rPr>
              <a:t>the earlier of: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836739E-A4C1-40A2-9C56-C3CB7205B759}"/>
              </a:ext>
            </a:extLst>
          </p:cNvPr>
          <p:cNvGrpSpPr/>
          <p:nvPr/>
        </p:nvGrpSpPr>
        <p:grpSpPr>
          <a:xfrm>
            <a:off x="7414201" y="5460088"/>
            <a:ext cx="1896345" cy="431156"/>
            <a:chOff x="1339176" y="4348536"/>
            <a:chExt cx="2385669" cy="92467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4D7D80E-1720-44E8-B049-264CEC0C1AA0}"/>
                </a:ext>
              </a:extLst>
            </p:cNvPr>
            <p:cNvSpPr/>
            <p:nvPr/>
          </p:nvSpPr>
          <p:spPr>
            <a:xfrm>
              <a:off x="1339176" y="4348536"/>
              <a:ext cx="2383605" cy="924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Closing of the aquisition</a:t>
              </a:r>
            </a:p>
            <a:p>
              <a:r>
                <a:rPr lang="de-DE" sz="1100">
                  <a:solidFill>
                    <a:schemeClr val="tx1"/>
                  </a:solidFill>
                </a:rPr>
                <a:t>2018-04-17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EF10578-7158-43FC-8C7A-A098E19BA347}"/>
                </a:ext>
              </a:extLst>
            </p:cNvPr>
            <p:cNvGrpSpPr/>
            <p:nvPr/>
          </p:nvGrpSpPr>
          <p:grpSpPr>
            <a:xfrm>
              <a:off x="3525534" y="4349750"/>
              <a:ext cx="199311" cy="923460"/>
              <a:chOff x="5317911" y="3511193"/>
              <a:chExt cx="219861" cy="1145568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8035DEDB-00DA-490C-A343-58F36CB06A66}"/>
                  </a:ext>
                </a:extLst>
              </p:cNvPr>
              <p:cNvGrpSpPr/>
              <p:nvPr/>
            </p:nvGrpSpPr>
            <p:grpSpPr>
              <a:xfrm>
                <a:off x="5320301" y="4348536"/>
                <a:ext cx="217471" cy="308225"/>
                <a:chOff x="5320301" y="4348536"/>
                <a:chExt cx="217471" cy="308225"/>
              </a:xfrm>
            </p:grpSpPr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79FD564-AE4C-4945-BFBE-091B564DE159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B68E2B54-6D39-42E8-908F-AC9664600599}"/>
                    </a:ext>
                  </a:extLst>
                </p:cNvPr>
                <p:cNvCxnSpPr>
                  <a:endCxn id="35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C484AC52-B727-4278-AD73-ED31B6322DAF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E4E01E3A-CF99-4330-A613-EF8B28A0ED8F}"/>
                  </a:ext>
                </a:extLst>
              </p:cNvPr>
              <p:cNvGrpSpPr/>
              <p:nvPr/>
            </p:nvGrpSpPr>
            <p:grpSpPr>
              <a:xfrm rot="10800000">
                <a:off x="5320301" y="3511193"/>
                <a:ext cx="217471" cy="308225"/>
                <a:chOff x="5320301" y="4348536"/>
                <a:chExt cx="217471" cy="308225"/>
              </a:xfrm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F355E10-BE9E-4DDF-9E30-7909A8EE06D6}"/>
                    </a:ext>
                  </a:extLst>
                </p:cNvPr>
                <p:cNvSpPr/>
                <p:nvPr/>
              </p:nvSpPr>
              <p:spPr>
                <a:xfrm>
                  <a:off x="5320302" y="4348536"/>
                  <a:ext cx="217470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19A7015A-801B-4E78-A0D6-280FA71072F4}"/>
                    </a:ext>
                  </a:extLst>
                </p:cNvPr>
                <p:cNvCxnSpPr>
                  <a:endCxn id="32" idx="2"/>
                </p:cNvCxnSpPr>
                <p:nvPr/>
              </p:nvCxnSpPr>
              <p:spPr>
                <a:xfrm>
                  <a:off x="5320301" y="4348536"/>
                  <a:ext cx="108736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67769FB8-651B-46F7-9F33-F3012D308BD6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flipH="1">
                  <a:off x="5429037" y="4359275"/>
                  <a:ext cx="101813" cy="297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3505E88-AB73-42A7-B31E-E258792A7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911" y="3828943"/>
                <a:ext cx="1" cy="52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0F3064D-F56A-4834-8C94-55D151DB5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6986" y="3825768"/>
                <a:ext cx="1" cy="52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C3AFBE4-159C-4FBE-B437-CC14925E1380}"/>
              </a:ext>
            </a:extLst>
          </p:cNvPr>
          <p:cNvGrpSpPr/>
          <p:nvPr/>
        </p:nvGrpSpPr>
        <p:grpSpPr>
          <a:xfrm>
            <a:off x="4007478" y="4597417"/>
            <a:ext cx="1871665" cy="268609"/>
            <a:chOff x="5985966" y="5389086"/>
            <a:chExt cx="2198669" cy="308225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AA58E42-3272-4B65-A258-CB52C31492D5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Event dependent</a:t>
              </a:r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72F42AB2-0045-4137-8700-928C2000640E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518FBAB0-9712-46FB-948A-D381E084AE6F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A27204C-E701-4008-809F-1F3F7E59C67E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7077D4B0-6125-4F72-8176-8D0F03F1C652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D3C3E856-BA0B-4200-8BC3-33C269AAADEC}"/>
              </a:ext>
            </a:extLst>
          </p:cNvPr>
          <p:cNvSpPr txBox="1"/>
          <p:nvPr/>
        </p:nvSpPr>
        <p:spPr>
          <a:xfrm>
            <a:off x="3915010" y="4394631"/>
            <a:ext cx="153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Type of point in time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3536B4-0432-44E8-8671-78578D6D4BDD}"/>
              </a:ext>
            </a:extLst>
          </p:cNvPr>
          <p:cNvSpPr/>
          <p:nvPr/>
        </p:nvSpPr>
        <p:spPr>
          <a:xfrm>
            <a:off x="7379970" y="4323248"/>
            <a:ext cx="798962" cy="1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Period [...]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8F9856D-B480-4234-BA5D-98A5311CFEE3}"/>
              </a:ext>
            </a:extLst>
          </p:cNvPr>
          <p:cNvGrpSpPr/>
          <p:nvPr/>
        </p:nvGrpSpPr>
        <p:grpSpPr>
          <a:xfrm>
            <a:off x="7379969" y="4619533"/>
            <a:ext cx="1871665" cy="268609"/>
            <a:chOff x="5985966" y="5389086"/>
            <a:chExt cx="2198669" cy="308225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142CD55-DCE2-41A3-A8A2-81CB923106B0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Multi event dependent</a:t>
              </a: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3992F7F6-E039-4496-AAFE-E911F461FF7B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BF7EFD50-32A3-4A9D-840D-2923223B413E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19FC6EFE-D361-4791-8B10-D83A8F83871B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0AC67CFD-3A5D-479D-8F94-C7EACE9F0911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660EE4C0-71AD-4BB5-8080-CF93253DFC52}"/>
              </a:ext>
            </a:extLst>
          </p:cNvPr>
          <p:cNvSpPr txBox="1"/>
          <p:nvPr/>
        </p:nvSpPr>
        <p:spPr>
          <a:xfrm>
            <a:off x="7287501" y="4416747"/>
            <a:ext cx="153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Type of point in time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B867942C-AD78-473C-ABEA-C04F27BF0856}"/>
              </a:ext>
            </a:extLst>
          </p:cNvPr>
          <p:cNvGrpSpPr/>
          <p:nvPr/>
        </p:nvGrpSpPr>
        <p:grpSpPr>
          <a:xfrm>
            <a:off x="7620146" y="5316569"/>
            <a:ext cx="136670" cy="123916"/>
            <a:chOff x="3205537" y="965771"/>
            <a:chExt cx="349321" cy="308225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FE464F0-1217-4DFB-AD5C-CC24C5761082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0AAED83-CB42-4B59-BA24-4186F97FED8A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504DE8EB-2344-4FCD-B6F4-D89F7AD47F42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0B5DEFFF-4345-4C2B-8064-2B84BA4290BA}"/>
              </a:ext>
            </a:extLst>
          </p:cNvPr>
          <p:cNvSpPr/>
          <p:nvPr/>
        </p:nvSpPr>
        <p:spPr>
          <a:xfrm>
            <a:off x="9436518" y="5680603"/>
            <a:ext cx="507605" cy="2022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0745C6AF-3399-4013-BC9E-3C8D94ADADAE}"/>
              </a:ext>
            </a:extLst>
          </p:cNvPr>
          <p:cNvSpPr/>
          <p:nvPr/>
        </p:nvSpPr>
        <p:spPr>
          <a:xfrm>
            <a:off x="9436518" y="5445728"/>
            <a:ext cx="507601" cy="198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D63AEA6A-367B-4401-B5CF-C77A7EAD331B}"/>
              </a:ext>
            </a:extLst>
          </p:cNvPr>
          <p:cNvSpPr/>
          <p:nvPr/>
        </p:nvSpPr>
        <p:spPr>
          <a:xfrm>
            <a:off x="9855416" y="5203397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1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8513360E-B0EF-47FC-B524-36D77B454F43}"/>
              </a:ext>
            </a:extLst>
          </p:cNvPr>
          <p:cNvSpPr/>
          <p:nvPr/>
        </p:nvSpPr>
        <p:spPr>
          <a:xfrm>
            <a:off x="9823677" y="5648913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18D410A-AA3B-4E2E-8571-EBBD348C4308}"/>
              </a:ext>
            </a:extLst>
          </p:cNvPr>
          <p:cNvSpPr/>
          <p:nvPr/>
        </p:nvSpPr>
        <p:spPr>
          <a:xfrm>
            <a:off x="739725" y="1191115"/>
            <a:ext cx="3140088" cy="1821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E476442-3E99-4A0B-B5BE-D2F281D417AE}"/>
              </a:ext>
            </a:extLst>
          </p:cNvPr>
          <p:cNvSpPr/>
          <p:nvPr/>
        </p:nvSpPr>
        <p:spPr>
          <a:xfrm>
            <a:off x="867391" y="1119732"/>
            <a:ext cx="798962" cy="1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Period from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8E08255-8BAB-443C-97DC-3B0366AD154E}"/>
              </a:ext>
            </a:extLst>
          </p:cNvPr>
          <p:cNvSpPr/>
          <p:nvPr/>
        </p:nvSpPr>
        <p:spPr>
          <a:xfrm>
            <a:off x="4210656" y="1213231"/>
            <a:ext cx="3140088" cy="179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AFD97BF-CB60-48C2-8D7F-FB25EA00D75F}"/>
              </a:ext>
            </a:extLst>
          </p:cNvPr>
          <p:cNvSpPr/>
          <p:nvPr/>
        </p:nvSpPr>
        <p:spPr>
          <a:xfrm>
            <a:off x="4338322" y="1141848"/>
            <a:ext cx="798962" cy="1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Period to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6CFB689-B690-4E3A-A567-559563CCE289}"/>
              </a:ext>
            </a:extLst>
          </p:cNvPr>
          <p:cNvSpPr/>
          <p:nvPr/>
        </p:nvSpPr>
        <p:spPr>
          <a:xfrm>
            <a:off x="502205" y="4368346"/>
            <a:ext cx="3140088" cy="1821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67B74E88-092B-4611-88EC-DFFE1E5EA306}"/>
              </a:ext>
            </a:extLst>
          </p:cNvPr>
          <p:cNvSpPr/>
          <p:nvPr/>
        </p:nvSpPr>
        <p:spPr>
          <a:xfrm>
            <a:off x="629871" y="4296963"/>
            <a:ext cx="798962" cy="1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Period [...]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77A855D-D864-47F0-8320-A0073C45BA3E}"/>
              </a:ext>
            </a:extLst>
          </p:cNvPr>
          <p:cNvGrpSpPr/>
          <p:nvPr/>
        </p:nvGrpSpPr>
        <p:grpSpPr>
          <a:xfrm>
            <a:off x="629870" y="4593248"/>
            <a:ext cx="1871665" cy="268609"/>
            <a:chOff x="5985966" y="5389086"/>
            <a:chExt cx="2198669" cy="308225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C11C1969-2859-4C8C-B179-69605AC09A62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Simple date</a:t>
              </a:r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2D42090-3D66-4AF3-A5D3-53C93EE27E40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54FD2E54-E677-4734-B94F-37FE5F63E8F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141CFA0-E119-4A09-99C8-87D6A368D367}"/>
                  </a:ext>
                </a:extLst>
              </p:cNvPr>
              <p:cNvCxnSpPr>
                <a:endCxn id="14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F994E871-4369-454A-AE5F-F6E2EA5B1BAF}"/>
                  </a:ext>
                </a:extLst>
              </p:cNvPr>
              <p:cNvCxnSpPr>
                <a:cxnSpLocks/>
                <a:endCxn id="14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feld 147">
            <a:extLst>
              <a:ext uri="{FF2B5EF4-FFF2-40B4-BE49-F238E27FC236}">
                <a16:creationId xmlns:a16="http://schemas.microsoft.com/office/drawing/2014/main" id="{9F7D76B1-3170-42CE-9C25-DEA0AABB38E9}"/>
              </a:ext>
            </a:extLst>
          </p:cNvPr>
          <p:cNvSpPr txBox="1"/>
          <p:nvPr/>
        </p:nvSpPr>
        <p:spPr>
          <a:xfrm>
            <a:off x="537402" y="4390462"/>
            <a:ext cx="153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Type of point in time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CA599112-43BC-4F63-B42C-171490B9E2BD}"/>
              </a:ext>
            </a:extLst>
          </p:cNvPr>
          <p:cNvGrpSpPr/>
          <p:nvPr/>
        </p:nvGrpSpPr>
        <p:grpSpPr>
          <a:xfrm>
            <a:off x="629870" y="5279189"/>
            <a:ext cx="1224255" cy="268609"/>
            <a:chOff x="629870" y="5279189"/>
            <a:chExt cx="1224255" cy="268609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44B2EB73-0F4B-40A8-A353-F9093B91E720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03095515-0A8C-42F0-A284-31F9AC9FD4BF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3612DB10-0FC1-41E5-9BC9-63B592663C1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F791A9E-BBB4-42A9-A641-ABFD9D83B0C2}"/>
                  </a:ext>
                </a:extLst>
              </p:cNvPr>
              <p:cNvCxnSpPr>
                <a:endCxn id="15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736EAFA7-6BC6-415D-88ED-F83A4873837A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Textfeld 154">
            <a:extLst>
              <a:ext uri="{FF2B5EF4-FFF2-40B4-BE49-F238E27FC236}">
                <a16:creationId xmlns:a16="http://schemas.microsoft.com/office/drawing/2014/main" id="{87CE3C4D-B00E-4A06-8A3B-1FCBD7AAB3B1}"/>
              </a:ext>
            </a:extLst>
          </p:cNvPr>
          <p:cNvSpPr txBox="1"/>
          <p:nvPr/>
        </p:nvSpPr>
        <p:spPr>
          <a:xfrm>
            <a:off x="542823" y="5076403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Date</a:t>
            </a:r>
          </a:p>
        </p:txBody>
      </p:sp>
      <p:sp>
        <p:nvSpPr>
          <p:cNvPr id="157" name="Rechteck: abgerundete Ecken 156">
            <a:extLst>
              <a:ext uri="{FF2B5EF4-FFF2-40B4-BE49-F238E27FC236}">
                <a16:creationId xmlns:a16="http://schemas.microsoft.com/office/drawing/2014/main" id="{881F796C-66A4-4EB6-9970-72C9EBBBE2DE}"/>
              </a:ext>
            </a:extLst>
          </p:cNvPr>
          <p:cNvSpPr/>
          <p:nvPr/>
        </p:nvSpPr>
        <p:spPr>
          <a:xfrm>
            <a:off x="5982769" y="5328222"/>
            <a:ext cx="507601" cy="198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8D2CE7A4-26EE-440D-8C67-36ABCCF91465}"/>
              </a:ext>
            </a:extLst>
          </p:cNvPr>
          <p:cNvSpPr/>
          <p:nvPr/>
        </p:nvSpPr>
        <p:spPr>
          <a:xfrm>
            <a:off x="5985422" y="4751508"/>
            <a:ext cx="1237979" cy="65965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1,</a:t>
            </a:r>
          </a:p>
          <a:p>
            <a:pPr algn="ctr"/>
            <a:r>
              <a:rPr lang="de-DE" sz="1200">
                <a:solidFill>
                  <a:schemeClr val="accent1"/>
                </a:solidFill>
              </a:rPr>
              <a:t>Altern. 1</a:t>
            </a:r>
          </a:p>
        </p:txBody>
      </p:sp>
      <p:sp>
        <p:nvSpPr>
          <p:cNvPr id="160" name="Sprechblase: oval 159">
            <a:extLst>
              <a:ext uri="{FF2B5EF4-FFF2-40B4-BE49-F238E27FC236}">
                <a16:creationId xmlns:a16="http://schemas.microsoft.com/office/drawing/2014/main" id="{8D62B91C-04B8-437C-922A-F46B9BF7D474}"/>
              </a:ext>
            </a:extLst>
          </p:cNvPr>
          <p:cNvSpPr/>
          <p:nvPr/>
        </p:nvSpPr>
        <p:spPr>
          <a:xfrm>
            <a:off x="7809871" y="2878788"/>
            <a:ext cx="2805577" cy="1023962"/>
          </a:xfrm>
          <a:prstGeom prst="wedgeEllipseCallout">
            <a:avLst>
              <a:gd name="adj1" fmla="val -61315"/>
              <a:gd name="adj2" fmla="val 1907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accent1"/>
                </a:solidFill>
              </a:rPr>
              <a:t>“From“ if Period from, „To“ if Period to</a:t>
            </a:r>
            <a:endParaRPr lang="de-DE" sz="110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A351B602-497B-4F69-8FD9-14BA217D611F}"/>
              </a:ext>
            </a:extLst>
          </p:cNvPr>
          <p:cNvSpPr/>
          <p:nvPr/>
        </p:nvSpPr>
        <p:spPr>
          <a:xfrm>
            <a:off x="441434" y="3824427"/>
            <a:ext cx="40569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Alternatives for both boxes (Period from/ Period to):</a:t>
            </a:r>
          </a:p>
        </p:txBody>
      </p:sp>
    </p:spTree>
    <p:extLst>
      <p:ext uri="{BB962C8B-B14F-4D97-AF65-F5344CB8AC3E}">
        <p14:creationId xmlns:p14="http://schemas.microsoft.com/office/powerpoint/2010/main" val="361113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4E62CA5-74AA-4DC3-8399-2990F85ED14C}"/>
              </a:ext>
            </a:extLst>
          </p:cNvPr>
          <p:cNvSpPr/>
          <p:nvPr/>
        </p:nvSpPr>
        <p:spPr>
          <a:xfrm>
            <a:off x="441435" y="752475"/>
            <a:ext cx="5654566" cy="1249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8338A8-A034-4370-9726-316A1121DD65}"/>
              </a:ext>
            </a:extLst>
          </p:cNvPr>
          <p:cNvSpPr txBox="1"/>
          <p:nvPr/>
        </p:nvSpPr>
        <p:spPr>
          <a:xfrm>
            <a:off x="0" y="781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7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300E1A6C-A506-43D9-9492-B1BC8427B2A8}"/>
              </a:ext>
            </a:extLst>
          </p:cNvPr>
          <p:cNvGrpSpPr/>
          <p:nvPr/>
        </p:nvGrpSpPr>
        <p:grpSpPr>
          <a:xfrm>
            <a:off x="634351" y="1206505"/>
            <a:ext cx="5129505" cy="268609"/>
            <a:chOff x="634351" y="1206505"/>
            <a:chExt cx="5129505" cy="26860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D208BE3-7089-43DD-A5F9-A27D776A6FA5}"/>
                </a:ext>
              </a:extLst>
            </p:cNvPr>
            <p:cNvSpPr/>
            <p:nvPr/>
          </p:nvSpPr>
          <p:spPr>
            <a:xfrm>
              <a:off x="634351" y="1206505"/>
              <a:ext cx="4832137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Varengold Bank AG</a:t>
              </a: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5FB53BF-A1C7-4B99-AD75-C75537E46627}"/>
                </a:ext>
              </a:extLst>
            </p:cNvPr>
            <p:cNvGrpSpPr/>
            <p:nvPr/>
          </p:nvGrpSpPr>
          <p:grpSpPr>
            <a:xfrm>
              <a:off x="5466489" y="1206505"/>
              <a:ext cx="297367" cy="268609"/>
              <a:chOff x="3205537" y="965771"/>
              <a:chExt cx="349321" cy="308225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13ACAC03-987D-41A4-8EA5-DDF76A4D26F3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9D4FE620-A55F-4E64-AAA2-2F611CEF178F}"/>
                  </a:ext>
                </a:extLst>
              </p:cNvPr>
              <p:cNvCxnSpPr>
                <a:endCxn id="3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8D147896-AA1A-45D5-BBC6-B40F9ABE75D6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5678FCDB-5E4C-4EBA-BB45-408B079CAFBA}"/>
              </a:ext>
            </a:extLst>
          </p:cNvPr>
          <p:cNvSpPr txBox="1"/>
          <p:nvPr/>
        </p:nvSpPr>
        <p:spPr>
          <a:xfrm>
            <a:off x="547304" y="956094"/>
            <a:ext cx="12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Pick counterparty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FACAE3C-C4DD-4FA5-9B0B-CD50847BACE8}"/>
              </a:ext>
            </a:extLst>
          </p:cNvPr>
          <p:cNvSpPr/>
          <p:nvPr/>
        </p:nvSpPr>
        <p:spPr>
          <a:xfrm>
            <a:off x="2816548" y="907157"/>
            <a:ext cx="1704481" cy="8673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Searchable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1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441D8DC-00CA-487D-85A7-BA873444B751}"/>
              </a:ext>
            </a:extLst>
          </p:cNvPr>
          <p:cNvSpPr/>
          <p:nvPr/>
        </p:nvSpPr>
        <p:spPr>
          <a:xfrm>
            <a:off x="493986" y="1635345"/>
            <a:ext cx="5265683" cy="1526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F6BD2A-63F2-4736-A920-21CCE1C9DC7C}"/>
              </a:ext>
            </a:extLst>
          </p:cNvPr>
          <p:cNvGrpSpPr/>
          <p:nvPr/>
        </p:nvGrpSpPr>
        <p:grpSpPr>
          <a:xfrm>
            <a:off x="604125" y="2477826"/>
            <a:ext cx="3912737" cy="269620"/>
            <a:chOff x="604125" y="2020626"/>
            <a:chExt cx="3912737" cy="26962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59D0831-FC5D-4140-8170-E0740D3A50D4}"/>
                </a:ext>
              </a:extLst>
            </p:cNvPr>
            <p:cNvSpPr/>
            <p:nvPr/>
          </p:nvSpPr>
          <p:spPr>
            <a:xfrm>
              <a:off x="604125" y="2020626"/>
              <a:ext cx="3596413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>
                  <a:solidFill>
                    <a:schemeClr val="tx1"/>
                  </a:solidFill>
                </a:rPr>
                <a:t>X Group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5DA3D30-0104-4B1C-964D-C7301D54E005}"/>
                </a:ext>
              </a:extLst>
            </p:cNvPr>
            <p:cNvGrpSpPr/>
            <p:nvPr/>
          </p:nvGrpSpPr>
          <p:grpSpPr>
            <a:xfrm>
              <a:off x="4219495" y="2020626"/>
              <a:ext cx="297367" cy="269620"/>
              <a:chOff x="3205537" y="965771"/>
              <a:chExt cx="349321" cy="308225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D8F02C8-329C-4CB1-B1A6-262651B66FF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90135DE6-2E05-49D8-B7B5-2CB4B7782BA1}"/>
                  </a:ext>
                </a:extLst>
              </p:cNvPr>
              <p:cNvCxnSpPr>
                <a:endCxn id="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6201F67A-DA99-4617-B4B5-5737C00C3DF5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88EA89-FD4B-4A47-A700-2C17F5D75292}"/>
              </a:ext>
            </a:extLst>
          </p:cNvPr>
          <p:cNvSpPr/>
          <p:nvPr/>
        </p:nvSpPr>
        <p:spPr>
          <a:xfrm>
            <a:off x="4573038" y="2477826"/>
            <a:ext cx="568836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1FD2BB-8E09-444D-93BE-6DFD339D7022}"/>
              </a:ext>
            </a:extLst>
          </p:cNvPr>
          <p:cNvSpPr txBox="1"/>
          <p:nvPr/>
        </p:nvSpPr>
        <p:spPr>
          <a:xfrm>
            <a:off x="0" y="781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8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52AA8C4-43EF-4A74-839B-499447F8316A}"/>
              </a:ext>
            </a:extLst>
          </p:cNvPr>
          <p:cNvGrpSpPr/>
          <p:nvPr/>
        </p:nvGrpSpPr>
        <p:grpSpPr>
          <a:xfrm>
            <a:off x="604125" y="1736960"/>
            <a:ext cx="2664020" cy="639251"/>
            <a:chOff x="7289277" y="1712849"/>
            <a:chExt cx="2664020" cy="63925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240F32C-F9EF-466B-AA43-589C211AE585}"/>
                </a:ext>
              </a:extLst>
            </p:cNvPr>
            <p:cNvSpPr/>
            <p:nvPr/>
          </p:nvSpPr>
          <p:spPr>
            <a:xfrm>
              <a:off x="7289277" y="1712849"/>
              <a:ext cx="2664020" cy="63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D205804-FE5D-43DA-B3E2-36F0C0D466EC}"/>
                </a:ext>
              </a:extLst>
            </p:cNvPr>
            <p:cNvSpPr/>
            <p:nvPr/>
          </p:nvSpPr>
          <p:spPr>
            <a:xfrm>
              <a:off x="7381373" y="1821196"/>
              <a:ext cx="162522" cy="162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A709DF1-AD72-4205-A594-F6B793E0FF89}"/>
                </a:ext>
              </a:extLst>
            </p:cNvPr>
            <p:cNvSpPr/>
            <p:nvPr/>
          </p:nvSpPr>
          <p:spPr>
            <a:xfrm>
              <a:off x="7381373" y="2102900"/>
              <a:ext cx="162522" cy="16252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5D818AB-CA82-40AA-9AC7-6A00108A3693}"/>
                </a:ext>
              </a:extLst>
            </p:cNvPr>
            <p:cNvSpPr txBox="1"/>
            <p:nvPr/>
          </p:nvSpPr>
          <p:spPr>
            <a:xfrm>
              <a:off x="7630571" y="1777857"/>
              <a:ext cx="220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Group of connected clients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0822DB5-2C8B-48D5-AE5D-A51B5A2F9C7B}"/>
                </a:ext>
              </a:extLst>
            </p:cNvPr>
            <p:cNvSpPr txBox="1"/>
            <p:nvPr/>
          </p:nvSpPr>
          <p:spPr>
            <a:xfrm>
              <a:off x="7630572" y="2048726"/>
              <a:ext cx="2027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KNE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42A44BF6-1E62-47AA-9FD4-CF51B2A46C70}"/>
              </a:ext>
            </a:extLst>
          </p:cNvPr>
          <p:cNvSpPr txBox="1"/>
          <p:nvPr/>
        </p:nvSpPr>
        <p:spPr>
          <a:xfrm>
            <a:off x="444698" y="10113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8a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5A204DE-30A0-4C32-ACB3-6F655AD60D86}"/>
              </a:ext>
            </a:extLst>
          </p:cNvPr>
          <p:cNvSpPr txBox="1"/>
          <p:nvPr/>
        </p:nvSpPr>
        <p:spPr>
          <a:xfrm>
            <a:off x="444697" y="358992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8b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E375124-6078-4F97-9180-E1D5A4A9F2E7}"/>
              </a:ext>
            </a:extLst>
          </p:cNvPr>
          <p:cNvSpPr/>
          <p:nvPr/>
        </p:nvSpPr>
        <p:spPr>
          <a:xfrm>
            <a:off x="4984017" y="2376211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8b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E2B22-7B11-4F78-AEAA-B4B339C018B6}"/>
              </a:ext>
            </a:extLst>
          </p:cNvPr>
          <p:cNvSpPr/>
          <p:nvPr/>
        </p:nvSpPr>
        <p:spPr>
          <a:xfrm>
            <a:off x="520726" y="4083269"/>
            <a:ext cx="8480399" cy="2612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77342CA-EEBC-47E3-B35C-4A268FAAAEA6}"/>
              </a:ext>
            </a:extLst>
          </p:cNvPr>
          <p:cNvSpPr/>
          <p:nvPr/>
        </p:nvSpPr>
        <p:spPr>
          <a:xfrm>
            <a:off x="691129" y="4464116"/>
            <a:ext cx="5681095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>
                <a:solidFill>
                  <a:schemeClr val="tx1"/>
                </a:solidFill>
              </a:rPr>
              <a:t>New Group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D9EAA45-0329-4499-BBD2-4DA9A017C1F0}"/>
              </a:ext>
            </a:extLst>
          </p:cNvPr>
          <p:cNvSpPr txBox="1"/>
          <p:nvPr/>
        </p:nvSpPr>
        <p:spPr>
          <a:xfrm>
            <a:off x="604125" y="4213779"/>
            <a:ext cx="11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Name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DD0CC46-9023-427D-AAEB-E2ACABA66F84}"/>
              </a:ext>
            </a:extLst>
          </p:cNvPr>
          <p:cNvGrpSpPr/>
          <p:nvPr/>
        </p:nvGrpSpPr>
        <p:grpSpPr>
          <a:xfrm>
            <a:off x="6464691" y="4464116"/>
            <a:ext cx="2115620" cy="307777"/>
            <a:chOff x="6464691" y="4464116"/>
            <a:chExt cx="2115620" cy="307777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23E42B4C-4DEE-4F19-8910-F7A3E97F76C5}"/>
                </a:ext>
              </a:extLst>
            </p:cNvPr>
            <p:cNvSpPr/>
            <p:nvPr/>
          </p:nvSpPr>
          <p:spPr>
            <a:xfrm>
              <a:off x="6464691" y="4464116"/>
              <a:ext cx="1818253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Group of connected clients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ED0A3E8C-8105-4140-AE55-1F304ED6E6CE}"/>
                </a:ext>
              </a:extLst>
            </p:cNvPr>
            <p:cNvGrpSpPr/>
            <p:nvPr/>
          </p:nvGrpSpPr>
          <p:grpSpPr>
            <a:xfrm>
              <a:off x="8282944" y="4464116"/>
              <a:ext cx="297367" cy="307777"/>
              <a:chOff x="3205537" y="965771"/>
              <a:chExt cx="349321" cy="308225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524A3F5-CB4E-49EC-83A2-9F43F6F8C9D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EF6F931-1F71-421E-B3C2-DFBF2A6EBD59}"/>
                  </a:ext>
                </a:extLst>
              </p:cNvPr>
              <p:cNvCxnSpPr>
                <a:endCxn id="2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1D7C7663-2CD5-454B-8733-384C940CAFEB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B65EA712-7350-4F35-A13A-F01A7F77BFA8}"/>
              </a:ext>
            </a:extLst>
          </p:cNvPr>
          <p:cNvSpPr txBox="1"/>
          <p:nvPr/>
        </p:nvSpPr>
        <p:spPr>
          <a:xfrm>
            <a:off x="6365874" y="4221473"/>
            <a:ext cx="153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Type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7CFDADF-D451-4EE1-83E6-54BD2E935AA4}"/>
              </a:ext>
            </a:extLst>
          </p:cNvPr>
          <p:cNvGrpSpPr/>
          <p:nvPr/>
        </p:nvGrpSpPr>
        <p:grpSpPr>
          <a:xfrm>
            <a:off x="702616" y="6292542"/>
            <a:ext cx="216144" cy="200020"/>
            <a:chOff x="2280863" y="3996647"/>
            <a:chExt cx="380144" cy="380144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95202B4D-87A7-4FA9-B0AA-18A8F022E8F8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E24FB618-3723-4D74-99E5-6C4528109C0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B9938F82-1588-4414-9D4C-9A14A16AE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18E3D28B-262C-4607-A30B-9033682B0651}"/>
              </a:ext>
            </a:extLst>
          </p:cNvPr>
          <p:cNvSpPr txBox="1"/>
          <p:nvPr/>
        </p:nvSpPr>
        <p:spPr>
          <a:xfrm>
            <a:off x="926732" y="6243586"/>
            <a:ext cx="17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Checked by Reg. Rep.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6148829-5ADB-4669-A223-92AFC8B4EE51}"/>
              </a:ext>
            </a:extLst>
          </p:cNvPr>
          <p:cNvSpPr/>
          <p:nvPr/>
        </p:nvSpPr>
        <p:spPr>
          <a:xfrm>
            <a:off x="689710" y="4977532"/>
            <a:ext cx="5682513" cy="111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AC30EB1-4373-4A49-9EF6-939B3B0D9607}"/>
              </a:ext>
            </a:extLst>
          </p:cNvPr>
          <p:cNvGrpSpPr/>
          <p:nvPr/>
        </p:nvGrpSpPr>
        <p:grpSpPr>
          <a:xfrm>
            <a:off x="2699268" y="5101176"/>
            <a:ext cx="216144" cy="200020"/>
            <a:chOff x="2280863" y="3996647"/>
            <a:chExt cx="380144" cy="380144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29673DE-E307-4488-867B-45FD2CC7566E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E9D3CFA-522E-4B6D-86C9-A5AC6B207EC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AC8F7DF-8CF8-4C88-B9BD-881204BBD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84892D05-6ABE-4E4F-A2C0-FF07BAD7E6C7}"/>
              </a:ext>
            </a:extLst>
          </p:cNvPr>
          <p:cNvSpPr txBox="1"/>
          <p:nvPr/>
        </p:nvSpPr>
        <p:spPr>
          <a:xfrm>
            <a:off x="2923384" y="5052220"/>
            <a:ext cx="181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Through feedback Bbk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25F17CE-2253-4AAF-8E3C-F767C676B43C}"/>
              </a:ext>
            </a:extLst>
          </p:cNvPr>
          <p:cNvGrpSpPr/>
          <p:nvPr/>
        </p:nvGrpSpPr>
        <p:grpSpPr>
          <a:xfrm>
            <a:off x="770714" y="5098221"/>
            <a:ext cx="216144" cy="200020"/>
            <a:chOff x="2280863" y="3996647"/>
            <a:chExt cx="380144" cy="38014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73D641E-3C3D-4AE6-9671-8E6F5FC8A564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AC90999-9295-4684-AF03-88419E485FDD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DAC7E78-366C-4E57-8BDA-1340724B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F9EFCFE6-6564-4716-AFBF-5E05DF1EAD61}"/>
              </a:ext>
            </a:extLst>
          </p:cNvPr>
          <p:cNvSpPr txBox="1"/>
          <p:nvPr/>
        </p:nvSpPr>
        <p:spPr>
          <a:xfrm>
            <a:off x="994829" y="5049265"/>
            <a:ext cx="178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Identified by Bbk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AE319CD-49D9-4D0F-86EE-D65BBDE29897}"/>
              </a:ext>
            </a:extLst>
          </p:cNvPr>
          <p:cNvSpPr/>
          <p:nvPr/>
        </p:nvSpPr>
        <p:spPr>
          <a:xfrm>
            <a:off x="817376" y="4906149"/>
            <a:ext cx="954274" cy="135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Source</a:t>
            </a:r>
            <a:endParaRPr lang="de-DE" sz="1000">
              <a:solidFill>
                <a:schemeClr val="tx1"/>
              </a:solidFill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D05CB6B-70AF-4335-BA9A-9E25ACC312ED}"/>
              </a:ext>
            </a:extLst>
          </p:cNvPr>
          <p:cNvGrpSpPr/>
          <p:nvPr/>
        </p:nvGrpSpPr>
        <p:grpSpPr>
          <a:xfrm>
            <a:off x="665567" y="5371500"/>
            <a:ext cx="1277533" cy="554865"/>
            <a:chOff x="371553" y="2296239"/>
            <a:chExt cx="1277533" cy="554865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2F5466B-D295-4EA4-B9A4-2EA8C0CB0600}"/>
                </a:ext>
              </a:extLst>
            </p:cNvPr>
            <p:cNvSpPr/>
            <p:nvPr/>
          </p:nvSpPr>
          <p:spPr>
            <a:xfrm>
              <a:off x="458558" y="2543327"/>
              <a:ext cx="1085888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0115243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F76565B5-51DD-4CCD-A05D-38C23A201DB0}"/>
                </a:ext>
              </a:extLst>
            </p:cNvPr>
            <p:cNvSpPr txBox="1"/>
            <p:nvPr/>
          </p:nvSpPr>
          <p:spPr>
            <a:xfrm>
              <a:off x="371553" y="2296239"/>
              <a:ext cx="127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Bbk-KN identifier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54DFD08-2071-427A-AE4B-52192A681FD9}"/>
              </a:ext>
            </a:extLst>
          </p:cNvPr>
          <p:cNvGrpSpPr/>
          <p:nvPr/>
        </p:nvGrpSpPr>
        <p:grpSpPr>
          <a:xfrm>
            <a:off x="1799829" y="5371500"/>
            <a:ext cx="1298971" cy="554865"/>
            <a:chOff x="371553" y="2296239"/>
            <a:chExt cx="1298971" cy="55486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501BCD-B222-4CCE-AD07-3C67B5EB9405}"/>
                </a:ext>
              </a:extLst>
            </p:cNvPr>
            <p:cNvSpPr/>
            <p:nvPr/>
          </p:nvSpPr>
          <p:spPr>
            <a:xfrm>
              <a:off x="458558" y="2543327"/>
              <a:ext cx="1085888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451243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D68EDA7-B169-4E17-B57E-F82D78A576CD}"/>
                </a:ext>
              </a:extLst>
            </p:cNvPr>
            <p:cNvSpPr txBox="1"/>
            <p:nvPr/>
          </p:nvSpPr>
          <p:spPr>
            <a:xfrm>
              <a:off x="371553" y="2296239"/>
              <a:ext cx="1298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Bbk-KG identifier</a:t>
              </a:r>
            </a:p>
          </p:txBody>
        </p:sp>
      </p:grpSp>
      <p:sp>
        <p:nvSpPr>
          <p:cNvPr id="58" name="Ellipse 57">
            <a:extLst>
              <a:ext uri="{FF2B5EF4-FFF2-40B4-BE49-F238E27FC236}">
                <a16:creationId xmlns:a16="http://schemas.microsoft.com/office/drawing/2014/main" id="{B372C6F2-BF00-41CE-8CE5-0EF56F71DBC6}"/>
              </a:ext>
            </a:extLst>
          </p:cNvPr>
          <p:cNvSpPr/>
          <p:nvPr/>
        </p:nvSpPr>
        <p:spPr>
          <a:xfrm>
            <a:off x="2977929" y="1750845"/>
            <a:ext cx="2163945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List below changes with selection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730AC1-8665-4F8E-BFED-7A61C304DE58}"/>
              </a:ext>
            </a:extLst>
          </p:cNvPr>
          <p:cNvSpPr/>
          <p:nvPr/>
        </p:nvSpPr>
        <p:spPr>
          <a:xfrm>
            <a:off x="8431627" y="4288105"/>
            <a:ext cx="2163945" cy="6180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selection: KNE or Group of connected clients</a:t>
            </a:r>
          </a:p>
        </p:txBody>
      </p:sp>
    </p:spTree>
    <p:extLst>
      <p:ext uri="{BB962C8B-B14F-4D97-AF65-F5344CB8AC3E}">
        <p14:creationId xmlns:p14="http://schemas.microsoft.com/office/powerpoint/2010/main" val="355236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3A6A9D1-E9EC-4229-B706-E1B99F6A7A67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13" name="Rechteck: obere Ecken abgerundet 12">
              <a:extLst>
                <a:ext uri="{FF2B5EF4-FFF2-40B4-BE49-F238E27FC236}">
                  <a16:creationId xmlns:a16="http://schemas.microsoft.com/office/drawing/2014/main" id="{F5F6C498-72BC-4FB1-ACD5-B2FB5CF2D2D1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: obere Ecken abgerundet 13">
              <a:extLst>
                <a:ext uri="{FF2B5EF4-FFF2-40B4-BE49-F238E27FC236}">
                  <a16:creationId xmlns:a16="http://schemas.microsoft.com/office/drawing/2014/main" id="{8FCDD5A0-699E-418D-B259-E7ED9D19C5E3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C16C1F-2845-4554-B777-4814CEECD746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B9262109-D033-4D3E-AE25-0627595B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89826"/>
              </p:ext>
            </p:extLst>
          </p:nvPr>
        </p:nvGraphicFramePr>
        <p:xfrm>
          <a:off x="133562" y="1262208"/>
          <a:ext cx="1006534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14">
                  <a:extLst>
                    <a:ext uri="{9D8B030D-6E8A-4147-A177-3AD203B41FA5}">
                      <a16:colId xmlns:a16="http://schemas.microsoft.com/office/drawing/2014/main" val="3890730441"/>
                    </a:ext>
                  </a:extLst>
                </a:gridCol>
                <a:gridCol w="2910553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912185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1298697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  <a:gridCol w="717701">
                  <a:extLst>
                    <a:ext uri="{9D8B030D-6E8A-4147-A177-3AD203B41FA5}">
                      <a16:colId xmlns:a16="http://schemas.microsoft.com/office/drawing/2014/main" val="1160773959"/>
                    </a:ext>
                  </a:extLst>
                </a:gridCol>
                <a:gridCol w="1424012">
                  <a:extLst>
                    <a:ext uri="{9D8B030D-6E8A-4147-A177-3AD203B41FA5}">
                      <a16:colId xmlns:a16="http://schemas.microsoft.com/office/drawing/2014/main" val="173069333"/>
                    </a:ext>
                  </a:extLst>
                </a:gridCol>
                <a:gridCol w="1471411">
                  <a:extLst>
                    <a:ext uri="{9D8B030D-6E8A-4147-A177-3AD203B41FA5}">
                      <a16:colId xmlns:a16="http://schemas.microsoft.com/office/drawing/2014/main" val="3444216339"/>
                    </a:ext>
                  </a:extLst>
                </a:gridCol>
                <a:gridCol w="978768">
                  <a:extLst>
                    <a:ext uri="{9D8B030D-6E8A-4147-A177-3AD203B41FA5}">
                      <a16:colId xmlns:a16="http://schemas.microsoft.com/office/drawing/2014/main" val="494167993"/>
                    </a:ext>
                  </a:extLst>
                </a:gridCol>
              </a:tblGrid>
              <a:tr h="237044">
                <a:tc>
                  <a:txBody>
                    <a:bodyPr/>
                    <a:lstStyle/>
                    <a:p>
                      <a:r>
                        <a:rPr lang="de-DE"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Forbearance 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Forbearance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since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Investment 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03.02.2018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/>
                        <a:t>2,000,000.00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Investment Facility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50B9021B-39D0-482C-9CFE-8825744520FC}"/>
              </a:ext>
            </a:extLst>
          </p:cNvPr>
          <p:cNvSpPr txBox="1"/>
          <p:nvPr/>
        </p:nvSpPr>
        <p:spPr>
          <a:xfrm>
            <a:off x="51372" y="98205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Facilities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26ED7B3-EC23-43FF-94F5-BB07D20F9555}"/>
              </a:ext>
            </a:extLst>
          </p:cNvPr>
          <p:cNvSpPr/>
          <p:nvPr/>
        </p:nvSpPr>
        <p:spPr>
          <a:xfrm>
            <a:off x="1993096" y="1648126"/>
            <a:ext cx="1186492" cy="3864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next</a:t>
            </a:r>
            <a:r>
              <a:rPr lang="de-DE" sz="1200" dirty="0">
                <a:solidFill>
                  <a:schemeClr val="accent1"/>
                </a:solidFill>
                <a:hlinkClick r:id="rId4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4" action="ppaction://hlinksldjump"/>
              </a:rPr>
              <a:t>slide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9807241-5141-4BD3-BE1D-4AE71B1DF33D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21" name="Rechteck: obere Ecken abgerundet 20">
              <a:extLst>
                <a:ext uri="{FF2B5EF4-FFF2-40B4-BE49-F238E27FC236}">
                  <a16:creationId xmlns:a16="http://schemas.microsoft.com/office/drawing/2014/main" id="{8D69E980-CF7A-4852-8043-8AA9B5D75373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6FBAF5EB-E1DC-4606-B5B5-61BD3095DD20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FB398BD-771F-4E49-BE74-6AD4CA206332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: obere Ecken abgerundet 23">
              <a:extLst>
                <a:ext uri="{FF2B5EF4-FFF2-40B4-BE49-F238E27FC236}">
                  <a16:creationId xmlns:a16="http://schemas.microsoft.com/office/drawing/2014/main" id="{1903283C-A5CD-4803-A8AC-60F04A1A28E4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: obere Ecken abgerundet 24">
              <a:extLst>
                <a:ext uri="{FF2B5EF4-FFF2-40B4-BE49-F238E27FC236}">
                  <a16:creationId xmlns:a16="http://schemas.microsoft.com/office/drawing/2014/main" id="{7D6B1F83-7C8F-40F7-AB3E-0003B321BBC4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3DC8F9FD-6A46-4D29-83A2-E0BDB5431663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: obere Ecken abgerundet 26">
              <a:extLst>
                <a:ext uri="{FF2B5EF4-FFF2-40B4-BE49-F238E27FC236}">
                  <a16:creationId xmlns:a16="http://schemas.microsoft.com/office/drawing/2014/main" id="{F930CAD8-07C1-48C9-B667-006AFA9EA6A6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9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26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D4A9C2-DE92-431E-BD8E-5D674AB5B0B1}"/>
              </a:ext>
            </a:extLst>
          </p:cNvPr>
          <p:cNvSpPr txBox="1"/>
          <p:nvPr/>
        </p:nvSpPr>
        <p:spPr>
          <a:xfrm>
            <a:off x="0" y="781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9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8023921-CC48-415B-9C5D-F7E0A0A1BF70}"/>
              </a:ext>
            </a:extLst>
          </p:cNvPr>
          <p:cNvSpPr/>
          <p:nvPr/>
        </p:nvSpPr>
        <p:spPr>
          <a:xfrm>
            <a:off x="1098796" y="2002221"/>
            <a:ext cx="6783964" cy="3021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E78C502-7C93-4E15-9E05-8F878EE7CAE8}"/>
              </a:ext>
            </a:extLst>
          </p:cNvPr>
          <p:cNvGrpSpPr/>
          <p:nvPr/>
        </p:nvGrpSpPr>
        <p:grpSpPr>
          <a:xfrm>
            <a:off x="1307014" y="2457236"/>
            <a:ext cx="5129505" cy="268609"/>
            <a:chOff x="634351" y="1206505"/>
            <a:chExt cx="5129505" cy="2686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063DB79-9ABA-4021-AA7E-C4D26A276EE0}"/>
                </a:ext>
              </a:extLst>
            </p:cNvPr>
            <p:cNvSpPr/>
            <p:nvPr/>
          </p:nvSpPr>
          <p:spPr>
            <a:xfrm>
              <a:off x="634351" y="1206505"/>
              <a:ext cx="4832137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Protector Ltd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BA7C4D1-D4F7-4988-B8DE-D66DFEEDF716}"/>
                </a:ext>
              </a:extLst>
            </p:cNvPr>
            <p:cNvGrpSpPr/>
            <p:nvPr/>
          </p:nvGrpSpPr>
          <p:grpSpPr>
            <a:xfrm>
              <a:off x="5466489" y="1206505"/>
              <a:ext cx="297367" cy="268609"/>
              <a:chOff x="3205537" y="965771"/>
              <a:chExt cx="349321" cy="308225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9B4BA55-EECD-4D0E-A21B-A8C7298D98BC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139EBA8-FBDF-4A98-8A87-22816EE3A989}"/>
                  </a:ext>
                </a:extLst>
              </p:cNvPr>
              <p:cNvCxnSpPr>
                <a:endCxn id="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4498678-32D2-4B01-AEB4-EDC328416A78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587CC31-7D40-48AC-B706-D4D77DEA920A}"/>
              </a:ext>
            </a:extLst>
          </p:cNvPr>
          <p:cNvSpPr txBox="1"/>
          <p:nvPr/>
        </p:nvSpPr>
        <p:spPr>
          <a:xfrm>
            <a:off x="1219967" y="2206825"/>
            <a:ext cx="12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Party protecting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C2A594C-0B6E-4D89-A5D7-BC860D580549}"/>
              </a:ext>
            </a:extLst>
          </p:cNvPr>
          <p:cNvGrpSpPr/>
          <p:nvPr/>
        </p:nvGrpSpPr>
        <p:grpSpPr>
          <a:xfrm>
            <a:off x="1307014" y="3046555"/>
            <a:ext cx="5129505" cy="268609"/>
            <a:chOff x="634351" y="1206505"/>
            <a:chExt cx="5129505" cy="26860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D2A6473-EAE8-480C-AB19-3758F9045F34}"/>
                </a:ext>
              </a:extLst>
            </p:cNvPr>
            <p:cNvSpPr/>
            <p:nvPr/>
          </p:nvSpPr>
          <p:spPr>
            <a:xfrm>
              <a:off x="634351" y="1206505"/>
              <a:ext cx="4832137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Varengold Bank AG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1C96D35-FE38-422E-8D40-B98D34E14625}"/>
                </a:ext>
              </a:extLst>
            </p:cNvPr>
            <p:cNvGrpSpPr/>
            <p:nvPr/>
          </p:nvGrpSpPr>
          <p:grpSpPr>
            <a:xfrm>
              <a:off x="5466489" y="1206505"/>
              <a:ext cx="297367" cy="268609"/>
              <a:chOff x="3205537" y="965771"/>
              <a:chExt cx="349321" cy="308225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B45DAE2-93DA-4EB8-B3E9-F62305DC3B4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C2C250D-9404-40E4-B6EB-015B9FF996BB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AB11434E-B4DC-4669-B2B3-8193F4D79C76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533C9FD3-FD37-49EA-BB36-3366F5BF7744}"/>
              </a:ext>
            </a:extLst>
          </p:cNvPr>
          <p:cNvSpPr txBox="1"/>
          <p:nvPr/>
        </p:nvSpPr>
        <p:spPr>
          <a:xfrm>
            <a:off x="1219967" y="2796144"/>
            <a:ext cx="12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Party protected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4609F5C-59EF-4AC8-8FF3-79A67EA1DF24}"/>
              </a:ext>
            </a:extLst>
          </p:cNvPr>
          <p:cNvSpPr/>
          <p:nvPr/>
        </p:nvSpPr>
        <p:spPr>
          <a:xfrm>
            <a:off x="6585203" y="2445060"/>
            <a:ext cx="824590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search...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42928CF-A3CF-48F5-8574-2227403EB552}"/>
              </a:ext>
            </a:extLst>
          </p:cNvPr>
          <p:cNvSpPr/>
          <p:nvPr/>
        </p:nvSpPr>
        <p:spPr>
          <a:xfrm>
            <a:off x="7346341" y="2369553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7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D8B3D48-ACC5-42BD-BCE6-C61D2169B8F6}"/>
              </a:ext>
            </a:extLst>
          </p:cNvPr>
          <p:cNvGrpSpPr/>
          <p:nvPr/>
        </p:nvGrpSpPr>
        <p:grpSpPr>
          <a:xfrm>
            <a:off x="1307015" y="3665942"/>
            <a:ext cx="3496214" cy="268609"/>
            <a:chOff x="634351" y="1206505"/>
            <a:chExt cx="5129505" cy="26860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235174D-3E70-4E67-9F14-EC7516F34247}"/>
                </a:ext>
              </a:extLst>
            </p:cNvPr>
            <p:cNvSpPr/>
            <p:nvPr/>
          </p:nvSpPr>
          <p:spPr>
            <a:xfrm>
              <a:off x="634351" y="1206505"/>
              <a:ext cx="4832137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bg1">
                      <a:lumMod val="65000"/>
                    </a:schemeClr>
                  </a:solidFill>
                </a:rPr>
                <a:t>NO ENTRY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7FDB57E-BEE7-4888-8022-6637B0DF62F3}"/>
                </a:ext>
              </a:extLst>
            </p:cNvPr>
            <p:cNvGrpSpPr/>
            <p:nvPr/>
          </p:nvGrpSpPr>
          <p:grpSpPr>
            <a:xfrm>
              <a:off x="5466489" y="1206505"/>
              <a:ext cx="297367" cy="268609"/>
              <a:chOff x="3205537" y="965771"/>
              <a:chExt cx="349321" cy="308225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E782B04-0847-46B1-9648-BE2C7A57DE5E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E02F2C1F-F6AD-456F-BCDB-0193E3F15F5A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494CF93-32C2-4BDA-B079-50457C364AB0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4ADAAB18-E67D-46AB-8887-800B5A44D897}"/>
              </a:ext>
            </a:extLst>
          </p:cNvPr>
          <p:cNvSpPr txBox="1"/>
          <p:nvPr/>
        </p:nvSpPr>
        <p:spPr>
          <a:xfrm>
            <a:off x="1219967" y="3415531"/>
            <a:ext cx="12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</a:schemeClr>
                </a:solidFill>
              </a:rPr>
              <a:t>Masteragreement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DB2B68A-9579-42F2-A738-CF2DD9E6C5D3}"/>
              </a:ext>
            </a:extLst>
          </p:cNvPr>
          <p:cNvSpPr/>
          <p:nvPr/>
        </p:nvSpPr>
        <p:spPr>
          <a:xfrm>
            <a:off x="6605834" y="3028291"/>
            <a:ext cx="824590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search...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EE3F47D-4A4B-41FE-A097-29E937B3D52B}"/>
              </a:ext>
            </a:extLst>
          </p:cNvPr>
          <p:cNvSpPr/>
          <p:nvPr/>
        </p:nvSpPr>
        <p:spPr>
          <a:xfrm>
            <a:off x="7366972" y="2952784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7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7FABB45-5B9B-4C9C-A16B-BBA92044EF21}"/>
              </a:ext>
            </a:extLst>
          </p:cNvPr>
          <p:cNvGrpSpPr/>
          <p:nvPr/>
        </p:nvGrpSpPr>
        <p:grpSpPr>
          <a:xfrm>
            <a:off x="1307014" y="4446336"/>
            <a:ext cx="1224255" cy="268609"/>
            <a:chOff x="629870" y="5279189"/>
            <a:chExt cx="1224255" cy="26860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DF1B075-8D7A-4A65-9DCD-462C1FEF38CE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68CE73E-8D5E-4540-BE5B-632BF335A131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05588B8-EB8B-4236-AEE9-854AA685E9CD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44107351-EF47-4432-B9DD-D01A3247CF3E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EEBE5F1D-9B6D-4417-BECA-0E0F1338C467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5CBCB84C-26FE-405C-B304-9DC7B7659D0A}"/>
              </a:ext>
            </a:extLst>
          </p:cNvPr>
          <p:cNvSpPr txBox="1"/>
          <p:nvPr/>
        </p:nvSpPr>
        <p:spPr>
          <a:xfrm>
            <a:off x="1219967" y="424355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7C78EDC-2AB9-4BF5-9AAD-B512F4EBD5EC}"/>
              </a:ext>
            </a:extLst>
          </p:cNvPr>
          <p:cNvGrpSpPr/>
          <p:nvPr/>
        </p:nvGrpSpPr>
        <p:grpSpPr>
          <a:xfrm>
            <a:off x="2767000" y="4455429"/>
            <a:ext cx="1224255" cy="268609"/>
            <a:chOff x="629870" y="5279189"/>
            <a:chExt cx="1224255" cy="26860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C87E072-C5E2-41A8-9DF9-29BC9FFFE4F1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D896F27A-DA6D-4F9D-94B9-66C1E88DF25F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F2BC97-4788-4AA6-BA59-DBC763063EA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0C68D4DB-B46A-4562-87BD-82F4BC963D66}"/>
                  </a:ext>
                </a:extLst>
              </p:cNvPr>
              <p:cNvCxnSpPr>
                <a:endCxn id="3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E680EA59-A3C0-44E7-81B8-9D56BAF9D3D8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89D5F3BA-C2C9-43B6-875B-2D3417744B33}"/>
              </a:ext>
            </a:extLst>
          </p:cNvPr>
          <p:cNvSpPr txBox="1"/>
          <p:nvPr/>
        </p:nvSpPr>
        <p:spPr>
          <a:xfrm>
            <a:off x="2679953" y="425264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Executed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CD0BCF2-DECE-43A0-A02C-FDD233F034D6}"/>
              </a:ext>
            </a:extLst>
          </p:cNvPr>
          <p:cNvSpPr/>
          <p:nvPr/>
        </p:nvSpPr>
        <p:spPr>
          <a:xfrm>
            <a:off x="4620766" y="3759773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D4A9C2-DE92-431E-BD8E-5D674AB5B0B1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8023921-CC48-415B-9C5D-F7E0A0A1BF70}"/>
              </a:ext>
            </a:extLst>
          </p:cNvPr>
          <p:cNvSpPr/>
          <p:nvPr/>
        </p:nvSpPr>
        <p:spPr>
          <a:xfrm>
            <a:off x="1098796" y="2002221"/>
            <a:ext cx="3252488" cy="2436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4F8EA53-20C9-4749-BD69-0E04F6FCF354}"/>
              </a:ext>
            </a:extLst>
          </p:cNvPr>
          <p:cNvGrpSpPr/>
          <p:nvPr/>
        </p:nvGrpSpPr>
        <p:grpSpPr>
          <a:xfrm>
            <a:off x="1307014" y="2438860"/>
            <a:ext cx="1224255" cy="268609"/>
            <a:chOff x="629870" y="5279189"/>
            <a:chExt cx="1224255" cy="2686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BA56FB0-D686-497B-99B2-96009C0E9A0C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DAC0E70-5BB0-446D-BB7D-884E6986235F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3932AEA-3546-4440-A30D-0F3E7EEC29DE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DC0F83C8-494D-4BDC-8D60-E7E097A920E8}"/>
                  </a:ext>
                </a:extLst>
              </p:cNvPr>
              <p:cNvCxnSpPr>
                <a:endCxn id="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76172655-E577-4EF3-B8F6-76BC194DC7EF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9BA915E-1535-488C-80B8-CADD36710582}"/>
              </a:ext>
            </a:extLst>
          </p:cNvPr>
          <p:cNvSpPr txBox="1"/>
          <p:nvPr/>
        </p:nvSpPr>
        <p:spPr>
          <a:xfrm>
            <a:off x="1219967" y="223607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CDA925-4457-47A0-9A17-3CCD29947A36}"/>
              </a:ext>
            </a:extLst>
          </p:cNvPr>
          <p:cNvSpPr/>
          <p:nvPr/>
        </p:nvSpPr>
        <p:spPr>
          <a:xfrm>
            <a:off x="1324772" y="2983279"/>
            <a:ext cx="216144" cy="20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B049BE-7220-4EE3-B787-E1A2F9FAB913}"/>
              </a:ext>
            </a:extLst>
          </p:cNvPr>
          <p:cNvSpPr txBox="1"/>
          <p:nvPr/>
        </p:nvSpPr>
        <p:spPr>
          <a:xfrm>
            <a:off x="1548888" y="2934323"/>
            <a:ext cx="207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Pledge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time </a:t>
            </a:r>
            <a:r>
              <a:rPr lang="de-DE" sz="1400" dirty="0" err="1"/>
              <a:t>limit</a:t>
            </a:r>
            <a:endParaRPr lang="de-DE" sz="1400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9844A02-BA4B-48D7-9370-6086E01CC6A1}"/>
              </a:ext>
            </a:extLst>
          </p:cNvPr>
          <p:cNvGrpSpPr/>
          <p:nvPr/>
        </p:nvGrpSpPr>
        <p:grpSpPr>
          <a:xfrm>
            <a:off x="1324773" y="3307722"/>
            <a:ext cx="2751927" cy="866480"/>
            <a:chOff x="1324773" y="3307722"/>
            <a:chExt cx="2751927" cy="86648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FB700DE-106D-4B7D-91FD-72AEE4637BE5}"/>
                </a:ext>
              </a:extLst>
            </p:cNvPr>
            <p:cNvSpPr/>
            <p:nvPr/>
          </p:nvSpPr>
          <p:spPr>
            <a:xfrm>
              <a:off x="1324773" y="3379105"/>
              <a:ext cx="2751927" cy="7950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1444176-DC48-4CDD-AA7E-CB971ABA8719}"/>
                </a:ext>
              </a:extLst>
            </p:cNvPr>
            <p:cNvSpPr/>
            <p:nvPr/>
          </p:nvSpPr>
          <p:spPr>
            <a:xfrm>
              <a:off x="1447886" y="3307722"/>
              <a:ext cx="1547853" cy="135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Pledge constraints</a:t>
              </a:r>
              <a:endParaRPr lang="de-DE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89DEDC4-A88F-4DF0-B10E-C7C309AE54E4}"/>
              </a:ext>
            </a:extLst>
          </p:cNvPr>
          <p:cNvGrpSpPr/>
          <p:nvPr/>
        </p:nvGrpSpPr>
        <p:grpSpPr>
          <a:xfrm>
            <a:off x="1414641" y="3774930"/>
            <a:ext cx="1224255" cy="268609"/>
            <a:chOff x="629870" y="5279189"/>
            <a:chExt cx="1224255" cy="26860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BD5F014-E63F-42C9-9BC1-11A2F1E6D0D9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AA8BE229-BB90-4254-B4E9-E6FB4EAD3FC5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0307661-BF96-433C-832E-BA7ECA675DB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8F2A7D-E9D7-41AE-8A09-5EBEE5775CA9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A5C6A6E4-96C5-4BCC-84C9-F135D5988550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3D2BD2E3-9BA4-4673-8E45-1EB3D8B5EC67}"/>
              </a:ext>
            </a:extLst>
          </p:cNvPr>
          <p:cNvSpPr txBox="1"/>
          <p:nvPr/>
        </p:nvSpPr>
        <p:spPr>
          <a:xfrm>
            <a:off x="1327594" y="35678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From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99A154-0100-4DD4-9A20-6C1986BAA8DA}"/>
              </a:ext>
            </a:extLst>
          </p:cNvPr>
          <p:cNvGrpSpPr/>
          <p:nvPr/>
        </p:nvGrpSpPr>
        <p:grpSpPr>
          <a:xfrm>
            <a:off x="2731283" y="3774930"/>
            <a:ext cx="1224255" cy="268609"/>
            <a:chOff x="629870" y="5279189"/>
            <a:chExt cx="1224255" cy="26860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82EFA1E-7484-4E44-A3E4-FC01D954C8AE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2020-01-01</a:t>
              </a: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B4DECCA-3A4E-419B-B8D3-9102F31E91A9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C1850AD0-9D16-4377-9A35-99359316ECC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4D92B1E4-35A1-4A56-B4B9-9D9F2515227F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BB855E8-C17A-48E7-84AC-BC6C8FA5507B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D5405EEE-9E09-4B1E-BE01-2CA382EBCA41}"/>
              </a:ext>
            </a:extLst>
          </p:cNvPr>
          <p:cNvSpPr txBox="1"/>
          <p:nvPr/>
        </p:nvSpPr>
        <p:spPr>
          <a:xfrm>
            <a:off x="2644236" y="356789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5397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D4A9C2-DE92-431E-BD8E-5D674AB5B0B1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8023921-CC48-415B-9C5D-F7E0A0A1BF70}"/>
              </a:ext>
            </a:extLst>
          </p:cNvPr>
          <p:cNvSpPr/>
          <p:nvPr/>
        </p:nvSpPr>
        <p:spPr>
          <a:xfrm>
            <a:off x="1098796" y="2002221"/>
            <a:ext cx="6783964" cy="269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E78C502-7C93-4E15-9E05-8F878EE7CAE8}"/>
              </a:ext>
            </a:extLst>
          </p:cNvPr>
          <p:cNvGrpSpPr/>
          <p:nvPr/>
        </p:nvGrpSpPr>
        <p:grpSpPr>
          <a:xfrm>
            <a:off x="1307014" y="2878548"/>
            <a:ext cx="5129505" cy="268609"/>
            <a:chOff x="634351" y="1206505"/>
            <a:chExt cx="5129505" cy="2686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063DB79-9ABA-4021-AA7E-C4D26A276EE0}"/>
                </a:ext>
              </a:extLst>
            </p:cNvPr>
            <p:cNvSpPr/>
            <p:nvPr/>
          </p:nvSpPr>
          <p:spPr>
            <a:xfrm>
              <a:off x="634351" y="1206505"/>
              <a:ext cx="4832137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Protector Ltd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BA7C4D1-D4F7-4988-B8DE-D66DFEEDF716}"/>
                </a:ext>
              </a:extLst>
            </p:cNvPr>
            <p:cNvGrpSpPr/>
            <p:nvPr/>
          </p:nvGrpSpPr>
          <p:grpSpPr>
            <a:xfrm>
              <a:off x="5466489" y="1206505"/>
              <a:ext cx="297367" cy="268609"/>
              <a:chOff x="3205537" y="965771"/>
              <a:chExt cx="349321" cy="308225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9B4BA55-EECD-4D0E-A21B-A8C7298D98BC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139EBA8-FBDF-4A98-8A87-22816EE3A989}"/>
                  </a:ext>
                </a:extLst>
              </p:cNvPr>
              <p:cNvCxnSpPr>
                <a:endCxn id="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4498678-32D2-4B01-AEB4-EDC328416A78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587CC31-7D40-48AC-B706-D4D77DEA920A}"/>
              </a:ext>
            </a:extLst>
          </p:cNvPr>
          <p:cNvSpPr txBox="1"/>
          <p:nvPr/>
        </p:nvSpPr>
        <p:spPr>
          <a:xfrm>
            <a:off x="1219967" y="2628137"/>
            <a:ext cx="12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Guarantor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4609F5C-59EF-4AC8-8FF3-79A67EA1DF24}"/>
              </a:ext>
            </a:extLst>
          </p:cNvPr>
          <p:cNvSpPr/>
          <p:nvPr/>
        </p:nvSpPr>
        <p:spPr>
          <a:xfrm>
            <a:off x="6585203" y="2866372"/>
            <a:ext cx="824590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search...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42928CF-A3CF-48F5-8574-2227403EB552}"/>
              </a:ext>
            </a:extLst>
          </p:cNvPr>
          <p:cNvSpPr/>
          <p:nvPr/>
        </p:nvSpPr>
        <p:spPr>
          <a:xfrm>
            <a:off x="7346341" y="2790865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2" action="ppaction://hlinksldjump"/>
              </a:rPr>
              <a:t> 7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7FABB45-5B9B-4C9C-A16B-BBA92044EF21}"/>
              </a:ext>
            </a:extLst>
          </p:cNvPr>
          <p:cNvGrpSpPr/>
          <p:nvPr/>
        </p:nvGrpSpPr>
        <p:grpSpPr>
          <a:xfrm>
            <a:off x="1307014" y="2305139"/>
            <a:ext cx="1224255" cy="268609"/>
            <a:chOff x="629870" y="5279189"/>
            <a:chExt cx="1224255" cy="26860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DF1B075-8D7A-4A65-9DCD-462C1FEF38CE}"/>
                </a:ext>
              </a:extLst>
            </p:cNvPr>
            <p:cNvSpPr/>
            <p:nvPr/>
          </p:nvSpPr>
          <p:spPr>
            <a:xfrm>
              <a:off x="629870" y="5279189"/>
              <a:ext cx="925843" cy="2686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68CE73E-8D5E-4540-BE5B-632BF335A131}"/>
                </a:ext>
              </a:extLst>
            </p:cNvPr>
            <p:cNvGrpSpPr/>
            <p:nvPr/>
          </p:nvGrpSpPr>
          <p:grpSpPr>
            <a:xfrm>
              <a:off x="1556758" y="5279189"/>
              <a:ext cx="297367" cy="268609"/>
              <a:chOff x="3205537" y="965771"/>
              <a:chExt cx="349321" cy="308225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05588B8-EB8B-4236-AEE9-854AA685E9CD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44107351-EF47-4432-B9DD-D01A3247CF3E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EEBE5F1D-9B6D-4417-BECA-0E0F1338C467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5CBCB84C-26FE-405C-B304-9DC7B7659D0A}"/>
              </a:ext>
            </a:extLst>
          </p:cNvPr>
          <p:cNvSpPr txBox="1"/>
          <p:nvPr/>
        </p:nvSpPr>
        <p:spPr>
          <a:xfrm>
            <a:off x="1219967" y="210235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Contracted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4CB063-C4E3-4D86-A476-A17C67FB21A7}"/>
              </a:ext>
            </a:extLst>
          </p:cNvPr>
          <p:cNvGrpSpPr/>
          <p:nvPr/>
        </p:nvGrpSpPr>
        <p:grpSpPr>
          <a:xfrm>
            <a:off x="4359970" y="3621761"/>
            <a:ext cx="273962" cy="253526"/>
            <a:chOff x="2280863" y="3996647"/>
            <a:chExt cx="380144" cy="380144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BFF06D9F-E8FA-4177-8556-B67BB1EE9C73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ED3D8CC-247D-4872-A410-AED07448B97B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A85EFEF-90C6-4EAE-B14F-F5F0F3563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D624BFFC-E939-468F-8F3E-6D07229A8EE5}"/>
              </a:ext>
            </a:extLst>
          </p:cNvPr>
          <p:cNvSpPr txBox="1"/>
          <p:nvPr/>
        </p:nvSpPr>
        <p:spPr>
          <a:xfrm>
            <a:off x="4612995" y="3599558"/>
            <a:ext cx="998991" cy="28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irrevocable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028D13-2067-4E5A-B16A-A1681FC5F88A}"/>
              </a:ext>
            </a:extLst>
          </p:cNvPr>
          <p:cNvGrpSpPr/>
          <p:nvPr/>
        </p:nvGrpSpPr>
        <p:grpSpPr>
          <a:xfrm>
            <a:off x="4359970" y="3949602"/>
            <a:ext cx="273962" cy="253526"/>
            <a:chOff x="2280863" y="3996647"/>
            <a:chExt cx="380144" cy="380144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E49A3EA-E8E9-4FB2-B238-4998FA254378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F3595F52-2880-4B59-92B1-CBE1904DB23C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AD6A55D-137C-4203-9716-26AEA245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F804E529-088D-468F-A51A-9A16457E54C2}"/>
              </a:ext>
            </a:extLst>
          </p:cNvPr>
          <p:cNvSpPr txBox="1"/>
          <p:nvPr/>
        </p:nvSpPr>
        <p:spPr>
          <a:xfrm>
            <a:off x="4612995" y="3927399"/>
            <a:ext cx="119308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unconditional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41DD7DBD-247A-4228-B5D2-FDC7CD65A90C}"/>
              </a:ext>
            </a:extLst>
          </p:cNvPr>
          <p:cNvGrpSpPr/>
          <p:nvPr/>
        </p:nvGrpSpPr>
        <p:grpSpPr>
          <a:xfrm>
            <a:off x="1307014" y="3429000"/>
            <a:ext cx="2639769" cy="1022907"/>
            <a:chOff x="579681" y="5664896"/>
            <a:chExt cx="2639769" cy="1022907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4EDA90B8-3781-4553-A89E-066C64785087}"/>
                </a:ext>
              </a:extLst>
            </p:cNvPr>
            <p:cNvGrpSpPr/>
            <p:nvPr/>
          </p:nvGrpSpPr>
          <p:grpSpPr>
            <a:xfrm>
              <a:off x="579681" y="5664896"/>
              <a:ext cx="2639769" cy="1022907"/>
              <a:chOff x="236592" y="1989296"/>
              <a:chExt cx="3771681" cy="3233327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F1978C5E-DEB9-4CE2-8C2C-0C2BA3CC9377}"/>
                  </a:ext>
                </a:extLst>
              </p:cNvPr>
              <p:cNvSpPr/>
              <p:nvPr/>
            </p:nvSpPr>
            <p:spPr>
              <a:xfrm>
                <a:off x="236592" y="2103174"/>
                <a:ext cx="3771681" cy="31194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62B102D3-C096-43AC-AFC5-EE197F32341E}"/>
                  </a:ext>
                </a:extLst>
              </p:cNvPr>
              <p:cNvSpPr/>
              <p:nvPr/>
            </p:nvSpPr>
            <p:spPr>
              <a:xfrm>
                <a:off x="748787" y="1989296"/>
                <a:ext cx="901085" cy="22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</a:rPr>
                  <a:t>Volume</a:t>
                </a: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AAE97812-2D4D-4133-8133-01DFF4BFFE34}"/>
                </a:ext>
              </a:extLst>
            </p:cNvPr>
            <p:cNvGrpSpPr/>
            <p:nvPr/>
          </p:nvGrpSpPr>
          <p:grpSpPr>
            <a:xfrm>
              <a:off x="638380" y="6117278"/>
              <a:ext cx="1621751" cy="444766"/>
              <a:chOff x="720057" y="5284431"/>
              <a:chExt cx="1621751" cy="444766"/>
            </a:xfrm>
          </p:grpSpPr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7E25EF7C-0FFD-4CCF-AEF9-7ABF8BE44DD1}"/>
                  </a:ext>
                </a:extLst>
              </p:cNvPr>
              <p:cNvSpPr/>
              <p:nvPr/>
            </p:nvSpPr>
            <p:spPr>
              <a:xfrm>
                <a:off x="785033" y="5493366"/>
                <a:ext cx="1556775" cy="2358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100">
                    <a:solidFill>
                      <a:schemeClr val="tx1"/>
                    </a:solidFill>
                  </a:rPr>
                  <a:t>20,000,000.00</a:t>
                </a: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AF0FBCE5-B6B6-4D3F-B11C-D88ED6719FA9}"/>
                  </a:ext>
                </a:extLst>
              </p:cNvPr>
              <p:cNvSpPr txBox="1"/>
              <p:nvPr/>
            </p:nvSpPr>
            <p:spPr>
              <a:xfrm>
                <a:off x="720057" y="5284431"/>
                <a:ext cx="1621748" cy="24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Guarantee amount</a:t>
                </a:r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EF5C64B1-3DF3-4C9E-BAA7-5E37219D16F3}"/>
                </a:ext>
              </a:extLst>
            </p:cNvPr>
            <p:cNvGrpSpPr/>
            <p:nvPr/>
          </p:nvGrpSpPr>
          <p:grpSpPr>
            <a:xfrm>
              <a:off x="2236405" y="6117278"/>
              <a:ext cx="848784" cy="441272"/>
              <a:chOff x="2233499" y="4201495"/>
              <a:chExt cx="848784" cy="441272"/>
            </a:xfrm>
          </p:grpSpPr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A5869A14-15E7-472D-966E-9B758B8FEA40}"/>
                  </a:ext>
                </a:extLst>
              </p:cNvPr>
              <p:cNvGrpSpPr/>
              <p:nvPr/>
            </p:nvGrpSpPr>
            <p:grpSpPr>
              <a:xfrm>
                <a:off x="2324504" y="4406595"/>
                <a:ext cx="757779" cy="236172"/>
                <a:chOff x="9626885" y="1381490"/>
                <a:chExt cx="915196" cy="308225"/>
              </a:xfrm>
            </p:grpSpPr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3999160C-6D3A-4F99-8603-52AE559E6BF7}"/>
                    </a:ext>
                  </a:extLst>
                </p:cNvPr>
                <p:cNvSpPr/>
                <p:nvPr/>
              </p:nvSpPr>
              <p:spPr>
                <a:xfrm>
                  <a:off x="9626885" y="1381491"/>
                  <a:ext cx="565879" cy="30822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sz="1100">
                      <a:solidFill>
                        <a:schemeClr val="tx1"/>
                      </a:solidFill>
                    </a:rPr>
                    <a:t>EUR</a:t>
                  </a:r>
                </a:p>
              </p:txBody>
            </p:sp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55CD632D-9067-4AAD-88F1-63CF50B8C276}"/>
                    </a:ext>
                  </a:extLst>
                </p:cNvPr>
                <p:cNvGrpSpPr/>
                <p:nvPr/>
              </p:nvGrpSpPr>
              <p:grpSpPr>
                <a:xfrm>
                  <a:off x="10192747" y="1381490"/>
                  <a:ext cx="349334" cy="308225"/>
                  <a:chOff x="3205521" y="965769"/>
                  <a:chExt cx="349334" cy="308225"/>
                </a:xfrm>
              </p:grpSpPr>
              <p:sp>
                <p:nvSpPr>
                  <p:cNvPr id="88" name="Rechteck 87">
                    <a:extLst>
                      <a:ext uri="{FF2B5EF4-FFF2-40B4-BE49-F238E27FC236}">
                        <a16:creationId xmlns:a16="http://schemas.microsoft.com/office/drawing/2014/main" id="{889CC87F-328D-4C48-ADB3-C18B341C6FFC}"/>
                      </a:ext>
                    </a:extLst>
                  </p:cNvPr>
                  <p:cNvSpPr/>
                  <p:nvPr/>
                </p:nvSpPr>
                <p:spPr>
                  <a:xfrm>
                    <a:off x="3205534" y="965769"/>
                    <a:ext cx="349321" cy="3082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89" name="Gerader Verbinder 88">
                    <a:extLst>
                      <a:ext uri="{FF2B5EF4-FFF2-40B4-BE49-F238E27FC236}">
                        <a16:creationId xmlns:a16="http://schemas.microsoft.com/office/drawing/2014/main" id="{96793C0B-D156-4FAB-9E26-1C30D4896FEF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>
                  <a:xfrm>
                    <a:off x="3205521" y="965769"/>
                    <a:ext cx="174662" cy="3082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Gerader Verbinder 89">
                    <a:extLst>
                      <a:ext uri="{FF2B5EF4-FFF2-40B4-BE49-F238E27FC236}">
                        <a16:creationId xmlns:a16="http://schemas.microsoft.com/office/drawing/2014/main" id="{5EAFC012-F58B-459E-BA1E-B249EA6D6314}"/>
                      </a:ext>
                    </a:extLst>
                  </p:cNvPr>
                  <p:cNvCxnSpPr>
                    <a:cxnSpLocks/>
                    <a:endCxn id="88" idx="2"/>
                  </p:cNvCxnSpPr>
                  <p:nvPr/>
                </p:nvCxnSpPr>
                <p:spPr>
                  <a:xfrm flipH="1">
                    <a:off x="3380193" y="965769"/>
                    <a:ext cx="152402" cy="3082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4AA3E605-F2D6-4805-A552-134CE90BC307}"/>
                  </a:ext>
                </a:extLst>
              </p:cNvPr>
              <p:cNvSpPr txBox="1"/>
              <p:nvPr/>
            </p:nvSpPr>
            <p:spPr>
              <a:xfrm>
                <a:off x="2233499" y="4201495"/>
                <a:ext cx="700833" cy="24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/>
                  <a:t>Currency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73D4FAB-C7B4-4849-8017-F866FCF4C038}"/>
                </a:ext>
              </a:extLst>
            </p:cNvPr>
            <p:cNvGrpSpPr/>
            <p:nvPr/>
          </p:nvGrpSpPr>
          <p:grpSpPr>
            <a:xfrm>
              <a:off x="727667" y="5870826"/>
              <a:ext cx="783001" cy="253916"/>
              <a:chOff x="4022154" y="6013307"/>
              <a:chExt cx="1036337" cy="336070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DB23F9F-9634-4D86-A97C-B9DC367AE0C2}"/>
                  </a:ext>
                </a:extLst>
              </p:cNvPr>
              <p:cNvGrpSpPr/>
              <p:nvPr/>
            </p:nvGrpSpPr>
            <p:grpSpPr>
              <a:xfrm>
                <a:off x="4022154" y="6035510"/>
                <a:ext cx="273962" cy="253526"/>
                <a:chOff x="2280863" y="3996647"/>
                <a:chExt cx="380144" cy="380144"/>
              </a:xfrm>
            </p:grpSpPr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88FFD8A9-DC51-42B0-8544-CA444CC772D8}"/>
                    </a:ext>
                  </a:extLst>
                </p:cNvPr>
                <p:cNvSpPr/>
                <p:nvPr/>
              </p:nvSpPr>
              <p:spPr>
                <a:xfrm>
                  <a:off x="2280863" y="3996647"/>
                  <a:ext cx="380144" cy="38014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062A37D9-77DF-4432-A022-F1FA7BFAE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863" y="3996647"/>
                  <a:ext cx="380144" cy="3801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C57F5A42-425B-429B-B19F-FFF85D62A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0863" y="3996647"/>
                  <a:ext cx="380144" cy="3801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3BB8B55-5D52-4542-AF9D-F08792214C38}"/>
                  </a:ext>
                </a:extLst>
              </p:cNvPr>
              <p:cNvSpPr txBox="1"/>
              <p:nvPr/>
            </p:nvSpPr>
            <p:spPr>
              <a:xfrm>
                <a:off x="4275179" y="6013307"/>
                <a:ext cx="783312" cy="336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/>
                  <a:t>Limited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06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69C4E47-8CA8-4BB8-890C-44D45B7171C2}"/>
              </a:ext>
            </a:extLst>
          </p:cNvPr>
          <p:cNvSpPr/>
          <p:nvPr/>
        </p:nvSpPr>
        <p:spPr>
          <a:xfrm>
            <a:off x="377807" y="1786808"/>
            <a:ext cx="2314943" cy="2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Varengold Bank AG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473F00-C3D7-4F78-A56F-BDF078F00FDB}"/>
              </a:ext>
            </a:extLst>
          </p:cNvPr>
          <p:cNvGrpSpPr/>
          <p:nvPr/>
        </p:nvGrpSpPr>
        <p:grpSpPr>
          <a:xfrm>
            <a:off x="2695825" y="1786808"/>
            <a:ext cx="297367" cy="269620"/>
            <a:chOff x="3205537" y="965771"/>
            <a:chExt cx="349321" cy="30822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8D97F31-73FF-4338-A1B7-F11A594B7EDC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29C2768-E8FC-4088-9B5B-E8C0BE25F3D8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335CBE-1F89-408E-9C12-B5A930BE603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B39E28E2-21DB-48D9-B8BC-6CA3B663716C}"/>
              </a:ext>
            </a:extLst>
          </p:cNvPr>
          <p:cNvSpPr txBox="1"/>
          <p:nvPr/>
        </p:nvSpPr>
        <p:spPr>
          <a:xfrm>
            <a:off x="263532" y="1578855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25A3EB1-14A4-41B5-8961-3E19F50212A1}"/>
              </a:ext>
            </a:extLst>
          </p:cNvPr>
          <p:cNvGrpSpPr/>
          <p:nvPr/>
        </p:nvGrpSpPr>
        <p:grpSpPr>
          <a:xfrm>
            <a:off x="423730" y="2107920"/>
            <a:ext cx="5537332" cy="3049503"/>
            <a:chOff x="2776351" y="2026993"/>
            <a:chExt cx="5537332" cy="304950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E50AE88-BCAD-4080-8C57-DAEF1EF0C84E}"/>
                </a:ext>
              </a:extLst>
            </p:cNvPr>
            <p:cNvSpPr/>
            <p:nvPr/>
          </p:nvSpPr>
          <p:spPr>
            <a:xfrm>
              <a:off x="2776351" y="2163679"/>
              <a:ext cx="5537332" cy="2912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C415952-D7B6-48C4-8013-DAB6B753FC3F}"/>
                </a:ext>
              </a:extLst>
            </p:cNvPr>
            <p:cNvSpPr/>
            <p:nvPr/>
          </p:nvSpPr>
          <p:spPr>
            <a:xfrm>
              <a:off x="2961232" y="2026993"/>
              <a:ext cx="835173" cy="276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Securities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864B61E9-6BC6-4C39-838F-CD7749C64FD8}"/>
              </a:ext>
            </a:extLst>
          </p:cNvPr>
          <p:cNvSpPr txBox="1"/>
          <p:nvPr/>
        </p:nvSpPr>
        <p:spPr>
          <a:xfrm>
            <a:off x="469156" y="2315168"/>
            <a:ext cx="1262557" cy="26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Security Account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172CDAA-B103-4D5D-B303-B8F040F6E9BE}"/>
              </a:ext>
            </a:extLst>
          </p:cNvPr>
          <p:cNvSpPr/>
          <p:nvPr/>
        </p:nvSpPr>
        <p:spPr>
          <a:xfrm>
            <a:off x="581600" y="2868811"/>
            <a:ext cx="177110" cy="1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9DDE243-CCA2-44EC-8A38-A19DF6A12DEC}"/>
              </a:ext>
            </a:extLst>
          </p:cNvPr>
          <p:cNvSpPr txBox="1"/>
          <p:nvPr/>
        </p:nvSpPr>
        <p:spPr>
          <a:xfrm>
            <a:off x="734142" y="2842026"/>
            <a:ext cx="1617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entire account pledged</a:t>
            </a:r>
            <a:endParaRPr lang="de-DE" sz="140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2EFF5F-4145-47A7-B3FD-F3A61792AFE0}"/>
              </a:ext>
            </a:extLst>
          </p:cNvPr>
          <p:cNvGrpSpPr/>
          <p:nvPr/>
        </p:nvGrpSpPr>
        <p:grpSpPr>
          <a:xfrm>
            <a:off x="574242" y="2535715"/>
            <a:ext cx="1403298" cy="269620"/>
            <a:chOff x="2960090" y="2483164"/>
            <a:chExt cx="1403298" cy="26962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EE50A52A-813D-4D28-A7EB-5765B30FC9DE}"/>
                </a:ext>
              </a:extLst>
            </p:cNvPr>
            <p:cNvSpPr/>
            <p:nvPr/>
          </p:nvSpPr>
          <p:spPr>
            <a:xfrm>
              <a:off x="2960090" y="2483164"/>
              <a:ext cx="1106076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1116056400</a:t>
              </a: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BF9EB1F-3EB5-4FC6-9290-777FEF1C2167}"/>
                </a:ext>
              </a:extLst>
            </p:cNvPr>
            <p:cNvGrpSpPr/>
            <p:nvPr/>
          </p:nvGrpSpPr>
          <p:grpSpPr>
            <a:xfrm>
              <a:off x="4066021" y="2483164"/>
              <a:ext cx="297367" cy="269620"/>
              <a:chOff x="3205537" y="965771"/>
              <a:chExt cx="349321" cy="308225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A0F6C477-40C7-4879-BED8-030F0FCAC83B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6F2B17ED-A75D-4886-AF22-0401A1C0ABF9}"/>
                  </a:ext>
                </a:extLst>
              </p:cNvPr>
              <p:cNvCxnSpPr>
                <a:endCxn id="3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2A2FA2F-C0C7-4B69-8B48-9613C38AD4E7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4E93635-57BC-4BEB-AD9F-AA9E064E497F}"/>
              </a:ext>
            </a:extLst>
          </p:cNvPr>
          <p:cNvGrpSpPr/>
          <p:nvPr/>
        </p:nvGrpSpPr>
        <p:grpSpPr>
          <a:xfrm>
            <a:off x="595280" y="3100430"/>
            <a:ext cx="3114872" cy="1648875"/>
            <a:chOff x="2951906" y="3216158"/>
            <a:chExt cx="2008977" cy="113512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65B88D1-04C4-4903-B9BC-B1A78721322A}"/>
                </a:ext>
              </a:extLst>
            </p:cNvPr>
            <p:cNvSpPr/>
            <p:nvPr/>
          </p:nvSpPr>
          <p:spPr>
            <a:xfrm>
              <a:off x="2951906" y="3267650"/>
              <a:ext cx="2008977" cy="108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71196D5-380F-4CD4-8BEE-E2976260D9F5}"/>
                </a:ext>
              </a:extLst>
            </p:cNvPr>
            <p:cNvSpPr/>
            <p:nvPr/>
          </p:nvSpPr>
          <p:spPr>
            <a:xfrm>
              <a:off x="3398611" y="3216158"/>
              <a:ext cx="1076954" cy="98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Selected securities pledge</a:t>
              </a:r>
            </a:p>
          </p:txBody>
        </p:sp>
      </p:grpSp>
      <p:graphicFrame>
        <p:nvGraphicFramePr>
          <p:cNvPr id="53" name="Tabelle 52">
            <a:extLst>
              <a:ext uri="{FF2B5EF4-FFF2-40B4-BE49-F238E27FC236}">
                <a16:creationId xmlns:a16="http://schemas.microsoft.com/office/drawing/2014/main" id="{75A53A1D-6EA7-43B2-9978-09DF3CD6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33447"/>
              </p:ext>
            </p:extLst>
          </p:nvPr>
        </p:nvGraphicFramePr>
        <p:xfrm>
          <a:off x="702515" y="3261475"/>
          <a:ext cx="2933454" cy="10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0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1463593756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118944937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ISIN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Pledged notional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chemeClr val="tx1"/>
                          </a:solidFill>
                        </a:rPr>
                        <a:t>IT0005216491</a:t>
                      </a: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>
                          <a:solidFill>
                            <a:schemeClr val="tx1"/>
                          </a:solidFill>
                        </a:rPr>
                        <a:t>10,000,000.00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XS0802005289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1CBE4CFC-D008-40F9-BAB8-213AD6E000B2}"/>
              </a:ext>
            </a:extLst>
          </p:cNvPr>
          <p:cNvSpPr/>
          <p:nvPr/>
        </p:nvSpPr>
        <p:spPr>
          <a:xfrm>
            <a:off x="737572" y="4409132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A77B91D2-29E3-4197-ACAA-202876E66561}"/>
              </a:ext>
            </a:extLst>
          </p:cNvPr>
          <p:cNvSpPr/>
          <p:nvPr/>
        </p:nvSpPr>
        <p:spPr>
          <a:xfrm>
            <a:off x="1353324" y="4409132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4362C4-B0A2-4138-AAE9-61E76076754F}"/>
              </a:ext>
            </a:extLst>
          </p:cNvPr>
          <p:cNvSpPr/>
          <p:nvPr/>
        </p:nvSpPr>
        <p:spPr>
          <a:xfrm>
            <a:off x="1443784" y="4481567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E9F72D3-EFBC-4213-A4F9-436A2E13C000}"/>
              </a:ext>
            </a:extLst>
          </p:cNvPr>
          <p:cNvSpPr/>
          <p:nvPr/>
        </p:nvSpPr>
        <p:spPr>
          <a:xfrm>
            <a:off x="669404" y="4519471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0FAAA98-DA92-4F05-A844-28C3C54E800B}"/>
              </a:ext>
            </a:extLst>
          </p:cNvPr>
          <p:cNvGrpSpPr/>
          <p:nvPr/>
        </p:nvGrpSpPr>
        <p:grpSpPr>
          <a:xfrm>
            <a:off x="1741840" y="3584957"/>
            <a:ext cx="206013" cy="186790"/>
            <a:chOff x="3205537" y="965771"/>
            <a:chExt cx="349321" cy="308225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2ECA2A05-B29E-476B-943C-EFD7D61F3162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A96139E-F5DE-4056-BEAF-1813F129B6B9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FD8E9EBD-9FE0-46F1-AF40-867E54DABB58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1F8A202-DE55-42FC-8C31-CB260ADFF0FB}"/>
              </a:ext>
            </a:extLst>
          </p:cNvPr>
          <p:cNvGrpSpPr/>
          <p:nvPr/>
        </p:nvGrpSpPr>
        <p:grpSpPr>
          <a:xfrm>
            <a:off x="1741839" y="3850676"/>
            <a:ext cx="206013" cy="186790"/>
            <a:chOff x="3205537" y="965771"/>
            <a:chExt cx="349321" cy="308225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9EB066A-3F8E-4A53-9F74-E4016928F2A8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CD5D15B6-75B6-4954-BBC9-CA35C5D1DD09}"/>
                </a:ext>
              </a:extLst>
            </p:cNvPr>
            <p:cNvCxnSpPr>
              <a:endCxn id="6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3D83B7E-B8A7-4983-8F78-EE05D864B0FD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hteck 69">
            <a:extLst>
              <a:ext uri="{FF2B5EF4-FFF2-40B4-BE49-F238E27FC236}">
                <a16:creationId xmlns:a16="http://schemas.microsoft.com/office/drawing/2014/main" id="{D0043FA6-4A88-469A-8D96-D22F0676E9AE}"/>
              </a:ext>
            </a:extLst>
          </p:cNvPr>
          <p:cNvSpPr/>
          <p:nvPr/>
        </p:nvSpPr>
        <p:spPr>
          <a:xfrm>
            <a:off x="6260218" y="1786808"/>
            <a:ext cx="2314943" cy="2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SomebodyElse Plc.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B1CF596-D6E4-45D0-9FCA-52EE140C0D77}"/>
              </a:ext>
            </a:extLst>
          </p:cNvPr>
          <p:cNvGrpSpPr/>
          <p:nvPr/>
        </p:nvGrpSpPr>
        <p:grpSpPr>
          <a:xfrm>
            <a:off x="8575061" y="1786808"/>
            <a:ext cx="297367" cy="269620"/>
            <a:chOff x="3205537" y="965771"/>
            <a:chExt cx="349321" cy="308225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E8EEF3B-8690-4F13-AB4E-50F0076672BC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5A5DF17-9B6F-492C-ADB1-B6327E260082}"/>
                </a:ext>
              </a:extLst>
            </p:cNvPr>
            <p:cNvCxnSpPr>
              <a:endCxn id="7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CB7B0C3-05E6-4016-B708-3EECC462ADF6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E29C0EAC-EBF4-4AC6-8922-A4EEA60475DF}"/>
              </a:ext>
            </a:extLst>
          </p:cNvPr>
          <p:cNvSpPr txBox="1"/>
          <p:nvPr/>
        </p:nvSpPr>
        <p:spPr>
          <a:xfrm>
            <a:off x="6145943" y="1578855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36680E23-BA6D-4496-8006-8821519B3F9B}"/>
              </a:ext>
            </a:extLst>
          </p:cNvPr>
          <p:cNvGrpSpPr/>
          <p:nvPr/>
        </p:nvGrpSpPr>
        <p:grpSpPr>
          <a:xfrm>
            <a:off x="6306141" y="2107920"/>
            <a:ext cx="5537332" cy="3049503"/>
            <a:chOff x="2776351" y="2026993"/>
            <a:chExt cx="5537332" cy="3049503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3EAFD9E-DC9D-4BD1-8F57-259FA4634C64}"/>
                </a:ext>
              </a:extLst>
            </p:cNvPr>
            <p:cNvSpPr/>
            <p:nvPr/>
          </p:nvSpPr>
          <p:spPr>
            <a:xfrm>
              <a:off x="2776351" y="2163679"/>
              <a:ext cx="5537332" cy="2912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54D90EF0-33D2-47DE-A1ED-19157ED6A22D}"/>
                </a:ext>
              </a:extLst>
            </p:cNvPr>
            <p:cNvSpPr/>
            <p:nvPr/>
          </p:nvSpPr>
          <p:spPr>
            <a:xfrm>
              <a:off x="2961232" y="2026993"/>
              <a:ext cx="835173" cy="276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Securities</a:t>
              </a: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9E6C72B3-B73D-4919-A73F-F4532C91788F}"/>
              </a:ext>
            </a:extLst>
          </p:cNvPr>
          <p:cNvSpPr txBox="1"/>
          <p:nvPr/>
        </p:nvSpPr>
        <p:spPr>
          <a:xfrm>
            <a:off x="6351567" y="2315168"/>
            <a:ext cx="1262557" cy="26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Security Account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7F5B925-4560-4857-91C8-F455979BAD08}"/>
              </a:ext>
            </a:extLst>
          </p:cNvPr>
          <p:cNvSpPr/>
          <p:nvPr/>
        </p:nvSpPr>
        <p:spPr>
          <a:xfrm>
            <a:off x="6456653" y="2535715"/>
            <a:ext cx="1106076" cy="2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XYZ6056422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E7C29AC3-E6B7-43C9-B48E-26B3D213E296}"/>
              </a:ext>
            </a:extLst>
          </p:cNvPr>
          <p:cNvGrpSpPr/>
          <p:nvPr/>
        </p:nvGrpSpPr>
        <p:grpSpPr>
          <a:xfrm>
            <a:off x="6477691" y="3100430"/>
            <a:ext cx="3114872" cy="1648875"/>
            <a:chOff x="2951906" y="3216158"/>
            <a:chExt cx="2008977" cy="1135125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8E783969-5F3B-40EA-B1E0-F2205E80264C}"/>
                </a:ext>
              </a:extLst>
            </p:cNvPr>
            <p:cNvSpPr/>
            <p:nvPr/>
          </p:nvSpPr>
          <p:spPr>
            <a:xfrm>
              <a:off x="2951906" y="3267650"/>
              <a:ext cx="2008977" cy="108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B910B62D-9F60-48CF-A49C-5FFCA0A672B0}"/>
                </a:ext>
              </a:extLst>
            </p:cNvPr>
            <p:cNvSpPr/>
            <p:nvPr/>
          </p:nvSpPr>
          <p:spPr>
            <a:xfrm>
              <a:off x="3398611" y="3216158"/>
              <a:ext cx="1076954" cy="98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Selected securities pledge</a:t>
              </a:r>
            </a:p>
          </p:txBody>
        </p:sp>
      </p:grpSp>
      <p:graphicFrame>
        <p:nvGraphicFramePr>
          <p:cNvPr id="91" name="Tabelle 90">
            <a:extLst>
              <a:ext uri="{FF2B5EF4-FFF2-40B4-BE49-F238E27FC236}">
                <a16:creationId xmlns:a16="http://schemas.microsoft.com/office/drawing/2014/main" id="{DAD32557-71AC-4F74-A77D-0CEF4803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03176"/>
              </p:ext>
            </p:extLst>
          </p:nvPr>
        </p:nvGraphicFramePr>
        <p:xfrm>
          <a:off x="6584926" y="3261475"/>
          <a:ext cx="2933454" cy="10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06">
                  <a:extLst>
                    <a:ext uri="{9D8B030D-6E8A-4147-A177-3AD203B41FA5}">
                      <a16:colId xmlns:a16="http://schemas.microsoft.com/office/drawing/2014/main" val="2822394093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1463593756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1189449374"/>
                    </a:ext>
                  </a:extLst>
                </a:gridCol>
              </a:tblGrid>
              <a:tr h="280382">
                <a:tc>
                  <a:txBody>
                    <a:bodyPr/>
                    <a:lstStyle/>
                    <a:p>
                      <a:r>
                        <a:rPr lang="de-DE" sz="900"/>
                        <a:t>ISIN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Pledged notional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chemeClr val="tx1"/>
                          </a:solidFill>
                        </a:rPr>
                        <a:t>IT0005216491</a:t>
                      </a: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>
                          <a:solidFill>
                            <a:schemeClr val="tx1"/>
                          </a:solidFill>
                        </a:rPr>
                        <a:t>10,000,000.00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XS0802005289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11140"/>
                  </a:ext>
                </a:extLst>
              </a:tr>
            </a:tbl>
          </a:graphicData>
        </a:graphic>
      </p:graphicFrame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1272C178-16E9-46EE-9FB7-C1F24C56820A}"/>
              </a:ext>
            </a:extLst>
          </p:cNvPr>
          <p:cNvSpPr/>
          <p:nvPr/>
        </p:nvSpPr>
        <p:spPr>
          <a:xfrm>
            <a:off x="6619983" y="4409132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add...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23727C3E-EEC9-4FB6-BD0B-6912259E6CA4}"/>
              </a:ext>
            </a:extLst>
          </p:cNvPr>
          <p:cNvSpPr/>
          <p:nvPr/>
        </p:nvSpPr>
        <p:spPr>
          <a:xfrm>
            <a:off x="7235735" y="4409132"/>
            <a:ext cx="568836" cy="189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979919E-AB32-47B2-8E04-5365C3377944}"/>
              </a:ext>
            </a:extLst>
          </p:cNvPr>
          <p:cNvSpPr/>
          <p:nvPr/>
        </p:nvSpPr>
        <p:spPr>
          <a:xfrm>
            <a:off x="7326195" y="4481567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Confirm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E3507739-FC9B-4999-AE5E-F4268DBFEBBA}"/>
              </a:ext>
            </a:extLst>
          </p:cNvPr>
          <p:cNvSpPr/>
          <p:nvPr/>
        </p:nvSpPr>
        <p:spPr>
          <a:xfrm>
            <a:off x="6551815" y="4519471"/>
            <a:ext cx="774380" cy="2677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accent1"/>
                </a:solidFill>
              </a:rPr>
              <a:t>New line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F60E04C-AC16-41D8-B3E0-411D5B0FD269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12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6226B83-D5BB-409B-B702-5996937FA5D5}"/>
              </a:ext>
            </a:extLst>
          </p:cNvPr>
          <p:cNvSpPr txBox="1"/>
          <p:nvPr/>
        </p:nvSpPr>
        <p:spPr>
          <a:xfrm>
            <a:off x="311221" y="115700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12a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804A3EA-A1B6-410E-8461-96E10D7EB529}"/>
              </a:ext>
            </a:extLst>
          </p:cNvPr>
          <p:cNvSpPr txBox="1"/>
          <p:nvPr/>
        </p:nvSpPr>
        <p:spPr>
          <a:xfrm>
            <a:off x="6264280" y="11541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12b</a:t>
            </a:r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69A0A746-434C-4730-8C86-379FD32CE2E1}"/>
              </a:ext>
            </a:extLst>
          </p:cNvPr>
          <p:cNvGrpSpPr/>
          <p:nvPr/>
        </p:nvGrpSpPr>
        <p:grpSpPr>
          <a:xfrm>
            <a:off x="7614125" y="3579448"/>
            <a:ext cx="206013" cy="186790"/>
            <a:chOff x="3205537" y="965771"/>
            <a:chExt cx="349321" cy="308225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29D217F2-5865-4F71-B7B3-E72260E3ECA0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26EADB87-690B-4548-850B-581AB523F74A}"/>
                </a:ext>
              </a:extLst>
            </p:cNvPr>
            <p:cNvCxnSpPr>
              <a:endCxn id="10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BA72D269-CD29-4E59-A8CC-85A0D41548F0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CFC73898-4986-435C-8872-E1412C2D723C}"/>
              </a:ext>
            </a:extLst>
          </p:cNvPr>
          <p:cNvGrpSpPr/>
          <p:nvPr/>
        </p:nvGrpSpPr>
        <p:grpSpPr>
          <a:xfrm>
            <a:off x="7614124" y="3845167"/>
            <a:ext cx="206013" cy="186790"/>
            <a:chOff x="3205537" y="965771"/>
            <a:chExt cx="349321" cy="308225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2BA3EDC-B256-4231-A743-48B30134FA68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592642FC-7119-41CB-98AC-C84E6062EB23}"/>
                </a:ext>
              </a:extLst>
            </p:cNvPr>
            <p:cNvCxnSpPr>
              <a:endCxn id="11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A7E233FC-E85B-4BBD-9253-F66D8CDF6074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63D86DAB-7950-447E-9371-FF9A79AD4D41}"/>
              </a:ext>
            </a:extLst>
          </p:cNvPr>
          <p:cNvSpPr/>
          <p:nvPr/>
        </p:nvSpPr>
        <p:spPr>
          <a:xfrm>
            <a:off x="1129717" y="1018126"/>
            <a:ext cx="2144128" cy="5954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Only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VG </a:t>
            </a:r>
            <a:r>
              <a:rPr lang="de-DE" sz="1200" dirty="0" err="1">
                <a:solidFill>
                  <a:schemeClr val="accent1"/>
                </a:solidFill>
              </a:rPr>
              <a:t>is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custodian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F067B48-BCD2-4A7D-AD87-1EEA56D67AB5}"/>
              </a:ext>
            </a:extLst>
          </p:cNvPr>
          <p:cNvGrpSpPr/>
          <p:nvPr/>
        </p:nvGrpSpPr>
        <p:grpSpPr>
          <a:xfrm>
            <a:off x="176525" y="1710764"/>
            <a:ext cx="4363944" cy="2832662"/>
            <a:chOff x="176525" y="1710763"/>
            <a:chExt cx="4363944" cy="304950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CA24828-0C57-4405-8780-DF257DE3B8AF}"/>
                </a:ext>
              </a:extLst>
            </p:cNvPr>
            <p:cNvSpPr/>
            <p:nvPr/>
          </p:nvSpPr>
          <p:spPr>
            <a:xfrm>
              <a:off x="176525" y="1847449"/>
              <a:ext cx="4363944" cy="2912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F0CF23C-2BDE-4D8E-8106-100EC9330933}"/>
                </a:ext>
              </a:extLst>
            </p:cNvPr>
            <p:cNvSpPr/>
            <p:nvPr/>
          </p:nvSpPr>
          <p:spPr>
            <a:xfrm>
              <a:off x="361406" y="1710763"/>
              <a:ext cx="988351" cy="276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Cash Account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3AAEBD1-854D-4A0B-BDE0-D1BC5C0F8E8D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13</a:t>
            </a: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362404DC-3AB1-405C-878F-6F64716C43A8}"/>
              </a:ext>
            </a:extLst>
          </p:cNvPr>
          <p:cNvGrpSpPr/>
          <p:nvPr/>
        </p:nvGrpSpPr>
        <p:grpSpPr>
          <a:xfrm>
            <a:off x="568453" y="2232109"/>
            <a:ext cx="2631260" cy="271970"/>
            <a:chOff x="568453" y="2232109"/>
            <a:chExt cx="2631260" cy="27197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234D07-0FB9-497D-97D6-694AAACBF699}"/>
                </a:ext>
              </a:extLst>
            </p:cNvPr>
            <p:cNvSpPr/>
            <p:nvPr/>
          </p:nvSpPr>
          <p:spPr>
            <a:xfrm>
              <a:off x="568453" y="2232109"/>
              <a:ext cx="2333275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Varengold</a:t>
              </a:r>
              <a:r>
                <a:rPr lang="de-DE" sz="1100" dirty="0">
                  <a:solidFill>
                    <a:srgbClr val="FF0000"/>
                  </a:solidFill>
                </a:rPr>
                <a:t> Bank AG</a:t>
              </a: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226855B-3243-4504-9938-359B8CDEEFFE}"/>
                </a:ext>
              </a:extLst>
            </p:cNvPr>
            <p:cNvGrpSpPr/>
            <p:nvPr/>
          </p:nvGrpSpPr>
          <p:grpSpPr>
            <a:xfrm>
              <a:off x="2902346" y="2234459"/>
              <a:ext cx="297367" cy="269620"/>
              <a:chOff x="3205537" y="965771"/>
              <a:chExt cx="349321" cy="30822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DC3DDED-2A00-4B38-BEB1-57EA210AAEF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B7EC6120-5766-4F85-931A-799250F26E3E}"/>
                  </a:ext>
                </a:extLst>
              </p:cNvPr>
              <p:cNvCxnSpPr>
                <a:endCxn id="6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6553878B-B749-4C99-BFE7-68FCCB43F62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257CF21F-07F9-4C64-BE43-05C15D826BF9}"/>
              </a:ext>
            </a:extLst>
          </p:cNvPr>
          <p:cNvSpPr txBox="1"/>
          <p:nvPr/>
        </p:nvSpPr>
        <p:spPr>
          <a:xfrm>
            <a:off x="454178" y="2026506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0FE0299-E638-4CDA-961B-21D3401B73DB}"/>
              </a:ext>
            </a:extLst>
          </p:cNvPr>
          <p:cNvGrpSpPr/>
          <p:nvPr/>
        </p:nvGrpSpPr>
        <p:grpSpPr>
          <a:xfrm>
            <a:off x="581149" y="2527195"/>
            <a:ext cx="3528510" cy="1803609"/>
            <a:chOff x="3668488" y="5921336"/>
            <a:chExt cx="3388961" cy="133524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09C610-B609-4B34-B512-9664D99CAB25}"/>
                </a:ext>
              </a:extLst>
            </p:cNvPr>
            <p:cNvSpPr/>
            <p:nvPr/>
          </p:nvSpPr>
          <p:spPr>
            <a:xfrm>
              <a:off x="3668488" y="6022528"/>
              <a:ext cx="3388961" cy="1234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91AEBD8-222A-45A9-85C6-4DB4E3EBD8E2}"/>
                </a:ext>
              </a:extLst>
            </p:cNvPr>
            <p:cNvSpPr/>
            <p:nvPr/>
          </p:nvSpPr>
          <p:spPr>
            <a:xfrm>
              <a:off x="3846057" y="5921336"/>
              <a:ext cx="802143" cy="2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Cash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CE375E5D-0C2A-4CC6-9681-EA0835C3B3C9}"/>
              </a:ext>
            </a:extLst>
          </p:cNvPr>
          <p:cNvSpPr/>
          <p:nvPr/>
        </p:nvSpPr>
        <p:spPr>
          <a:xfrm>
            <a:off x="731707" y="4002557"/>
            <a:ext cx="233814" cy="1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2A39ED-2191-434C-80AC-6AA2B3191A8A}"/>
              </a:ext>
            </a:extLst>
          </p:cNvPr>
          <p:cNvSpPr txBox="1"/>
          <p:nvPr/>
        </p:nvSpPr>
        <p:spPr>
          <a:xfrm>
            <a:off x="943807" y="3882448"/>
            <a:ext cx="102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entire account pledged</a:t>
            </a:r>
            <a:endParaRPr lang="de-DE" sz="14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16E3B7-A842-4F05-977E-2716CD4C8481}"/>
              </a:ext>
            </a:extLst>
          </p:cNvPr>
          <p:cNvSpPr txBox="1"/>
          <p:nvPr/>
        </p:nvSpPr>
        <p:spPr>
          <a:xfrm>
            <a:off x="1834515" y="3764020"/>
            <a:ext cx="1067831" cy="24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Pledged notional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2B1C139-4F1A-4CC3-98EF-E870FB539E8C}"/>
              </a:ext>
            </a:extLst>
          </p:cNvPr>
          <p:cNvSpPr/>
          <p:nvPr/>
        </p:nvSpPr>
        <p:spPr>
          <a:xfrm>
            <a:off x="1924496" y="3967673"/>
            <a:ext cx="960248" cy="273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>
                <a:solidFill>
                  <a:schemeClr val="tx1"/>
                </a:solidFill>
              </a:rPr>
              <a:t>1,000,000.00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8F23325-4D67-48A7-9616-A4963B94FA08}"/>
              </a:ext>
            </a:extLst>
          </p:cNvPr>
          <p:cNvGrpSpPr/>
          <p:nvPr/>
        </p:nvGrpSpPr>
        <p:grpSpPr>
          <a:xfrm>
            <a:off x="2846939" y="3753932"/>
            <a:ext cx="912643" cy="479235"/>
            <a:chOff x="5838827" y="5441051"/>
            <a:chExt cx="849203" cy="448822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8ADA250-BF44-4293-8D98-690F5B2AF11D}"/>
                </a:ext>
              </a:extLst>
            </p:cNvPr>
            <p:cNvGrpSpPr/>
            <p:nvPr/>
          </p:nvGrpSpPr>
          <p:grpSpPr>
            <a:xfrm>
              <a:off x="5930249" y="5633704"/>
              <a:ext cx="757781" cy="256169"/>
              <a:chOff x="9626885" y="1381492"/>
              <a:chExt cx="915199" cy="308225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A31FE8AF-0382-4081-AAAC-BE7D81EE60BE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USD</a:t>
                </a:r>
              </a:p>
            </p:txBody>
          </p: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2914B6DF-8488-446F-B017-14BBF4A296AC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3567AC7-A9F2-4C77-BCB8-32BB3B03207D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EBA33512-1AA3-448C-B099-B9BA8CC543C2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F1ADC24B-8168-48B8-8FFA-09DAA4461160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7236864-D3BA-4E96-ADAA-EFE23FCFAD79}"/>
                </a:ext>
              </a:extLst>
            </p:cNvPr>
            <p:cNvSpPr txBox="1"/>
            <p:nvPr/>
          </p:nvSpPr>
          <p:spPr>
            <a:xfrm>
              <a:off x="5838827" y="544105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/>
                <a:t>Currency</a:t>
              </a: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2310D81-E854-4B35-B2EA-6537114FCD7E}"/>
              </a:ext>
            </a:extLst>
          </p:cNvPr>
          <p:cNvSpPr/>
          <p:nvPr/>
        </p:nvSpPr>
        <p:spPr>
          <a:xfrm>
            <a:off x="717755" y="3443468"/>
            <a:ext cx="2314943" cy="2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Y-GmbH</a:t>
            </a:r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A916DC-287A-4ED8-9D7E-6436475823DA}"/>
              </a:ext>
            </a:extLst>
          </p:cNvPr>
          <p:cNvGrpSpPr/>
          <p:nvPr/>
        </p:nvGrpSpPr>
        <p:grpSpPr>
          <a:xfrm>
            <a:off x="659802" y="2762819"/>
            <a:ext cx="1555288" cy="478891"/>
            <a:chOff x="659802" y="2762819"/>
            <a:chExt cx="1555288" cy="47889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7734CF8-6A37-4C13-A95E-A6DFB2018DA7}"/>
                </a:ext>
              </a:extLst>
            </p:cNvPr>
            <p:cNvGrpSpPr/>
            <p:nvPr/>
          </p:nvGrpSpPr>
          <p:grpSpPr>
            <a:xfrm>
              <a:off x="659802" y="2762819"/>
              <a:ext cx="1257921" cy="478891"/>
              <a:chOff x="3527666" y="4585403"/>
              <a:chExt cx="1262557" cy="478891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B4AF21A-11E8-4AAC-A4B0-CDEC02A0B57F}"/>
                  </a:ext>
                </a:extLst>
              </p:cNvPr>
              <p:cNvSpPr/>
              <p:nvPr/>
            </p:nvSpPr>
            <p:spPr>
              <a:xfrm>
                <a:off x="3578249" y="4808497"/>
                <a:ext cx="1211974" cy="2557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1000108619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D476CA-BCD5-4860-944D-1EC9CB3FE3DB}"/>
                  </a:ext>
                </a:extLst>
              </p:cNvPr>
              <p:cNvSpPr txBox="1"/>
              <p:nvPr/>
            </p:nvSpPr>
            <p:spPr>
              <a:xfrm>
                <a:off x="3527666" y="4585403"/>
                <a:ext cx="1262557" cy="26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Account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B4ECA94-EAC1-4419-ADA4-4B971FF9D92B}"/>
                </a:ext>
              </a:extLst>
            </p:cNvPr>
            <p:cNvGrpSpPr/>
            <p:nvPr/>
          </p:nvGrpSpPr>
          <p:grpSpPr>
            <a:xfrm>
              <a:off x="1917723" y="2986087"/>
              <a:ext cx="297367" cy="254794"/>
              <a:chOff x="3205537" y="965771"/>
              <a:chExt cx="349321" cy="308225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A5621C56-C9CB-4D44-979F-F3AD2689FD0D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0BE44487-4278-47A1-951D-642DBF757B13}"/>
                  </a:ext>
                </a:extLst>
              </p:cNvPr>
              <p:cNvCxnSpPr>
                <a:endCxn id="3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E90A1E04-18E2-4EAE-9604-7DBB9002D4C5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07B411E-BA29-4DE5-A90E-948BE86E6F25}"/>
              </a:ext>
            </a:extLst>
          </p:cNvPr>
          <p:cNvSpPr txBox="1"/>
          <p:nvPr/>
        </p:nvSpPr>
        <p:spPr>
          <a:xfrm>
            <a:off x="603480" y="3235515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Account holder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B10C549-8BA1-41AE-A167-05A9E741F90A}"/>
              </a:ext>
            </a:extLst>
          </p:cNvPr>
          <p:cNvSpPr txBox="1"/>
          <p:nvPr/>
        </p:nvSpPr>
        <p:spPr>
          <a:xfrm>
            <a:off x="311221" y="115700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13a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4EEE83-C626-4688-8074-89596FE93924}"/>
              </a:ext>
            </a:extLst>
          </p:cNvPr>
          <p:cNvSpPr txBox="1"/>
          <p:nvPr/>
        </p:nvSpPr>
        <p:spPr>
          <a:xfrm>
            <a:off x="6264280" y="11541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13b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5E393414-7BF5-4048-90F2-BE4FCF89BC4F}"/>
              </a:ext>
            </a:extLst>
          </p:cNvPr>
          <p:cNvGrpSpPr/>
          <p:nvPr/>
        </p:nvGrpSpPr>
        <p:grpSpPr>
          <a:xfrm>
            <a:off x="6264280" y="1609083"/>
            <a:ext cx="4363944" cy="2832662"/>
            <a:chOff x="176525" y="1710763"/>
            <a:chExt cx="4363944" cy="304950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6E6811C-B3B2-4858-A203-490002517E89}"/>
                </a:ext>
              </a:extLst>
            </p:cNvPr>
            <p:cNvSpPr/>
            <p:nvPr/>
          </p:nvSpPr>
          <p:spPr>
            <a:xfrm>
              <a:off x="176525" y="1847449"/>
              <a:ext cx="4363944" cy="2912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85F12B6-07EF-4432-AEBD-DCF0C4532751}"/>
                </a:ext>
              </a:extLst>
            </p:cNvPr>
            <p:cNvSpPr/>
            <p:nvPr/>
          </p:nvSpPr>
          <p:spPr>
            <a:xfrm>
              <a:off x="361406" y="1710763"/>
              <a:ext cx="988351" cy="276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Cash Account</a:t>
              </a:r>
            </a:p>
          </p:txBody>
        </p: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F5F8FD1C-F838-4432-8BFB-89BF4DE510C9}"/>
              </a:ext>
            </a:extLst>
          </p:cNvPr>
          <p:cNvGrpSpPr/>
          <p:nvPr/>
        </p:nvGrpSpPr>
        <p:grpSpPr>
          <a:xfrm>
            <a:off x="6656208" y="2132778"/>
            <a:ext cx="2612928" cy="269620"/>
            <a:chOff x="6656208" y="2132778"/>
            <a:chExt cx="2612928" cy="269620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EB48556-4BA5-4287-A18B-DAAB49BA0F75}"/>
                </a:ext>
              </a:extLst>
            </p:cNvPr>
            <p:cNvSpPr/>
            <p:nvPr/>
          </p:nvSpPr>
          <p:spPr>
            <a:xfrm>
              <a:off x="6656208" y="2132778"/>
              <a:ext cx="2314943" cy="269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SomebodyElse</a:t>
              </a:r>
              <a:r>
                <a:rPr lang="de-DE" sz="1100" dirty="0">
                  <a:solidFill>
                    <a:srgbClr val="FF0000"/>
                  </a:solidFill>
                </a:rPr>
                <a:t> </a:t>
              </a:r>
              <a:r>
                <a:rPr lang="de-DE" sz="1100" dirty="0" err="1">
                  <a:solidFill>
                    <a:srgbClr val="FF0000"/>
                  </a:solidFill>
                </a:rPr>
                <a:t>Plc</a:t>
              </a:r>
              <a:r>
                <a:rPr lang="de-DE" sz="1100" dirty="0">
                  <a:solidFill>
                    <a:srgbClr val="FF0000"/>
                  </a:solidFill>
                </a:rPr>
                <a:t>.</a:t>
              </a: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FED7397-8B69-4E9E-BA66-02D760170E41}"/>
                </a:ext>
              </a:extLst>
            </p:cNvPr>
            <p:cNvGrpSpPr/>
            <p:nvPr/>
          </p:nvGrpSpPr>
          <p:grpSpPr>
            <a:xfrm>
              <a:off x="8971769" y="2132778"/>
              <a:ext cx="297367" cy="269620"/>
              <a:chOff x="3205537" y="965771"/>
              <a:chExt cx="349321" cy="308225"/>
            </a:xfrm>
          </p:grpSpPr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01F89C71-826C-4BE3-A6CC-BE34CF779910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C8D5105E-5B09-4D31-91B1-A53542CFC65A}"/>
                  </a:ext>
                </a:extLst>
              </p:cNvPr>
              <p:cNvCxnSpPr>
                <a:endCxn id="84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76873977-C0B7-4A87-8B97-008DF648C0F1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076D2D0C-B7F2-4942-A29C-68CAC0830F81}"/>
              </a:ext>
            </a:extLst>
          </p:cNvPr>
          <p:cNvSpPr txBox="1"/>
          <p:nvPr/>
        </p:nvSpPr>
        <p:spPr>
          <a:xfrm>
            <a:off x="6541933" y="1924825"/>
            <a:ext cx="755335" cy="262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Custodian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18C27A8E-1800-4448-AB7B-B17CFB602F95}"/>
              </a:ext>
            </a:extLst>
          </p:cNvPr>
          <p:cNvGrpSpPr/>
          <p:nvPr/>
        </p:nvGrpSpPr>
        <p:grpSpPr>
          <a:xfrm>
            <a:off x="6668903" y="2425514"/>
            <a:ext cx="3778379" cy="1803609"/>
            <a:chOff x="3668488" y="5921336"/>
            <a:chExt cx="3388961" cy="1335247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84A1BC41-C724-42C5-9FE1-CC882888CB97}"/>
                </a:ext>
              </a:extLst>
            </p:cNvPr>
            <p:cNvSpPr/>
            <p:nvPr/>
          </p:nvSpPr>
          <p:spPr>
            <a:xfrm>
              <a:off x="3668488" y="6022528"/>
              <a:ext cx="3388961" cy="1234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CD17765-710E-4F37-B7C7-94209A7FE9D3}"/>
                </a:ext>
              </a:extLst>
            </p:cNvPr>
            <p:cNvSpPr/>
            <p:nvPr/>
          </p:nvSpPr>
          <p:spPr>
            <a:xfrm>
              <a:off x="3846057" y="5921336"/>
              <a:ext cx="802143" cy="2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Cash</a:t>
              </a:r>
            </a:p>
          </p:txBody>
        </p: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C41F8773-3517-42B9-9B0C-E841705D3C9C}"/>
              </a:ext>
            </a:extLst>
          </p:cNvPr>
          <p:cNvSpPr txBox="1"/>
          <p:nvPr/>
        </p:nvSpPr>
        <p:spPr>
          <a:xfrm>
            <a:off x="6715529" y="3662339"/>
            <a:ext cx="1067831" cy="24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Pledged notional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1173CE7-B588-48C8-9C97-20A30102C74F}"/>
              </a:ext>
            </a:extLst>
          </p:cNvPr>
          <p:cNvSpPr/>
          <p:nvPr/>
        </p:nvSpPr>
        <p:spPr>
          <a:xfrm>
            <a:off x="6805510" y="3865992"/>
            <a:ext cx="960248" cy="273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>
                <a:solidFill>
                  <a:schemeClr val="tx1"/>
                </a:solidFill>
              </a:rPr>
              <a:t>1,000,000.00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1C1FF57F-A4ED-42C2-AFA5-AF984DD7AC46}"/>
              </a:ext>
            </a:extLst>
          </p:cNvPr>
          <p:cNvGrpSpPr/>
          <p:nvPr/>
        </p:nvGrpSpPr>
        <p:grpSpPr>
          <a:xfrm>
            <a:off x="7727953" y="3652251"/>
            <a:ext cx="912643" cy="479235"/>
            <a:chOff x="5838827" y="5441051"/>
            <a:chExt cx="849203" cy="448822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13612EE5-B0AC-486F-BABC-5235AB9B0FE9}"/>
                </a:ext>
              </a:extLst>
            </p:cNvPr>
            <p:cNvGrpSpPr/>
            <p:nvPr/>
          </p:nvGrpSpPr>
          <p:grpSpPr>
            <a:xfrm>
              <a:off x="5930249" y="5633704"/>
              <a:ext cx="757781" cy="256169"/>
              <a:chOff x="9626885" y="1381492"/>
              <a:chExt cx="915199" cy="308225"/>
            </a:xfrm>
          </p:grpSpPr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60D6104-4064-40D7-B263-37861789FEC4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USD</a:t>
                </a:r>
              </a:p>
            </p:txBody>
          </p:sp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A107FAF4-BDFB-4FA7-9D13-FA7D1D39DCB5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1E877E70-48B2-423D-8E6B-C56D7EDE0E41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F44E740F-111A-4244-97CE-A0F2F23FE345}"/>
                    </a:ext>
                  </a:extLst>
                </p:cNvPr>
                <p:cNvCxnSpPr>
                  <a:endCxn id="10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55B82B25-2FF2-4746-925A-D9CE97115758}"/>
                    </a:ext>
                  </a:extLst>
                </p:cNvPr>
                <p:cNvCxnSpPr>
                  <a:cxnSpLocks/>
                  <a:endCxn id="10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5970AD-AC21-42DE-B1C9-5111E89CAA0D}"/>
                </a:ext>
              </a:extLst>
            </p:cNvPr>
            <p:cNvSpPr txBox="1"/>
            <p:nvPr/>
          </p:nvSpPr>
          <p:spPr>
            <a:xfrm>
              <a:off x="5838827" y="544105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/>
                <a:t>Currency</a:t>
              </a:r>
            </a:p>
          </p:txBody>
        </p:sp>
      </p:grpSp>
      <p:sp>
        <p:nvSpPr>
          <p:cNvPr id="103" name="Rechteck 102">
            <a:extLst>
              <a:ext uri="{FF2B5EF4-FFF2-40B4-BE49-F238E27FC236}">
                <a16:creationId xmlns:a16="http://schemas.microsoft.com/office/drawing/2014/main" id="{DE174D3B-7AF0-41D4-8E25-02A8D9C89B4C}"/>
              </a:ext>
            </a:extLst>
          </p:cNvPr>
          <p:cNvSpPr/>
          <p:nvPr/>
        </p:nvSpPr>
        <p:spPr>
          <a:xfrm>
            <a:off x="6805510" y="3341787"/>
            <a:ext cx="2314943" cy="2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Y-GmbH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9468D0DB-1BE4-4F88-8561-79EB5E0F2287}"/>
              </a:ext>
            </a:extLst>
          </p:cNvPr>
          <p:cNvGrpSpPr/>
          <p:nvPr/>
        </p:nvGrpSpPr>
        <p:grpSpPr>
          <a:xfrm>
            <a:off x="6747557" y="2661138"/>
            <a:ext cx="1262557" cy="478891"/>
            <a:chOff x="3527666" y="4585403"/>
            <a:chExt cx="1262557" cy="478891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E1C984A-01AF-4239-971A-A7BFB4064D1D}"/>
                </a:ext>
              </a:extLst>
            </p:cNvPr>
            <p:cNvSpPr/>
            <p:nvPr/>
          </p:nvSpPr>
          <p:spPr>
            <a:xfrm>
              <a:off x="3578249" y="4808497"/>
              <a:ext cx="1211974" cy="255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44300XYZ8625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4EA39180-5978-4D33-91E2-C46F9ACA28D3}"/>
                </a:ext>
              </a:extLst>
            </p:cNvPr>
            <p:cNvSpPr txBox="1"/>
            <p:nvPr/>
          </p:nvSpPr>
          <p:spPr>
            <a:xfrm>
              <a:off x="3527666" y="4585403"/>
              <a:ext cx="1262557" cy="26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Account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83FDE18-0255-4E7D-9DC5-A48756B8247F}"/>
              </a:ext>
            </a:extLst>
          </p:cNvPr>
          <p:cNvGrpSpPr/>
          <p:nvPr/>
        </p:nvGrpSpPr>
        <p:grpSpPr>
          <a:xfrm>
            <a:off x="9120452" y="3338456"/>
            <a:ext cx="297367" cy="276282"/>
            <a:chOff x="3205537" y="965771"/>
            <a:chExt cx="349321" cy="308225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1B0589A-7BA5-47DF-853F-3796A5D00BAF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AB5FAFA-347A-4995-BB76-D08284102691}"/>
                </a:ext>
              </a:extLst>
            </p:cNvPr>
            <p:cNvCxnSpPr>
              <a:endCxn id="107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76D88C5C-17F5-4063-8989-B4D505FF11FD}"/>
                </a:ext>
              </a:extLst>
            </p:cNvPr>
            <p:cNvCxnSpPr>
              <a:cxnSpLocks/>
              <a:endCxn id="107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D5A0E802-A180-4A3B-A707-F2EF2415221F}"/>
              </a:ext>
            </a:extLst>
          </p:cNvPr>
          <p:cNvSpPr txBox="1"/>
          <p:nvPr/>
        </p:nvSpPr>
        <p:spPr>
          <a:xfrm>
            <a:off x="6691235" y="3133834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Account holder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A386FFBC-B4B1-4C4D-A268-DCA7C1105298}"/>
              </a:ext>
            </a:extLst>
          </p:cNvPr>
          <p:cNvSpPr/>
          <p:nvPr/>
        </p:nvSpPr>
        <p:spPr>
          <a:xfrm>
            <a:off x="9326151" y="2121613"/>
            <a:ext cx="824590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search...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2E22256-9968-416E-B7C0-E26C120CD608}"/>
              </a:ext>
            </a:extLst>
          </p:cNvPr>
          <p:cNvSpPr/>
          <p:nvPr/>
        </p:nvSpPr>
        <p:spPr>
          <a:xfrm>
            <a:off x="10087289" y="204610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7</a:t>
            </a:r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68FF0EA7-8865-4537-B1B6-3EF0B647233A}"/>
              </a:ext>
            </a:extLst>
          </p:cNvPr>
          <p:cNvSpPr/>
          <p:nvPr/>
        </p:nvSpPr>
        <p:spPr>
          <a:xfrm>
            <a:off x="9476689" y="3339788"/>
            <a:ext cx="824590" cy="280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search...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08BD98D-8C8B-49B1-B7AA-8ACD5F3FC275}"/>
              </a:ext>
            </a:extLst>
          </p:cNvPr>
          <p:cNvSpPr/>
          <p:nvPr/>
        </p:nvSpPr>
        <p:spPr>
          <a:xfrm>
            <a:off x="10237827" y="3264281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7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0277A1F-7378-41CB-895D-F99E95C51F1D}"/>
              </a:ext>
            </a:extLst>
          </p:cNvPr>
          <p:cNvSpPr/>
          <p:nvPr/>
        </p:nvSpPr>
        <p:spPr>
          <a:xfrm>
            <a:off x="1129717" y="1018126"/>
            <a:ext cx="2144128" cy="5954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Only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VG </a:t>
            </a:r>
            <a:r>
              <a:rPr lang="de-DE" sz="1200" dirty="0" err="1">
                <a:solidFill>
                  <a:schemeClr val="accent1"/>
                </a:solidFill>
              </a:rPr>
              <a:t>is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custodian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0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3040B0-3BEE-4F94-BBE0-3576BD1F82C5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Dlg 14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F84AF71-0D6E-45B2-9396-3442FA2C5511}"/>
              </a:ext>
            </a:extLst>
          </p:cNvPr>
          <p:cNvSpPr/>
          <p:nvPr/>
        </p:nvSpPr>
        <p:spPr>
          <a:xfrm>
            <a:off x="908816" y="1650782"/>
            <a:ext cx="3704747" cy="3336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C916DAF-EA29-4A50-8CBE-323C29C0E1F6}"/>
              </a:ext>
            </a:extLst>
          </p:cNvPr>
          <p:cNvSpPr/>
          <p:nvPr/>
        </p:nvSpPr>
        <p:spPr>
          <a:xfrm>
            <a:off x="1035024" y="1799261"/>
            <a:ext cx="222719" cy="222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1A439F-DB0B-4986-A1CC-611371D92E9B}"/>
              </a:ext>
            </a:extLst>
          </p:cNvPr>
          <p:cNvSpPr/>
          <p:nvPr/>
        </p:nvSpPr>
        <p:spPr>
          <a:xfrm>
            <a:off x="1035024" y="2185307"/>
            <a:ext cx="222719" cy="222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55DEC2-822A-4CFE-8BA3-8535E03ED633}"/>
              </a:ext>
            </a:extLst>
          </p:cNvPr>
          <p:cNvSpPr txBox="1"/>
          <p:nvPr/>
        </p:nvSpPr>
        <p:spPr>
          <a:xfrm>
            <a:off x="1376526" y="1739870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Cash collateral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6A20C9-6471-4B20-854A-7F586EC856CF}"/>
              </a:ext>
            </a:extLst>
          </p:cNvPr>
          <p:cNvSpPr txBox="1"/>
          <p:nvPr/>
        </p:nvSpPr>
        <p:spPr>
          <a:xfrm>
            <a:off x="1376526" y="2111067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Security collateral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A8AD85-C04F-4910-A6C9-4C43B66C9B48}"/>
              </a:ext>
            </a:extLst>
          </p:cNvPr>
          <p:cNvSpPr/>
          <p:nvPr/>
        </p:nvSpPr>
        <p:spPr>
          <a:xfrm>
            <a:off x="671118" y="955964"/>
            <a:ext cx="6556607" cy="425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FD8FB7-A6CA-4947-85D7-578FE3684F23}"/>
              </a:ext>
            </a:extLst>
          </p:cNvPr>
          <p:cNvSpPr/>
          <p:nvPr/>
        </p:nvSpPr>
        <p:spPr>
          <a:xfrm>
            <a:off x="1035024" y="2572714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1C6BA8-950D-47EE-957F-D09E45ED539E}"/>
              </a:ext>
            </a:extLst>
          </p:cNvPr>
          <p:cNvSpPr txBox="1"/>
          <p:nvPr/>
        </p:nvSpPr>
        <p:spPr>
          <a:xfrm>
            <a:off x="1376526" y="249847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Real Estate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6EDF05-D0FE-4B1A-A3D2-2E40DF893FA3}"/>
              </a:ext>
            </a:extLst>
          </p:cNvPr>
          <p:cNvSpPr/>
          <p:nvPr/>
        </p:nvSpPr>
        <p:spPr>
          <a:xfrm>
            <a:off x="1035024" y="2960121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C22C7E-6396-47D4-82AB-6B3F9A425E81}"/>
              </a:ext>
            </a:extLst>
          </p:cNvPr>
          <p:cNvSpPr txBox="1"/>
          <p:nvPr/>
        </p:nvSpPr>
        <p:spPr>
          <a:xfrm>
            <a:off x="1376526" y="2885881"/>
            <a:ext cx="7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Stocks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1DC2251-9A6B-437F-8862-5FD52FD610EE}"/>
              </a:ext>
            </a:extLst>
          </p:cNvPr>
          <p:cNvSpPr/>
          <p:nvPr/>
        </p:nvSpPr>
        <p:spPr>
          <a:xfrm>
            <a:off x="1035024" y="3347528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3B1B39-7055-405F-B5E8-42E5214C5CED}"/>
              </a:ext>
            </a:extLst>
          </p:cNvPr>
          <p:cNvSpPr txBox="1"/>
          <p:nvPr/>
        </p:nvSpPr>
        <p:spPr>
          <a:xfrm>
            <a:off x="1376526" y="32732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Machine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7C61BD3-B269-4ECE-AD2C-B8EE8E8DA24E}"/>
              </a:ext>
            </a:extLst>
          </p:cNvPr>
          <p:cNvSpPr/>
          <p:nvPr/>
        </p:nvSpPr>
        <p:spPr>
          <a:xfrm>
            <a:off x="1035024" y="3734935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C484B5-B61F-479E-90B4-7ADA984DD679}"/>
              </a:ext>
            </a:extLst>
          </p:cNvPr>
          <p:cNvSpPr txBox="1"/>
          <p:nvPr/>
        </p:nvSpPr>
        <p:spPr>
          <a:xfrm>
            <a:off x="1376526" y="3660695"/>
            <a:ext cx="144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Motorvehicle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A2A1C4-27A4-48C7-B728-0E48E956D3FA}"/>
              </a:ext>
            </a:extLst>
          </p:cNvPr>
          <p:cNvSpPr/>
          <p:nvPr/>
        </p:nvSpPr>
        <p:spPr>
          <a:xfrm>
            <a:off x="1035024" y="4122342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113C1C-87A1-4543-BAE9-DB7558850811}"/>
              </a:ext>
            </a:extLst>
          </p:cNvPr>
          <p:cNvSpPr txBox="1"/>
          <p:nvPr/>
        </p:nvSpPr>
        <p:spPr>
          <a:xfrm>
            <a:off x="1376526" y="4048102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Life insurance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1958EE5-8736-4F61-BBAF-13CAA6C2DED3}"/>
              </a:ext>
            </a:extLst>
          </p:cNvPr>
          <p:cNvSpPr/>
          <p:nvPr/>
        </p:nvSpPr>
        <p:spPr>
          <a:xfrm>
            <a:off x="1035024" y="4509749"/>
            <a:ext cx="222719" cy="222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5E505-B995-459C-8573-E1D2439D8301}"/>
              </a:ext>
            </a:extLst>
          </p:cNvPr>
          <p:cNvSpPr txBox="1"/>
          <p:nvPr/>
        </p:nvSpPr>
        <p:spPr>
          <a:xfrm>
            <a:off x="1376526" y="4435509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Assignment of receivables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49E6F33-D45A-41A7-B213-31D993B76B55}"/>
              </a:ext>
            </a:extLst>
          </p:cNvPr>
          <p:cNvSpPr txBox="1"/>
          <p:nvPr/>
        </p:nvSpPr>
        <p:spPr>
          <a:xfrm>
            <a:off x="908816" y="1225827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Chose type of collateral: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86B52F-D0EB-4D5E-B26F-AC277BA19EBC}"/>
              </a:ext>
            </a:extLst>
          </p:cNvPr>
          <p:cNvSpPr/>
          <p:nvPr/>
        </p:nvSpPr>
        <p:spPr>
          <a:xfrm>
            <a:off x="3079404" y="1655353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13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06B8F0C-DE7F-4B72-AFEB-AB30E43103E1}"/>
              </a:ext>
            </a:extLst>
          </p:cNvPr>
          <p:cNvSpPr/>
          <p:nvPr/>
        </p:nvSpPr>
        <p:spPr>
          <a:xfrm>
            <a:off x="3154629" y="2047646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accent1"/>
                </a:solidFill>
              </a:rPr>
              <a:t>see Dlg 12</a:t>
            </a:r>
          </a:p>
        </p:txBody>
      </p:sp>
    </p:spTree>
    <p:extLst>
      <p:ext uri="{BB962C8B-B14F-4D97-AF65-F5344CB8AC3E}">
        <p14:creationId xmlns:p14="http://schemas.microsoft.com/office/powerpoint/2010/main" val="2594294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3040B0-3BEE-4F94-BBE0-3576BD1F82C5}"/>
              </a:ext>
            </a:extLst>
          </p:cNvPr>
          <p:cNvSpPr txBox="1"/>
          <p:nvPr/>
        </p:nvSpPr>
        <p:spPr>
          <a:xfrm>
            <a:off x="0" y="781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Dlg</a:t>
            </a:r>
            <a:r>
              <a:rPr lang="de-DE" b="1" dirty="0">
                <a:solidFill>
                  <a:schemeClr val="accent1"/>
                </a:solidFill>
              </a:rPr>
              <a:t> 15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A8AD85-C04F-4910-A6C9-4C43B66C9B48}"/>
              </a:ext>
            </a:extLst>
          </p:cNvPr>
          <p:cNvSpPr/>
          <p:nvPr/>
        </p:nvSpPr>
        <p:spPr>
          <a:xfrm>
            <a:off x="671118" y="1225827"/>
            <a:ext cx="6556607" cy="95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49E6F33-D45A-41A7-B213-31D993B76B55}"/>
              </a:ext>
            </a:extLst>
          </p:cNvPr>
          <p:cNvSpPr txBox="1"/>
          <p:nvPr/>
        </p:nvSpPr>
        <p:spPr>
          <a:xfrm>
            <a:off x="908816" y="1225827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Description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DC42D6-15A9-4ED9-AD30-B0D84E41A85E}"/>
              </a:ext>
            </a:extLst>
          </p:cNvPr>
          <p:cNvSpPr/>
          <p:nvPr/>
        </p:nvSpPr>
        <p:spPr>
          <a:xfrm>
            <a:off x="908816" y="1595159"/>
            <a:ext cx="410896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>
                <a:solidFill>
                  <a:schemeClr val="tx1"/>
                </a:solidFill>
              </a:rPr>
              <a:t>X Ltd.</a:t>
            </a:r>
          </a:p>
        </p:txBody>
      </p:sp>
    </p:spTree>
    <p:extLst>
      <p:ext uri="{BB962C8B-B14F-4D97-AF65-F5344CB8AC3E}">
        <p14:creationId xmlns:p14="http://schemas.microsoft.com/office/powerpoint/2010/main" val="43737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5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3A6A9D1-E9EC-4229-B706-E1B99F6A7A67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13" name="Rechteck: obere Ecken abgerundet 12">
              <a:extLst>
                <a:ext uri="{FF2B5EF4-FFF2-40B4-BE49-F238E27FC236}">
                  <a16:creationId xmlns:a16="http://schemas.microsoft.com/office/drawing/2014/main" id="{F5F6C498-72BC-4FB1-ACD5-B2FB5CF2D2D1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: obere Ecken abgerundet 13">
              <a:extLst>
                <a:ext uri="{FF2B5EF4-FFF2-40B4-BE49-F238E27FC236}">
                  <a16:creationId xmlns:a16="http://schemas.microsoft.com/office/drawing/2014/main" id="{8FCDD5A0-699E-418D-B259-E7ED9D19C5E3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C16C1F-2845-4554-B777-4814CEECD746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9A3A0D5-C676-40D3-B045-A205E53AE017}"/>
              </a:ext>
            </a:extLst>
          </p:cNvPr>
          <p:cNvGrpSpPr/>
          <p:nvPr/>
        </p:nvGrpSpPr>
        <p:grpSpPr>
          <a:xfrm>
            <a:off x="256855" y="2078707"/>
            <a:ext cx="2198669" cy="258459"/>
            <a:chOff x="1356189" y="965771"/>
            <a:chExt cx="2198669" cy="308225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A6F666A-A329-4EF0-B126-C2C75FEF582C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Term Loan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4CFFF87-1259-4352-AE5F-3D24B044C43A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B85B4-DDC2-4489-AA2D-C7BE5ACDE19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7865983A-CF3C-40E9-8B64-7D50373059E6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654E244F-BC65-4176-972B-C274F77026B4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D01BB60D-F1A1-4292-9E4E-023F5CE3B9DF}"/>
              </a:ext>
            </a:extLst>
          </p:cNvPr>
          <p:cNvSpPr txBox="1"/>
          <p:nvPr/>
        </p:nvSpPr>
        <p:spPr>
          <a:xfrm>
            <a:off x="143838" y="1843641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Type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9A9EF7D-25A6-4B88-9A5C-2B396C75B5EF}"/>
              </a:ext>
            </a:extLst>
          </p:cNvPr>
          <p:cNvGrpSpPr/>
          <p:nvPr/>
        </p:nvGrpSpPr>
        <p:grpSpPr>
          <a:xfrm>
            <a:off x="256853" y="2499539"/>
            <a:ext cx="3462391" cy="581937"/>
            <a:chOff x="1356189" y="1855341"/>
            <a:chExt cx="2460664" cy="1252591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1C9B300-1454-43EB-83DA-2317E996EF28}"/>
                </a:ext>
              </a:extLst>
            </p:cNvPr>
            <p:cNvSpPr/>
            <p:nvPr/>
          </p:nvSpPr>
          <p:spPr>
            <a:xfrm>
              <a:off x="1356189" y="1892624"/>
              <a:ext cx="2460664" cy="12153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D639DD3-12BE-4C32-8EE6-7798DA01728D}"/>
                </a:ext>
              </a:extLst>
            </p:cNvPr>
            <p:cNvSpPr/>
            <p:nvPr/>
          </p:nvSpPr>
          <p:spPr>
            <a:xfrm>
              <a:off x="1529248" y="1855341"/>
              <a:ext cx="698357" cy="17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Volume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1CBA102-DE2F-4CE6-8AAB-CB5D1BC810C1}"/>
              </a:ext>
            </a:extLst>
          </p:cNvPr>
          <p:cNvGrpSpPr/>
          <p:nvPr/>
        </p:nvGrpSpPr>
        <p:grpSpPr>
          <a:xfrm>
            <a:off x="445509" y="2588750"/>
            <a:ext cx="1958642" cy="410989"/>
            <a:chOff x="4760656" y="3354105"/>
            <a:chExt cx="1958642" cy="58045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B09C010-2D22-4D42-8C76-946B1304B5AB}"/>
                </a:ext>
              </a:extLst>
            </p:cNvPr>
            <p:cNvSpPr/>
            <p:nvPr/>
          </p:nvSpPr>
          <p:spPr>
            <a:xfrm>
              <a:off x="4839127" y="3626778"/>
              <a:ext cx="1880171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5,000,000.00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8D8BC5E0-45E0-42F7-BD4F-BAB6CC06799B}"/>
                </a:ext>
              </a:extLst>
            </p:cNvPr>
            <p:cNvSpPr txBox="1"/>
            <p:nvPr/>
          </p:nvSpPr>
          <p:spPr>
            <a:xfrm>
              <a:off x="4760656" y="3354105"/>
              <a:ext cx="1958642" cy="36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/>
                <a:t>Amount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EC5DF13C-6333-4848-8FB9-DDE6E3341681}"/>
              </a:ext>
            </a:extLst>
          </p:cNvPr>
          <p:cNvGrpSpPr/>
          <p:nvPr/>
        </p:nvGrpSpPr>
        <p:grpSpPr>
          <a:xfrm>
            <a:off x="2544263" y="2778276"/>
            <a:ext cx="915199" cy="218239"/>
            <a:chOff x="9626885" y="1381492"/>
            <a:chExt cx="915199" cy="308225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233DFB9-9736-4215-8DD9-8330065DE8BD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EUR</a:t>
              </a:r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3CFFD573-E61D-4CF2-A28B-E5B47F91AD59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3614E32F-1148-4EC3-BB2E-A501A7645136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87916186-51AE-45A5-9800-F45DD755084B}"/>
                  </a:ext>
                </a:extLst>
              </p:cNvPr>
              <p:cNvCxnSpPr>
                <a:endCxn id="5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7182A35D-B8C1-4518-805E-A2180E4F4BE5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2A94AA75-9908-4AD4-BAA4-9A703271A4BD}"/>
              </a:ext>
            </a:extLst>
          </p:cNvPr>
          <p:cNvSpPr txBox="1"/>
          <p:nvPr/>
        </p:nvSpPr>
        <p:spPr>
          <a:xfrm>
            <a:off x="2454368" y="2593637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Currency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BA6D252-F2BB-43F9-83C8-51566328A6F8}"/>
              </a:ext>
            </a:extLst>
          </p:cNvPr>
          <p:cNvSpPr/>
          <p:nvPr/>
        </p:nvSpPr>
        <p:spPr>
          <a:xfrm>
            <a:off x="4165525" y="2621904"/>
            <a:ext cx="4741505" cy="448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>
                <a:solidFill>
                  <a:schemeClr val="tx1"/>
                </a:solidFill>
              </a:rPr>
              <a:t>Aquisition of the target company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7569C8F-703D-4E28-AB70-A5994DA6A3B3}"/>
              </a:ext>
            </a:extLst>
          </p:cNvPr>
          <p:cNvSpPr txBox="1"/>
          <p:nvPr/>
        </p:nvSpPr>
        <p:spPr>
          <a:xfrm>
            <a:off x="4054842" y="2373766"/>
            <a:ext cx="652743" cy="18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Purpose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8EBF216-4E36-4898-AA8A-90778CAFE0B8}"/>
              </a:ext>
            </a:extLst>
          </p:cNvPr>
          <p:cNvGrpSpPr/>
          <p:nvPr/>
        </p:nvGrpSpPr>
        <p:grpSpPr>
          <a:xfrm>
            <a:off x="256853" y="3402342"/>
            <a:ext cx="2176411" cy="2107170"/>
            <a:chOff x="256853" y="4013677"/>
            <a:chExt cx="2176411" cy="213106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3F15DF5-898D-4DCF-A072-D8773359E2A9}"/>
                </a:ext>
              </a:extLst>
            </p:cNvPr>
            <p:cNvSpPr/>
            <p:nvPr/>
          </p:nvSpPr>
          <p:spPr>
            <a:xfrm>
              <a:off x="256853" y="4085870"/>
              <a:ext cx="2176411" cy="20588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31860A0-7339-40E0-955B-03D7698FADD9}"/>
                </a:ext>
              </a:extLst>
            </p:cNvPr>
            <p:cNvSpPr/>
            <p:nvPr/>
          </p:nvSpPr>
          <p:spPr>
            <a:xfrm>
              <a:off x="384519" y="4013677"/>
              <a:ext cx="1250901" cy="152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Availability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period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6518C91-599A-4DE4-B00B-65C74AA2029C}"/>
              </a:ext>
            </a:extLst>
          </p:cNvPr>
          <p:cNvGrpSpPr/>
          <p:nvPr/>
        </p:nvGrpSpPr>
        <p:grpSpPr>
          <a:xfrm>
            <a:off x="384518" y="3963022"/>
            <a:ext cx="1896345" cy="491582"/>
            <a:chOff x="6445569" y="4960612"/>
            <a:chExt cx="1814512" cy="564082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352B56C-FB5B-48E6-8ED7-6DD65AA4465D}"/>
                </a:ext>
              </a:extLst>
            </p:cNvPr>
            <p:cNvSpPr/>
            <p:nvPr/>
          </p:nvSpPr>
          <p:spPr>
            <a:xfrm>
              <a:off x="6445569" y="5040083"/>
              <a:ext cx="1814512" cy="484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0B502DC-025A-43CD-A40E-AD275C2D6CC1}"/>
                </a:ext>
              </a:extLst>
            </p:cNvPr>
            <p:cNvSpPr/>
            <p:nvPr/>
          </p:nvSpPr>
          <p:spPr>
            <a:xfrm>
              <a:off x="6657330" y="4960612"/>
              <a:ext cx="578495" cy="152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Offset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B2B0E29-85A3-47C7-B23B-6BBDFCA29D33}"/>
              </a:ext>
            </a:extLst>
          </p:cNvPr>
          <p:cNvGrpSpPr/>
          <p:nvPr/>
        </p:nvGrpSpPr>
        <p:grpSpPr>
          <a:xfrm>
            <a:off x="384519" y="3692060"/>
            <a:ext cx="1871665" cy="268609"/>
            <a:chOff x="5985966" y="5389086"/>
            <a:chExt cx="2198669" cy="30822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53A3F911-17F1-41DC-B259-CD33E9CAE7B8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Contract closing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D2D9A7F-1229-41B5-8D15-7C616A14ABF9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572CA32-D36D-4E07-AAFA-4F0035B4689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CA4102BB-B1BB-424A-B42A-B11A110FEC40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E78CD980-00DE-4762-9778-3015966E6AF5}"/>
                  </a:ext>
                </a:extLst>
              </p:cNvPr>
              <p:cNvCxnSpPr>
                <a:cxnSpLocks/>
                <a:endCxn id="7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BE4AF8AB-6A70-4665-9D8B-116509BF7453}"/>
              </a:ext>
            </a:extLst>
          </p:cNvPr>
          <p:cNvSpPr txBox="1"/>
          <p:nvPr/>
        </p:nvSpPr>
        <p:spPr>
          <a:xfrm>
            <a:off x="292051" y="3489274"/>
            <a:ext cx="484428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From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9FF1F4DD-84B8-4761-9532-20F4D79D7527}"/>
              </a:ext>
            </a:extLst>
          </p:cNvPr>
          <p:cNvGrpSpPr/>
          <p:nvPr/>
        </p:nvGrpSpPr>
        <p:grpSpPr>
          <a:xfrm>
            <a:off x="1186843" y="4114325"/>
            <a:ext cx="915199" cy="268609"/>
            <a:chOff x="9626885" y="1381492"/>
            <a:chExt cx="915199" cy="308225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ABB17DE6-E965-4693-8C77-DDF8B9DC8197}"/>
                </a:ext>
              </a:extLst>
            </p:cNvPr>
            <p:cNvSpPr/>
            <p:nvPr/>
          </p:nvSpPr>
          <p:spPr>
            <a:xfrm>
              <a:off x="9626885" y="1381492"/>
              <a:ext cx="56587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Days</a:t>
              </a: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6B5CC9D9-E9F6-47A7-83A0-3A9CAECFC118}"/>
                </a:ext>
              </a:extLst>
            </p:cNvPr>
            <p:cNvGrpSpPr/>
            <p:nvPr/>
          </p:nvGrpSpPr>
          <p:grpSpPr>
            <a:xfrm>
              <a:off x="10192763" y="1381492"/>
              <a:ext cx="349321" cy="308225"/>
              <a:chOff x="3205537" y="965771"/>
              <a:chExt cx="349321" cy="308225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5E6A342-9872-4837-AB01-FA17BF479BFC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51F2455-1AF4-4532-9768-54C7326B8D6E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8932209-E8C8-410C-AEA8-082EAB6B5A8D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hteck 89">
            <a:extLst>
              <a:ext uri="{FF2B5EF4-FFF2-40B4-BE49-F238E27FC236}">
                <a16:creationId xmlns:a16="http://schemas.microsoft.com/office/drawing/2014/main" id="{E1B7949F-6C8A-47BE-9BF6-28E686143299}"/>
              </a:ext>
            </a:extLst>
          </p:cNvPr>
          <p:cNvSpPr/>
          <p:nvPr/>
        </p:nvSpPr>
        <p:spPr>
          <a:xfrm>
            <a:off x="577599" y="4138082"/>
            <a:ext cx="349321" cy="25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9F8F29B-7AB1-4267-9EB7-43C297DB4E7A}"/>
              </a:ext>
            </a:extLst>
          </p:cNvPr>
          <p:cNvSpPr txBox="1"/>
          <p:nvPr/>
        </p:nvSpPr>
        <p:spPr>
          <a:xfrm>
            <a:off x="292051" y="4610215"/>
            <a:ext cx="327334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To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F11EC12-56D8-4E69-A13C-FB1BBE487146}"/>
              </a:ext>
            </a:extLst>
          </p:cNvPr>
          <p:cNvSpPr txBox="1"/>
          <p:nvPr/>
        </p:nvSpPr>
        <p:spPr>
          <a:xfrm>
            <a:off x="548896" y="4610215"/>
            <a:ext cx="1518480" cy="21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0C0"/>
                </a:solidFill>
              </a:rPr>
              <a:t>the</a:t>
            </a:r>
            <a:r>
              <a:rPr lang="de-DE" sz="1100" dirty="0">
                <a:solidFill>
                  <a:srgbClr val="0070C0"/>
                </a:solidFill>
              </a:rPr>
              <a:t> </a:t>
            </a:r>
            <a:r>
              <a:rPr lang="de-DE" sz="1100" dirty="0" err="1">
                <a:solidFill>
                  <a:srgbClr val="0070C0"/>
                </a:solidFill>
              </a:rPr>
              <a:t>earlier</a:t>
            </a:r>
            <a:r>
              <a:rPr lang="de-DE" sz="1100" dirty="0">
                <a:solidFill>
                  <a:srgbClr val="0070C0"/>
                </a:solidFill>
              </a:rPr>
              <a:t> </a:t>
            </a:r>
            <a:r>
              <a:rPr lang="de-DE" sz="1100" dirty="0" err="1">
                <a:solidFill>
                  <a:srgbClr val="0070C0"/>
                </a:solidFill>
              </a:rPr>
              <a:t>of</a:t>
            </a:r>
            <a:r>
              <a:rPr lang="de-DE" sz="11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ED7A81-5ED9-451F-B1D7-72D76351A29B}"/>
              </a:ext>
            </a:extLst>
          </p:cNvPr>
          <p:cNvSpPr/>
          <p:nvPr/>
        </p:nvSpPr>
        <p:spPr>
          <a:xfrm>
            <a:off x="384518" y="4815911"/>
            <a:ext cx="1894704" cy="43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Closing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the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aquisition</a:t>
            </a:r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2018-04-17</a:t>
            </a: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456079C-4828-439C-AEB6-39B66281FB4C}"/>
              </a:ext>
            </a:extLst>
          </p:cNvPr>
          <p:cNvGrpSpPr/>
          <p:nvPr/>
        </p:nvGrpSpPr>
        <p:grpSpPr>
          <a:xfrm>
            <a:off x="2712433" y="3410344"/>
            <a:ext cx="2176411" cy="2098870"/>
            <a:chOff x="2712433" y="3581955"/>
            <a:chExt cx="2176411" cy="2098870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547A9F8-2507-4A05-A552-A0FECAD2DC9B}"/>
                </a:ext>
              </a:extLst>
            </p:cNvPr>
            <p:cNvGrpSpPr/>
            <p:nvPr/>
          </p:nvGrpSpPr>
          <p:grpSpPr>
            <a:xfrm>
              <a:off x="2712433" y="3581955"/>
              <a:ext cx="2176411" cy="2098870"/>
              <a:chOff x="256853" y="4013677"/>
              <a:chExt cx="2176411" cy="2131067"/>
            </a:xfrm>
          </p:grpSpPr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3A4E72F6-279B-464E-90BC-AA109D824AAD}"/>
                  </a:ext>
                </a:extLst>
              </p:cNvPr>
              <p:cNvSpPr/>
              <p:nvPr/>
            </p:nvSpPr>
            <p:spPr>
              <a:xfrm>
                <a:off x="256853" y="4085870"/>
                <a:ext cx="2176411" cy="20588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F73A611-6166-4CFD-8C43-B8AC50F41EBA}"/>
                  </a:ext>
                </a:extLst>
              </p:cNvPr>
              <p:cNvSpPr/>
              <p:nvPr/>
            </p:nvSpPr>
            <p:spPr>
              <a:xfrm>
                <a:off x="384519" y="4013677"/>
                <a:ext cx="736255" cy="15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Term</a:t>
                </a:r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C3039265-7E09-4B0D-B6DD-CEAC89D3AA03}"/>
                </a:ext>
              </a:extLst>
            </p:cNvPr>
            <p:cNvGrpSpPr/>
            <p:nvPr/>
          </p:nvGrpSpPr>
          <p:grpSpPr>
            <a:xfrm>
              <a:off x="2856431" y="4136282"/>
              <a:ext cx="1896345" cy="491582"/>
              <a:chOff x="6445569" y="4960612"/>
              <a:chExt cx="1814512" cy="564082"/>
            </a:xfrm>
          </p:grpSpPr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0C8084FE-A9AD-4561-A644-1E0852C4727B}"/>
                  </a:ext>
                </a:extLst>
              </p:cNvPr>
              <p:cNvSpPr/>
              <p:nvPr/>
            </p:nvSpPr>
            <p:spPr>
              <a:xfrm>
                <a:off x="6445569" y="5040083"/>
                <a:ext cx="1814512" cy="4846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C557DEDA-B8C4-4C1B-9E37-4398FDA89E52}"/>
                  </a:ext>
                </a:extLst>
              </p:cNvPr>
              <p:cNvSpPr/>
              <p:nvPr/>
            </p:nvSpPr>
            <p:spPr>
              <a:xfrm>
                <a:off x="6657330" y="4960612"/>
                <a:ext cx="578495" cy="15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Offset</a:t>
                </a:r>
              </a:p>
            </p:txBody>
          </p:sp>
        </p:grp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9C88BFA-2289-45FC-B77F-9B461155572B}"/>
                </a:ext>
              </a:extLst>
            </p:cNvPr>
            <p:cNvGrpSpPr/>
            <p:nvPr/>
          </p:nvGrpSpPr>
          <p:grpSpPr>
            <a:xfrm>
              <a:off x="2856432" y="3863671"/>
              <a:ext cx="1871665" cy="268609"/>
              <a:chOff x="5985966" y="5389086"/>
              <a:chExt cx="2198669" cy="308225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343C110-B875-4AFA-AB25-9B02419EE133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Date drawing</a:t>
                </a:r>
              </a:p>
            </p:txBody>
          </p:sp>
          <p:grpSp>
            <p:nvGrpSpPr>
              <p:cNvPr id="111" name="Gruppieren 110">
                <a:extLst>
                  <a:ext uri="{FF2B5EF4-FFF2-40B4-BE49-F238E27FC236}">
                    <a16:creationId xmlns:a16="http://schemas.microsoft.com/office/drawing/2014/main" id="{710E7D34-4FB2-4EA8-9F3E-CB00AD3C2F04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689C7FBF-05EB-4094-9023-C50766DFB865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3" name="Gerader Verbinder 112">
                  <a:extLst>
                    <a:ext uri="{FF2B5EF4-FFF2-40B4-BE49-F238E27FC236}">
                      <a16:creationId xmlns:a16="http://schemas.microsoft.com/office/drawing/2014/main" id="{5917168E-1C89-4CA5-8355-5664425A65FB}"/>
                    </a:ext>
                  </a:extLst>
                </p:cNvPr>
                <p:cNvCxnSpPr>
                  <a:endCxn id="112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>
                  <a:extLst>
                    <a:ext uri="{FF2B5EF4-FFF2-40B4-BE49-F238E27FC236}">
                      <a16:creationId xmlns:a16="http://schemas.microsoft.com/office/drawing/2014/main" id="{CDC1EA0D-9881-4526-8997-6A4737804E2E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E922586C-AC5D-4945-97A3-CD2AF109055C}"/>
                </a:ext>
              </a:extLst>
            </p:cNvPr>
            <p:cNvGrpSpPr/>
            <p:nvPr/>
          </p:nvGrpSpPr>
          <p:grpSpPr>
            <a:xfrm>
              <a:off x="3658756" y="4285936"/>
              <a:ext cx="915199" cy="268609"/>
              <a:chOff x="9626885" y="1381492"/>
              <a:chExt cx="915199" cy="308225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C66C16EC-7A83-4E95-B6EA-D25C5CEFCC5B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Days</a:t>
                </a:r>
              </a:p>
            </p:txBody>
          </p: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D9735233-D479-49B5-8EA0-C814D70DE6F1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5D1EDCC8-3143-494F-AE04-8A33BF3D7E29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9" name="Gerader Verbinder 118">
                  <a:extLst>
                    <a:ext uri="{FF2B5EF4-FFF2-40B4-BE49-F238E27FC236}">
                      <a16:creationId xmlns:a16="http://schemas.microsoft.com/office/drawing/2014/main" id="{735083FC-444B-4A1E-B527-D8595A0FEDE0}"/>
                    </a:ext>
                  </a:extLst>
                </p:cNvPr>
                <p:cNvCxnSpPr>
                  <a:endCxn id="118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r Verbinder 119">
                  <a:extLst>
                    <a:ext uri="{FF2B5EF4-FFF2-40B4-BE49-F238E27FC236}">
                      <a16:creationId xmlns:a16="http://schemas.microsoft.com/office/drawing/2014/main" id="{3EAA6490-8004-4BEC-80D5-17E6A1F1F4BA}"/>
                    </a:ext>
                  </a:extLst>
                </p:cNvPr>
                <p:cNvCxnSpPr>
                  <a:cxnSpLocks/>
                  <a:endCxn id="118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E2492790-A86C-479A-837D-9CAE249E96AC}"/>
                </a:ext>
              </a:extLst>
            </p:cNvPr>
            <p:cNvSpPr/>
            <p:nvPr/>
          </p:nvSpPr>
          <p:spPr>
            <a:xfrm>
              <a:off x="3049512" y="4297975"/>
              <a:ext cx="469659" cy="26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7344BB1E-4634-49A7-A2AE-5B140ADB8BB1}"/>
                </a:ext>
              </a:extLst>
            </p:cNvPr>
            <p:cNvGrpSpPr/>
            <p:nvPr/>
          </p:nvGrpSpPr>
          <p:grpSpPr>
            <a:xfrm>
              <a:off x="2856431" y="5102068"/>
              <a:ext cx="1896345" cy="491582"/>
              <a:chOff x="6445569" y="4960612"/>
              <a:chExt cx="1814512" cy="564082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51212AA7-3A99-4B30-84A2-5F3E13766C7A}"/>
                  </a:ext>
                </a:extLst>
              </p:cNvPr>
              <p:cNvSpPr/>
              <p:nvPr/>
            </p:nvSpPr>
            <p:spPr>
              <a:xfrm>
                <a:off x="6445569" y="5040083"/>
                <a:ext cx="1814512" cy="4846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E1A19ADD-13F7-42E7-ACC4-A7C94BC9962A}"/>
                  </a:ext>
                </a:extLst>
              </p:cNvPr>
              <p:cNvSpPr/>
              <p:nvPr/>
            </p:nvSpPr>
            <p:spPr>
              <a:xfrm>
                <a:off x="6657330" y="4960612"/>
                <a:ext cx="578495" cy="15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Offset</a:t>
                </a:r>
              </a:p>
            </p:txBody>
          </p:sp>
        </p:grp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4C2BFD7A-CACB-407B-B6C0-01C86ACAC150}"/>
                </a:ext>
              </a:extLst>
            </p:cNvPr>
            <p:cNvGrpSpPr/>
            <p:nvPr/>
          </p:nvGrpSpPr>
          <p:grpSpPr>
            <a:xfrm>
              <a:off x="2856432" y="4829458"/>
              <a:ext cx="1871665" cy="268609"/>
              <a:chOff x="5985966" y="5389086"/>
              <a:chExt cx="2198669" cy="308225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790F253B-6DFC-4483-9F5D-020AF6AB3E6C}"/>
                  </a:ext>
                </a:extLst>
              </p:cNvPr>
              <p:cNvSpPr/>
              <p:nvPr/>
            </p:nvSpPr>
            <p:spPr>
              <a:xfrm>
                <a:off x="5985966" y="5389086"/>
                <a:ext cx="184934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Date drawing</a:t>
                </a:r>
              </a:p>
            </p:txBody>
          </p:sp>
          <p:grpSp>
            <p:nvGrpSpPr>
              <p:cNvPr id="142" name="Gruppieren 141">
                <a:extLst>
                  <a:ext uri="{FF2B5EF4-FFF2-40B4-BE49-F238E27FC236}">
                    <a16:creationId xmlns:a16="http://schemas.microsoft.com/office/drawing/2014/main" id="{D9A19AB4-2577-46B2-BDFF-02892DE59376}"/>
                  </a:ext>
                </a:extLst>
              </p:cNvPr>
              <p:cNvGrpSpPr/>
              <p:nvPr/>
            </p:nvGrpSpPr>
            <p:grpSpPr>
              <a:xfrm>
                <a:off x="7835314" y="5389086"/>
                <a:ext cx="349321" cy="308225"/>
                <a:chOff x="3205537" y="965771"/>
                <a:chExt cx="349321" cy="308225"/>
              </a:xfrm>
            </p:grpSpPr>
            <p:sp>
              <p:nvSpPr>
                <p:cNvPr id="143" name="Rechteck 142">
                  <a:extLst>
                    <a:ext uri="{FF2B5EF4-FFF2-40B4-BE49-F238E27FC236}">
                      <a16:creationId xmlns:a16="http://schemas.microsoft.com/office/drawing/2014/main" id="{E1D658A6-2628-4026-9086-6287EF661106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4" name="Gerader Verbinder 143">
                  <a:extLst>
                    <a:ext uri="{FF2B5EF4-FFF2-40B4-BE49-F238E27FC236}">
                      <a16:creationId xmlns:a16="http://schemas.microsoft.com/office/drawing/2014/main" id="{E9FD4383-B96B-41C1-9813-056C2D57F685}"/>
                    </a:ext>
                  </a:extLst>
                </p:cNvPr>
                <p:cNvCxnSpPr>
                  <a:endCxn id="143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>
                  <a:extLst>
                    <a:ext uri="{FF2B5EF4-FFF2-40B4-BE49-F238E27FC236}">
                      <a16:creationId xmlns:a16="http://schemas.microsoft.com/office/drawing/2014/main" id="{CF920F40-285E-4F4E-9BFE-9D264E1115C1}"/>
                    </a:ext>
                  </a:extLst>
                </p:cNvPr>
                <p:cNvCxnSpPr>
                  <a:cxnSpLocks/>
                  <a:endCxn id="143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ABB62ADE-F5BB-4A47-B01D-AD95CEADBC83}"/>
                </a:ext>
              </a:extLst>
            </p:cNvPr>
            <p:cNvGrpSpPr/>
            <p:nvPr/>
          </p:nvGrpSpPr>
          <p:grpSpPr>
            <a:xfrm>
              <a:off x="3658756" y="5251722"/>
              <a:ext cx="915199" cy="268609"/>
              <a:chOff x="9626885" y="1381492"/>
              <a:chExt cx="915199" cy="308225"/>
            </a:xfrm>
          </p:grpSpPr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2C3F388B-C95D-4DCF-B5D4-1AA99BF90254}"/>
                  </a:ext>
                </a:extLst>
              </p:cNvPr>
              <p:cNvSpPr/>
              <p:nvPr/>
            </p:nvSpPr>
            <p:spPr>
              <a:xfrm>
                <a:off x="9626885" y="1381492"/>
                <a:ext cx="565878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Years</a:t>
                </a:r>
              </a:p>
            </p:txBody>
          </p:sp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E2521220-BAF4-492F-B903-F40A6163F7FE}"/>
                  </a:ext>
                </a:extLst>
              </p:cNvPr>
              <p:cNvGrpSpPr/>
              <p:nvPr/>
            </p:nvGrpSpPr>
            <p:grpSpPr>
              <a:xfrm>
                <a:off x="10192763" y="1381492"/>
                <a:ext cx="349321" cy="308225"/>
                <a:chOff x="3205537" y="965771"/>
                <a:chExt cx="349321" cy="308225"/>
              </a:xfrm>
            </p:grpSpPr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D0180F47-F351-45ED-B723-98459FFBD07C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0" name="Gerader Verbinder 149">
                  <a:extLst>
                    <a:ext uri="{FF2B5EF4-FFF2-40B4-BE49-F238E27FC236}">
                      <a16:creationId xmlns:a16="http://schemas.microsoft.com/office/drawing/2014/main" id="{0B9C7285-4835-4404-AC54-80912E8AEC5C}"/>
                    </a:ext>
                  </a:extLst>
                </p:cNvPr>
                <p:cNvCxnSpPr>
                  <a:endCxn id="149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B79CC439-2739-4581-99BA-EF09B7E02368}"/>
                    </a:ext>
                  </a:extLst>
                </p:cNvPr>
                <p:cNvCxnSpPr>
                  <a:cxnSpLocks/>
                  <a:endCxn id="149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98DEF97C-BBBF-45CE-9598-D1669E068D57}"/>
                </a:ext>
              </a:extLst>
            </p:cNvPr>
            <p:cNvSpPr/>
            <p:nvPr/>
          </p:nvSpPr>
          <p:spPr>
            <a:xfrm>
              <a:off x="3049512" y="5263761"/>
              <a:ext cx="469659" cy="26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5653FCC1-8ECB-4A5B-9150-9F157B95A827}"/>
                </a:ext>
              </a:extLst>
            </p:cNvPr>
            <p:cNvSpPr txBox="1"/>
            <p:nvPr/>
          </p:nvSpPr>
          <p:spPr>
            <a:xfrm>
              <a:off x="2742156" y="3656497"/>
              <a:ext cx="484428" cy="219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From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75228CD6-E71E-4EDC-A50F-B22961BC899E}"/>
                </a:ext>
              </a:extLst>
            </p:cNvPr>
            <p:cNvSpPr txBox="1"/>
            <p:nvPr/>
          </p:nvSpPr>
          <p:spPr>
            <a:xfrm>
              <a:off x="2750408" y="4646632"/>
              <a:ext cx="327334" cy="219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To</a:t>
              </a:r>
            </a:p>
          </p:txBody>
        </p:sp>
      </p:grpSp>
      <p:sp>
        <p:nvSpPr>
          <p:cNvPr id="166" name="Rechteck 165">
            <a:extLst>
              <a:ext uri="{FF2B5EF4-FFF2-40B4-BE49-F238E27FC236}">
                <a16:creationId xmlns:a16="http://schemas.microsoft.com/office/drawing/2014/main" id="{63791361-285D-4787-AF21-43347D28B881}"/>
              </a:ext>
            </a:extLst>
          </p:cNvPr>
          <p:cNvSpPr/>
          <p:nvPr/>
        </p:nvSpPr>
        <p:spPr>
          <a:xfrm>
            <a:off x="247327" y="5960573"/>
            <a:ext cx="5229547" cy="79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07DBC19-7C7D-46EC-BFEF-BCEE5297723B}"/>
              </a:ext>
            </a:extLst>
          </p:cNvPr>
          <p:cNvSpPr/>
          <p:nvPr/>
        </p:nvSpPr>
        <p:spPr>
          <a:xfrm>
            <a:off x="587940" y="5902773"/>
            <a:ext cx="1131323" cy="117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Obligated parties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ED0B9E00-AFA7-416C-AB16-6B576187F1EC}"/>
              </a:ext>
            </a:extLst>
          </p:cNvPr>
          <p:cNvSpPr/>
          <p:nvPr/>
        </p:nvSpPr>
        <p:spPr>
          <a:xfrm>
            <a:off x="350559" y="6258473"/>
            <a:ext cx="2489539" cy="44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X Ltd.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A2D9078E-99AC-41D3-AD4A-82397F94D992}"/>
              </a:ext>
            </a:extLst>
          </p:cNvPr>
          <p:cNvSpPr txBox="1"/>
          <p:nvPr/>
        </p:nvSpPr>
        <p:spPr>
          <a:xfrm>
            <a:off x="271661" y="604182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Authorised to dispose of facility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D9D6EEE5-DDD9-4250-BE78-B46D373FB502}"/>
              </a:ext>
            </a:extLst>
          </p:cNvPr>
          <p:cNvSpPr/>
          <p:nvPr/>
        </p:nvSpPr>
        <p:spPr>
          <a:xfrm>
            <a:off x="2918996" y="6258473"/>
            <a:ext cx="2489539" cy="44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X Ltd.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B5FE305B-5578-474A-BB1D-E5933EDAD467}"/>
              </a:ext>
            </a:extLst>
          </p:cNvPr>
          <p:cNvSpPr txBox="1"/>
          <p:nvPr/>
        </p:nvSpPr>
        <p:spPr>
          <a:xfrm>
            <a:off x="2827202" y="603079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Joint liability of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C588DC1-5189-489D-89B1-29E7A317EAB1}"/>
              </a:ext>
            </a:extLst>
          </p:cNvPr>
          <p:cNvGrpSpPr/>
          <p:nvPr/>
        </p:nvGrpSpPr>
        <p:grpSpPr>
          <a:xfrm>
            <a:off x="2681668" y="6286924"/>
            <a:ext cx="158430" cy="430590"/>
            <a:chOff x="5317911" y="3511193"/>
            <a:chExt cx="219861" cy="1145568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FBC10757-30FB-416A-95B0-745A0648ED2D}"/>
                </a:ext>
              </a:extLst>
            </p:cNvPr>
            <p:cNvGrpSpPr/>
            <p:nvPr/>
          </p:nvGrpSpPr>
          <p:grpSpPr>
            <a:xfrm>
              <a:off x="5320301" y="4348536"/>
              <a:ext cx="217471" cy="308225"/>
              <a:chOff x="5320301" y="4348536"/>
              <a:chExt cx="217471" cy="308225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FAEB818B-B6B8-4A6E-B8DF-15909FD420DB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8B196534-2AD4-47A6-968F-376F762B45BB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>
                <a:extLst>
                  <a:ext uri="{FF2B5EF4-FFF2-40B4-BE49-F238E27FC236}">
                    <a16:creationId xmlns:a16="http://schemas.microsoft.com/office/drawing/2014/main" id="{FB941E31-1F80-4F96-AF47-09463FC7D28C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63C4EA99-3AB1-4995-BD54-67EA8B2919E4}"/>
                </a:ext>
              </a:extLst>
            </p:cNvPr>
            <p:cNvGrpSpPr/>
            <p:nvPr/>
          </p:nvGrpSpPr>
          <p:grpSpPr>
            <a:xfrm rot="10800000">
              <a:off x="5320301" y="3511193"/>
              <a:ext cx="217471" cy="308225"/>
              <a:chOff x="5320301" y="4348536"/>
              <a:chExt cx="217471" cy="308225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7A8CFF88-8BBC-4F05-BD47-8B7A0137151D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06C52525-67D6-4032-B3A7-AC55516EFC19}"/>
                  </a:ext>
                </a:extLst>
              </p:cNvPr>
              <p:cNvCxnSpPr>
                <a:endCxn id="100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A5C00E5E-7944-4840-BBD3-15EE1135F8E7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0CB5E8C3-9D54-4E5F-849F-21933D8769C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911" y="3828943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EA761A4-5B58-4A1F-91EA-3A8A60C227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6986" y="3825768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F9BF0FC1-8547-4DEC-8623-03D1A2FD837B}"/>
              </a:ext>
            </a:extLst>
          </p:cNvPr>
          <p:cNvGrpSpPr/>
          <p:nvPr/>
        </p:nvGrpSpPr>
        <p:grpSpPr>
          <a:xfrm>
            <a:off x="5147699" y="3429000"/>
            <a:ext cx="2176410" cy="2098870"/>
            <a:chOff x="5147699" y="3600611"/>
            <a:chExt cx="2176410" cy="209887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7738F63-E4B4-491B-8ACF-B413F62F6178}"/>
                </a:ext>
              </a:extLst>
            </p:cNvPr>
            <p:cNvSpPr/>
            <p:nvPr/>
          </p:nvSpPr>
          <p:spPr>
            <a:xfrm>
              <a:off x="5147699" y="3671713"/>
              <a:ext cx="2176410" cy="2027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CA0F9893-4FC0-47C7-9D1E-B0E34F086C50}"/>
                </a:ext>
              </a:extLst>
            </p:cNvPr>
            <p:cNvSpPr/>
            <p:nvPr/>
          </p:nvSpPr>
          <p:spPr>
            <a:xfrm>
              <a:off x="5210094" y="3600611"/>
              <a:ext cx="1320059" cy="150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Mult. drawing period</a:t>
              </a:r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E4621C1C-F7CD-4FCB-93DD-CFAD27FEC442}"/>
              </a:ext>
            </a:extLst>
          </p:cNvPr>
          <p:cNvGrpSpPr/>
          <p:nvPr/>
        </p:nvGrpSpPr>
        <p:grpSpPr>
          <a:xfrm>
            <a:off x="5291697" y="3710716"/>
            <a:ext cx="1871665" cy="268609"/>
            <a:chOff x="5985966" y="5389086"/>
            <a:chExt cx="2198669" cy="308225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E4184915-F3B7-4C3D-B2FD-A98CC8744B0D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2018-06-01</a:t>
              </a:r>
            </a:p>
          </p:txBody>
        </p:sp>
        <p:grpSp>
          <p:nvGrpSpPr>
            <p:cNvPr id="206" name="Gruppieren 205">
              <a:extLst>
                <a:ext uri="{FF2B5EF4-FFF2-40B4-BE49-F238E27FC236}">
                  <a16:creationId xmlns:a16="http://schemas.microsoft.com/office/drawing/2014/main" id="{AE69D6C2-580F-400A-AED1-795FA04C6879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BAF33543-973B-4F85-B78B-C3FF20356502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8" name="Gerader Verbinder 207">
                <a:extLst>
                  <a:ext uri="{FF2B5EF4-FFF2-40B4-BE49-F238E27FC236}">
                    <a16:creationId xmlns:a16="http://schemas.microsoft.com/office/drawing/2014/main" id="{A5BFB942-D59E-4CEC-9349-1F4A1FBC7CCE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r Verbinder 208">
                <a:extLst>
                  <a:ext uri="{FF2B5EF4-FFF2-40B4-BE49-F238E27FC236}">
                    <a16:creationId xmlns:a16="http://schemas.microsoft.com/office/drawing/2014/main" id="{B0604C7D-85BE-4D9B-AE35-C5B33E8C7621}"/>
                  </a:ext>
                </a:extLst>
              </p:cNvPr>
              <p:cNvCxnSpPr>
                <a:cxnSpLocks/>
                <a:endCxn id="20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18278F97-9DF2-4DBD-AA1F-E891FC6359D3}"/>
              </a:ext>
            </a:extLst>
          </p:cNvPr>
          <p:cNvGrpSpPr/>
          <p:nvPr/>
        </p:nvGrpSpPr>
        <p:grpSpPr>
          <a:xfrm>
            <a:off x="5291697" y="4676503"/>
            <a:ext cx="1871665" cy="268609"/>
            <a:chOff x="5985966" y="5389086"/>
            <a:chExt cx="2198669" cy="308225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8165EC82-A095-4654-9A4F-BC15D790F54B}"/>
                </a:ext>
              </a:extLst>
            </p:cNvPr>
            <p:cNvSpPr/>
            <p:nvPr/>
          </p:nvSpPr>
          <p:spPr>
            <a:xfrm>
              <a:off x="5985966" y="5389086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2022-05-31</a:t>
              </a:r>
            </a:p>
          </p:txBody>
        </p: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A282D21-B600-4489-B594-05DAA7ADB869}"/>
                </a:ext>
              </a:extLst>
            </p:cNvPr>
            <p:cNvGrpSpPr/>
            <p:nvPr/>
          </p:nvGrpSpPr>
          <p:grpSpPr>
            <a:xfrm>
              <a:off x="7835314" y="5389086"/>
              <a:ext cx="349321" cy="308225"/>
              <a:chOff x="3205537" y="965771"/>
              <a:chExt cx="349321" cy="308225"/>
            </a:xfrm>
          </p:grpSpPr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4DC9F72D-A1C0-4591-8FB6-709F84211A65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D1A45FA1-0A42-4F19-A7FB-B192E4405D77}"/>
                  </a:ext>
                </a:extLst>
              </p:cNvPr>
              <p:cNvCxnSpPr>
                <a:endCxn id="19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A10C0CD8-88C6-430F-BA40-E94A062C3C09}"/>
                  </a:ext>
                </a:extLst>
              </p:cNvPr>
              <p:cNvCxnSpPr>
                <a:cxnSpLocks/>
                <a:endCxn id="19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Textfeld 185">
            <a:extLst>
              <a:ext uri="{FF2B5EF4-FFF2-40B4-BE49-F238E27FC236}">
                <a16:creationId xmlns:a16="http://schemas.microsoft.com/office/drawing/2014/main" id="{D05205EB-222B-4952-A9D5-C70DB361E298}"/>
              </a:ext>
            </a:extLst>
          </p:cNvPr>
          <p:cNvSpPr txBox="1"/>
          <p:nvPr/>
        </p:nvSpPr>
        <p:spPr>
          <a:xfrm>
            <a:off x="5177421" y="3503542"/>
            <a:ext cx="484428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From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12A7FD08-C2EF-4639-B2C0-199231B4CE2E}"/>
              </a:ext>
            </a:extLst>
          </p:cNvPr>
          <p:cNvSpPr txBox="1"/>
          <p:nvPr/>
        </p:nvSpPr>
        <p:spPr>
          <a:xfrm>
            <a:off x="5185673" y="4493677"/>
            <a:ext cx="327334" cy="21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To</a:t>
            </a: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6542FCAD-C629-4DFB-A20F-D0F03CA7BB1D}"/>
              </a:ext>
            </a:extLst>
          </p:cNvPr>
          <p:cNvGrpSpPr/>
          <p:nvPr/>
        </p:nvGrpSpPr>
        <p:grpSpPr>
          <a:xfrm>
            <a:off x="5147698" y="3194073"/>
            <a:ext cx="186598" cy="186598"/>
            <a:chOff x="2280863" y="3996647"/>
            <a:chExt cx="380144" cy="380144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9F72215E-18CF-4CAB-894D-FAA916805A34}"/>
                </a:ext>
              </a:extLst>
            </p:cNvPr>
            <p:cNvSpPr/>
            <p:nvPr/>
          </p:nvSpPr>
          <p:spPr>
            <a:xfrm>
              <a:off x="2280863" y="3996647"/>
              <a:ext cx="380144" cy="38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9C3520C7-6390-4E62-8148-DC9D9F35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7562B055-5493-49CA-B6BB-8F05A0F91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863" y="3996647"/>
              <a:ext cx="380144" cy="380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feld 219">
            <a:extLst>
              <a:ext uri="{FF2B5EF4-FFF2-40B4-BE49-F238E27FC236}">
                <a16:creationId xmlns:a16="http://schemas.microsoft.com/office/drawing/2014/main" id="{0F6699CF-F36A-4689-8D04-BF0FCEA31FBA}"/>
              </a:ext>
            </a:extLst>
          </p:cNvPr>
          <p:cNvSpPr txBox="1"/>
          <p:nvPr/>
        </p:nvSpPr>
        <p:spPr>
          <a:xfrm>
            <a:off x="5313317" y="3156567"/>
            <a:ext cx="201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multiple drawings ok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4C701E-F67B-4083-AA62-CAE6339EDA19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156" name="Rechteck: obere Ecken abgerundet 155">
              <a:extLst>
                <a:ext uri="{FF2B5EF4-FFF2-40B4-BE49-F238E27FC236}">
                  <a16:creationId xmlns:a16="http://schemas.microsoft.com/office/drawing/2014/main" id="{439549EB-C187-4D72-8F6A-134A4F23A9A0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6AEEBBB-D1AD-4088-9478-87E563EC3261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040E8433-2DCC-46B9-9392-A47CAA1B0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14808C25-2F9D-4F6D-A9CD-FC01C11075F3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obere Ecken abgerundet 159">
              <a:extLst>
                <a:ext uri="{FF2B5EF4-FFF2-40B4-BE49-F238E27FC236}">
                  <a16:creationId xmlns:a16="http://schemas.microsoft.com/office/drawing/2014/main" id="{0487AE33-180D-43D7-BCFB-843E4FDD909C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: obere Ecken abgerundet 160">
              <a:extLst>
                <a:ext uri="{FF2B5EF4-FFF2-40B4-BE49-F238E27FC236}">
                  <a16:creationId xmlns:a16="http://schemas.microsoft.com/office/drawing/2014/main" id="{0C439C6E-3D8B-406C-8088-23AF6B8C8AB4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94DD67D9-A2B6-4E93-A4F0-194FA9DAAF34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: obere Ecken abgerundet 162">
              <a:extLst>
                <a:ext uri="{FF2B5EF4-FFF2-40B4-BE49-F238E27FC236}">
                  <a16:creationId xmlns:a16="http://schemas.microsoft.com/office/drawing/2014/main" id="{4752B183-E7C8-4926-8BBD-591BB6358962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0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: obere Ecken abgerundet 163">
              <a:extLst>
                <a:ext uri="{FF2B5EF4-FFF2-40B4-BE49-F238E27FC236}">
                  <a16:creationId xmlns:a16="http://schemas.microsoft.com/office/drawing/2014/main" id="{DE290C5B-4645-48D4-BD16-CF4A3B6642A5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echteck: abgerundete Ecken 164">
            <a:extLst>
              <a:ext uri="{FF2B5EF4-FFF2-40B4-BE49-F238E27FC236}">
                <a16:creationId xmlns:a16="http://schemas.microsoft.com/office/drawing/2014/main" id="{DA23A44A-64DD-4031-8CC1-06D420BC1C63}"/>
              </a:ext>
            </a:extLst>
          </p:cNvPr>
          <p:cNvSpPr/>
          <p:nvPr/>
        </p:nvSpPr>
        <p:spPr>
          <a:xfrm>
            <a:off x="596461" y="5549723"/>
            <a:ext cx="1411092" cy="2414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 period...</a:t>
            </a:r>
          </a:p>
        </p:txBody>
      </p:sp>
      <p:sp>
        <p:nvSpPr>
          <p:cNvPr id="168" name="Rechteck: abgerundete Ecken 167">
            <a:extLst>
              <a:ext uri="{FF2B5EF4-FFF2-40B4-BE49-F238E27FC236}">
                <a16:creationId xmlns:a16="http://schemas.microsoft.com/office/drawing/2014/main" id="{62E319F9-29CC-4BAE-9E6E-7F4AAD2A68B1}"/>
              </a:ext>
            </a:extLst>
          </p:cNvPr>
          <p:cNvSpPr/>
          <p:nvPr/>
        </p:nvSpPr>
        <p:spPr>
          <a:xfrm>
            <a:off x="3114342" y="5549723"/>
            <a:ext cx="1411092" cy="2414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 period...</a:t>
            </a:r>
          </a:p>
        </p:txBody>
      </p:sp>
      <p:sp>
        <p:nvSpPr>
          <p:cNvPr id="169" name="Rechteck: abgerundete Ecken 168">
            <a:extLst>
              <a:ext uri="{FF2B5EF4-FFF2-40B4-BE49-F238E27FC236}">
                <a16:creationId xmlns:a16="http://schemas.microsoft.com/office/drawing/2014/main" id="{40F92489-0D94-4D9C-AFD4-C03256FB2B00}"/>
              </a:ext>
            </a:extLst>
          </p:cNvPr>
          <p:cNvSpPr/>
          <p:nvPr/>
        </p:nvSpPr>
        <p:spPr>
          <a:xfrm>
            <a:off x="5632223" y="5549723"/>
            <a:ext cx="1411092" cy="2414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Alter period...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E96DCF12-305C-44BC-A91B-659934D8B01D}"/>
              </a:ext>
            </a:extLst>
          </p:cNvPr>
          <p:cNvSpPr/>
          <p:nvPr/>
        </p:nvSpPr>
        <p:spPr>
          <a:xfrm>
            <a:off x="1636903" y="5414761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6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A25F10B-98C8-474D-A3AC-F5670C82CDEA}"/>
              </a:ext>
            </a:extLst>
          </p:cNvPr>
          <p:cNvSpPr/>
          <p:nvPr/>
        </p:nvSpPr>
        <p:spPr>
          <a:xfrm>
            <a:off x="4221832" y="5414761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6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F21FDCB0-AAC2-401F-ABA2-2AB2B90AA589}"/>
              </a:ext>
            </a:extLst>
          </p:cNvPr>
          <p:cNvSpPr/>
          <p:nvPr/>
        </p:nvSpPr>
        <p:spPr>
          <a:xfrm>
            <a:off x="6806761" y="5414761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12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12" action="ppaction://hlinksldjump"/>
              </a:rPr>
              <a:t> 6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773FC374-1065-4EEB-A357-5B830B678878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F0C2CD00-8340-4C43-B329-BA14555C5025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F191ABE7-4D7E-4C8D-83B1-ECBCB32EAB82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45301051-A151-4226-9B7A-9F409C5D8C31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26CD5F1-55B1-40CD-B323-74F6833B33D8}"/>
                  </a:ext>
                </a:extLst>
              </p:cNvPr>
              <p:cNvCxnSpPr>
                <a:endCxn id="184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898D7939-80C1-431A-AEE4-4C5375CBD541}"/>
                  </a:ext>
                </a:extLst>
              </p:cNvPr>
              <p:cNvCxnSpPr>
                <a:cxnSpLocks/>
                <a:endCxn id="184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Textfeld 188">
            <a:extLst>
              <a:ext uri="{FF2B5EF4-FFF2-40B4-BE49-F238E27FC236}">
                <a16:creationId xmlns:a16="http://schemas.microsoft.com/office/drawing/2014/main" id="{72E59AD4-0C59-4BC5-9D3F-084B22305924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83E9A29F-72E2-4F70-BD64-C56161722CE8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90" name="Rechteck: obere Ecken abgerundet 189">
              <a:extLst>
                <a:ext uri="{FF2B5EF4-FFF2-40B4-BE49-F238E27FC236}">
                  <a16:creationId xmlns:a16="http://schemas.microsoft.com/office/drawing/2014/main" id="{5EC46924-0519-447E-BDC2-5C2CAF622637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: obere Ecken abgerundet 190">
              <a:extLst>
                <a:ext uri="{FF2B5EF4-FFF2-40B4-BE49-F238E27FC236}">
                  <a16:creationId xmlns:a16="http://schemas.microsoft.com/office/drawing/2014/main" id="{E3A5ABF9-A9FB-49A3-AEA1-FE0EC60079EF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80475397-6F32-479C-AA2B-A8692D6E9975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hteck: obere Ecken abgerundet 197">
              <a:extLst>
                <a:ext uri="{FF2B5EF4-FFF2-40B4-BE49-F238E27FC236}">
                  <a16:creationId xmlns:a16="http://schemas.microsoft.com/office/drawing/2014/main" id="{FC2F4C46-B520-4CB3-936E-8EB570A9BB67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hteck: obere Ecken abgerundet 198">
              <a:extLst>
                <a:ext uri="{FF2B5EF4-FFF2-40B4-BE49-F238E27FC236}">
                  <a16:creationId xmlns:a16="http://schemas.microsoft.com/office/drawing/2014/main" id="{5BA2269D-2A41-4EE4-975F-C9191D7AEDC1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hteck: obere Ecken abgerundet 199">
              <a:extLst>
                <a:ext uri="{FF2B5EF4-FFF2-40B4-BE49-F238E27FC236}">
                  <a16:creationId xmlns:a16="http://schemas.microsoft.com/office/drawing/2014/main" id="{8B59B473-26F7-4C8F-A539-0B45CE46FC49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hteck: obere Ecken abgerundet 200">
              <a:extLst>
                <a:ext uri="{FF2B5EF4-FFF2-40B4-BE49-F238E27FC236}">
                  <a16:creationId xmlns:a16="http://schemas.microsoft.com/office/drawing/2014/main" id="{901DC650-1B2A-41D6-BEC6-73E5D125B782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3" name="Ellipse 202">
            <a:extLst>
              <a:ext uri="{FF2B5EF4-FFF2-40B4-BE49-F238E27FC236}">
                <a16:creationId xmlns:a16="http://schemas.microsoft.com/office/drawing/2014/main" id="{FCD49F96-7C33-47E5-858F-C7F0BB7A5295}"/>
              </a:ext>
            </a:extLst>
          </p:cNvPr>
          <p:cNvSpPr/>
          <p:nvPr/>
        </p:nvSpPr>
        <p:spPr>
          <a:xfrm>
            <a:off x="2334636" y="2037123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3AE0A1D0-C53C-49BD-8434-006DA0E2358B}"/>
              </a:ext>
            </a:extLst>
          </p:cNvPr>
          <p:cNvSpPr/>
          <p:nvPr/>
        </p:nvSpPr>
        <p:spPr>
          <a:xfrm>
            <a:off x="1073670" y="4457929"/>
            <a:ext cx="1028372" cy="2555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dynamic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751D9842-F9F5-430C-96B4-0AF09A9C4816}"/>
              </a:ext>
            </a:extLst>
          </p:cNvPr>
          <p:cNvSpPr/>
          <p:nvPr/>
        </p:nvSpPr>
        <p:spPr>
          <a:xfrm>
            <a:off x="6979875" y="3454012"/>
            <a:ext cx="2010792" cy="92892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Only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enabled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when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checked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07FA68C8-6EDD-4AFC-8B2A-AEF017D31EF1}"/>
              </a:ext>
            </a:extLst>
          </p:cNvPr>
          <p:cNvGrpSpPr/>
          <p:nvPr/>
        </p:nvGrpSpPr>
        <p:grpSpPr>
          <a:xfrm>
            <a:off x="5240997" y="6271083"/>
            <a:ext cx="158430" cy="430590"/>
            <a:chOff x="5317911" y="3511193"/>
            <a:chExt cx="219861" cy="1145568"/>
          </a:xfrm>
        </p:grpSpPr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22F451D5-741E-4C02-BDE3-979548EFB0C5}"/>
                </a:ext>
              </a:extLst>
            </p:cNvPr>
            <p:cNvGrpSpPr/>
            <p:nvPr/>
          </p:nvGrpSpPr>
          <p:grpSpPr>
            <a:xfrm>
              <a:off x="5320301" y="4348536"/>
              <a:ext cx="217471" cy="308225"/>
              <a:chOff x="5320301" y="4348536"/>
              <a:chExt cx="217471" cy="308225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ED0750C-5F01-4B0E-9B5D-E854D623709D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9" name="Gerader Verbinder 228">
                <a:extLst>
                  <a:ext uri="{FF2B5EF4-FFF2-40B4-BE49-F238E27FC236}">
                    <a16:creationId xmlns:a16="http://schemas.microsoft.com/office/drawing/2014/main" id="{11CB91AF-A975-48F6-A18E-7AE8C7DAC90F}"/>
                  </a:ext>
                </a:extLst>
              </p:cNvPr>
              <p:cNvCxnSpPr>
                <a:endCxn id="228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229">
                <a:extLst>
                  <a:ext uri="{FF2B5EF4-FFF2-40B4-BE49-F238E27FC236}">
                    <a16:creationId xmlns:a16="http://schemas.microsoft.com/office/drawing/2014/main" id="{441F1915-A310-4FE5-829E-F382BBA6BDC4}"/>
                  </a:ext>
                </a:extLst>
              </p:cNvPr>
              <p:cNvCxnSpPr>
                <a:cxnSpLocks/>
                <a:endCxn id="228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D973AC8B-32F8-4A28-A484-AFA5D1728170}"/>
                </a:ext>
              </a:extLst>
            </p:cNvPr>
            <p:cNvGrpSpPr/>
            <p:nvPr/>
          </p:nvGrpSpPr>
          <p:grpSpPr>
            <a:xfrm rot="10800000">
              <a:off x="5320301" y="3511193"/>
              <a:ext cx="217471" cy="308225"/>
              <a:chOff x="5320301" y="4348536"/>
              <a:chExt cx="217471" cy="308225"/>
            </a:xfrm>
          </p:grpSpPr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E6995F21-F51A-46DF-B079-C6E36E4F8C56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6" name="Gerader Verbinder 225">
                <a:extLst>
                  <a:ext uri="{FF2B5EF4-FFF2-40B4-BE49-F238E27FC236}">
                    <a16:creationId xmlns:a16="http://schemas.microsoft.com/office/drawing/2014/main" id="{DDE4F4BA-F0D2-4755-AF79-3503BFDA0A50}"/>
                  </a:ext>
                </a:extLst>
              </p:cNvPr>
              <p:cNvCxnSpPr>
                <a:endCxn id="225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Gerader Verbinder 226">
                <a:extLst>
                  <a:ext uri="{FF2B5EF4-FFF2-40B4-BE49-F238E27FC236}">
                    <a16:creationId xmlns:a16="http://schemas.microsoft.com/office/drawing/2014/main" id="{02E8CAB2-9600-4777-AFFC-F77D5A3DDC75}"/>
                  </a:ext>
                </a:extLst>
              </p:cNvPr>
              <p:cNvCxnSpPr>
                <a:cxnSpLocks/>
                <a:endCxn id="225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0CFE154B-13DE-4152-98B9-673236EA220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911" y="3828943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5313B430-D583-4870-95B4-1BC1E3632E1A}"/>
                </a:ext>
              </a:extLst>
            </p:cNvPr>
            <p:cNvCxnSpPr>
              <a:cxnSpLocks/>
            </p:cNvCxnSpPr>
            <p:nvPr/>
          </p:nvCxnSpPr>
          <p:spPr>
            <a:xfrm>
              <a:off x="5536986" y="3825768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3E3222EC-5C4B-425F-8CBF-3E28D8B4C33B}"/>
              </a:ext>
            </a:extLst>
          </p:cNvPr>
          <p:cNvGrpSpPr/>
          <p:nvPr/>
        </p:nvGrpSpPr>
        <p:grpSpPr>
          <a:xfrm>
            <a:off x="2149851" y="4806205"/>
            <a:ext cx="158430" cy="430590"/>
            <a:chOff x="5317911" y="3511193"/>
            <a:chExt cx="219861" cy="1145568"/>
          </a:xfrm>
        </p:grpSpPr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97B4A07D-CC48-44BE-9653-972CDB19B80A}"/>
                </a:ext>
              </a:extLst>
            </p:cNvPr>
            <p:cNvGrpSpPr/>
            <p:nvPr/>
          </p:nvGrpSpPr>
          <p:grpSpPr>
            <a:xfrm>
              <a:off x="5320301" y="4348536"/>
              <a:ext cx="217471" cy="308225"/>
              <a:chOff x="5320301" y="4348536"/>
              <a:chExt cx="217471" cy="308225"/>
            </a:xfrm>
          </p:grpSpPr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A36003F9-2164-4B1F-9003-51E7F901ED62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0" name="Gerader Verbinder 239">
                <a:extLst>
                  <a:ext uri="{FF2B5EF4-FFF2-40B4-BE49-F238E27FC236}">
                    <a16:creationId xmlns:a16="http://schemas.microsoft.com/office/drawing/2014/main" id="{2968BDF5-5367-4CDB-B3D9-B095030BB246}"/>
                  </a:ext>
                </a:extLst>
              </p:cNvPr>
              <p:cNvCxnSpPr>
                <a:endCxn id="239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5F301D24-670F-477C-9C34-0171EADF35F0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25D5FB05-F170-4923-93C5-5926E2706653}"/>
                </a:ext>
              </a:extLst>
            </p:cNvPr>
            <p:cNvGrpSpPr/>
            <p:nvPr/>
          </p:nvGrpSpPr>
          <p:grpSpPr>
            <a:xfrm rot="10800000">
              <a:off x="5320301" y="3511193"/>
              <a:ext cx="217471" cy="308225"/>
              <a:chOff x="5320301" y="4348536"/>
              <a:chExt cx="217471" cy="308225"/>
            </a:xfrm>
          </p:grpSpPr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922EBC41-E703-4B20-80D6-693D89F49168}"/>
                  </a:ext>
                </a:extLst>
              </p:cNvPr>
              <p:cNvSpPr/>
              <p:nvPr/>
            </p:nvSpPr>
            <p:spPr>
              <a:xfrm>
                <a:off x="5320302" y="4348536"/>
                <a:ext cx="21747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7" name="Gerader Verbinder 236">
                <a:extLst>
                  <a:ext uri="{FF2B5EF4-FFF2-40B4-BE49-F238E27FC236}">
                    <a16:creationId xmlns:a16="http://schemas.microsoft.com/office/drawing/2014/main" id="{8474F07C-C656-40F6-8946-1BAD1B11BB2A}"/>
                  </a:ext>
                </a:extLst>
              </p:cNvPr>
              <p:cNvCxnSpPr>
                <a:endCxn id="236" idx="2"/>
              </p:cNvCxnSpPr>
              <p:nvPr/>
            </p:nvCxnSpPr>
            <p:spPr>
              <a:xfrm>
                <a:off x="5320301" y="4348536"/>
                <a:ext cx="108736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Gerader Verbinder 237">
                <a:extLst>
                  <a:ext uri="{FF2B5EF4-FFF2-40B4-BE49-F238E27FC236}">
                    <a16:creationId xmlns:a16="http://schemas.microsoft.com/office/drawing/2014/main" id="{68919DFF-3D72-458A-A4F8-595C0BBAD73B}"/>
                  </a:ext>
                </a:extLst>
              </p:cNvPr>
              <p:cNvCxnSpPr>
                <a:cxnSpLocks/>
                <a:endCxn id="236" idx="2"/>
              </p:cNvCxnSpPr>
              <p:nvPr/>
            </p:nvCxnSpPr>
            <p:spPr>
              <a:xfrm flipH="1">
                <a:off x="5429037" y="4359275"/>
                <a:ext cx="101813" cy="297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DF9D92BF-C731-41A9-A16F-94FD82947C3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911" y="3828943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B62CD0DB-D3E9-4444-B81F-CC47B9463C18}"/>
                </a:ext>
              </a:extLst>
            </p:cNvPr>
            <p:cNvCxnSpPr>
              <a:cxnSpLocks/>
            </p:cNvCxnSpPr>
            <p:nvPr/>
          </p:nvCxnSpPr>
          <p:spPr>
            <a:xfrm>
              <a:off x="5536986" y="3825768"/>
              <a:ext cx="1" cy="52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541D2AF4-FD90-4149-87EF-AF40725B6E2C}"/>
              </a:ext>
            </a:extLst>
          </p:cNvPr>
          <p:cNvSpPr/>
          <p:nvPr/>
        </p:nvSpPr>
        <p:spPr>
          <a:xfrm>
            <a:off x="2136189" y="6554471"/>
            <a:ext cx="1148152" cy="3495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not </a:t>
            </a:r>
            <a:r>
              <a:rPr lang="de-DE" sz="1200" dirty="0" err="1">
                <a:solidFill>
                  <a:schemeClr val="accent1"/>
                </a:solidFill>
              </a:rPr>
              <a:t>editable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9EFD10-5631-4A9E-AEC9-4B434013254E}"/>
              </a:ext>
            </a:extLst>
          </p:cNvPr>
          <p:cNvGrpSpPr/>
          <p:nvPr/>
        </p:nvGrpSpPr>
        <p:grpSpPr>
          <a:xfrm>
            <a:off x="163621" y="2173203"/>
            <a:ext cx="6360469" cy="1116550"/>
            <a:chOff x="163621" y="1363289"/>
            <a:chExt cx="5672099" cy="1280642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1D6A3017-E3CF-46DD-AEC2-04783DCA1591}"/>
                </a:ext>
              </a:extLst>
            </p:cNvPr>
            <p:cNvSpPr/>
            <p:nvPr/>
          </p:nvSpPr>
          <p:spPr>
            <a:xfrm>
              <a:off x="163621" y="1480063"/>
              <a:ext cx="5672099" cy="11638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6C78073C-94B9-4A89-A7F8-39F5A07322B6}"/>
                </a:ext>
              </a:extLst>
            </p:cNvPr>
            <p:cNvSpPr/>
            <p:nvPr/>
          </p:nvSpPr>
          <p:spPr>
            <a:xfrm>
              <a:off x="290321" y="1363289"/>
              <a:ext cx="746010" cy="26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Coupon</a:t>
              </a:r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1E30EC98-B437-4048-8D77-D6D78A5A64C3}"/>
              </a:ext>
            </a:extLst>
          </p:cNvPr>
          <p:cNvGrpSpPr/>
          <p:nvPr/>
        </p:nvGrpSpPr>
        <p:grpSpPr>
          <a:xfrm>
            <a:off x="2988160" y="2780625"/>
            <a:ext cx="2198669" cy="308225"/>
            <a:chOff x="1356189" y="965771"/>
            <a:chExt cx="2198669" cy="308225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9F502E02-B596-4C6B-B9C0-4AF8FA1B7296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LIBOR</a:t>
              </a:r>
            </a:p>
          </p:txBody>
        </p: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C9A32B13-F944-4DA2-824E-48036CD025B2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ECE026B-F096-49A3-8B4E-76F058FF89A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6CDC22FD-7F4B-4C06-8142-ED2556460C33}"/>
                  </a:ext>
                </a:extLst>
              </p:cNvPr>
              <p:cNvCxnSpPr>
                <a:endCxn id="16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327A4F15-5307-4F1B-AC53-D23040A48CD0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152F2E-F7F1-4595-9E93-9F3C4DE2D3C9}"/>
              </a:ext>
            </a:extLst>
          </p:cNvPr>
          <p:cNvSpPr txBox="1"/>
          <p:nvPr/>
        </p:nvSpPr>
        <p:spPr>
          <a:xfrm>
            <a:off x="2903385" y="254287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Reference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1D4D4A5-74AC-4683-B803-AB211CE5E293}"/>
              </a:ext>
            </a:extLst>
          </p:cNvPr>
          <p:cNvGrpSpPr/>
          <p:nvPr/>
        </p:nvGrpSpPr>
        <p:grpSpPr>
          <a:xfrm>
            <a:off x="290321" y="2425087"/>
            <a:ext cx="2460664" cy="711075"/>
            <a:chOff x="5289713" y="3549015"/>
            <a:chExt cx="2460664" cy="711075"/>
          </a:xfrm>
        </p:grpSpPr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8863E2E-BBEB-4B68-9CD4-D39557D03D93}"/>
                </a:ext>
              </a:extLst>
            </p:cNvPr>
            <p:cNvSpPr/>
            <p:nvPr/>
          </p:nvSpPr>
          <p:spPr>
            <a:xfrm>
              <a:off x="5289713" y="3666091"/>
              <a:ext cx="2460664" cy="593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B5ED192A-FF4A-4353-BF47-61868BE7D6F6}"/>
                </a:ext>
              </a:extLst>
            </p:cNvPr>
            <p:cNvSpPr/>
            <p:nvPr/>
          </p:nvSpPr>
          <p:spPr>
            <a:xfrm>
              <a:off x="5418485" y="3549015"/>
              <a:ext cx="746010" cy="17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Frequency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75F33A9-5752-4E54-97AD-821DA3542CA2}"/>
                </a:ext>
              </a:extLst>
            </p:cNvPr>
            <p:cNvGrpSpPr/>
            <p:nvPr/>
          </p:nvGrpSpPr>
          <p:grpSpPr>
            <a:xfrm>
              <a:off x="5350614" y="3887691"/>
              <a:ext cx="762511" cy="308225"/>
              <a:chOff x="1828800" y="3274887"/>
              <a:chExt cx="762511" cy="308225"/>
            </a:xfrm>
          </p:grpSpPr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5A0439B3-B66C-49D2-978B-B86AF50B4DD6}"/>
                  </a:ext>
                </a:extLst>
              </p:cNvPr>
              <p:cNvSpPr/>
              <p:nvPr/>
            </p:nvSpPr>
            <p:spPr>
              <a:xfrm>
                <a:off x="1828800" y="3274887"/>
                <a:ext cx="413190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40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81" name="Gruppieren 180">
                <a:extLst>
                  <a:ext uri="{FF2B5EF4-FFF2-40B4-BE49-F238E27FC236}">
                    <a16:creationId xmlns:a16="http://schemas.microsoft.com/office/drawing/2014/main" id="{8A9BFA88-BA9C-4BEA-A7B4-E81C18AC9C80}"/>
                  </a:ext>
                </a:extLst>
              </p:cNvPr>
              <p:cNvGrpSpPr/>
              <p:nvPr/>
            </p:nvGrpSpPr>
            <p:grpSpPr>
              <a:xfrm>
                <a:off x="2241990" y="3274887"/>
                <a:ext cx="349321" cy="308225"/>
                <a:chOff x="3205537" y="965771"/>
                <a:chExt cx="349321" cy="308225"/>
              </a:xfrm>
            </p:grpSpPr>
            <p:sp>
              <p:nvSpPr>
                <p:cNvPr id="182" name="Rechteck 181">
                  <a:extLst>
                    <a:ext uri="{FF2B5EF4-FFF2-40B4-BE49-F238E27FC236}">
                      <a16:creationId xmlns:a16="http://schemas.microsoft.com/office/drawing/2014/main" id="{E70DA886-73C5-4DA6-8BD8-F85DCC45663D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84" name="Gerader Verbinder 183">
                  <a:extLst>
                    <a:ext uri="{FF2B5EF4-FFF2-40B4-BE49-F238E27FC236}">
                      <a16:creationId xmlns:a16="http://schemas.microsoft.com/office/drawing/2014/main" id="{26D6770D-9771-4A51-A12E-6EF7A8747B03}"/>
                    </a:ext>
                  </a:extLst>
                </p:cNvPr>
                <p:cNvCxnSpPr>
                  <a:endCxn id="182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Gerader Verbinder 184">
                  <a:extLst>
                    <a:ext uri="{FF2B5EF4-FFF2-40B4-BE49-F238E27FC236}">
                      <a16:creationId xmlns:a16="http://schemas.microsoft.com/office/drawing/2014/main" id="{15D8269D-9966-4A40-A320-6CF8FD84314B}"/>
                    </a:ext>
                  </a:extLst>
                </p:cNvPr>
                <p:cNvCxnSpPr>
                  <a:cxnSpLocks/>
                  <a:endCxn id="182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5AA40BE-155F-4042-8D8F-20C95747B1EA}"/>
                </a:ext>
              </a:extLst>
            </p:cNvPr>
            <p:cNvGrpSpPr/>
            <p:nvPr/>
          </p:nvGrpSpPr>
          <p:grpSpPr>
            <a:xfrm>
              <a:off x="6263191" y="3876136"/>
              <a:ext cx="1291233" cy="308225"/>
              <a:chOff x="1227029" y="3784325"/>
              <a:chExt cx="1364282" cy="308225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61B0BD44-CE0F-4A36-B486-28CE22996A10}"/>
                  </a:ext>
                </a:extLst>
              </p:cNvPr>
              <p:cNvSpPr/>
              <p:nvPr/>
            </p:nvSpPr>
            <p:spPr>
              <a:xfrm>
                <a:off x="1227029" y="3784325"/>
                <a:ext cx="1029639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tx1"/>
                    </a:solidFill>
                  </a:rPr>
                  <a:t>Month</a:t>
                </a:r>
              </a:p>
            </p:txBody>
          </p: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B12F51C7-3047-4613-8836-B29E7CFBA2E4}"/>
                  </a:ext>
                </a:extLst>
              </p:cNvPr>
              <p:cNvGrpSpPr/>
              <p:nvPr/>
            </p:nvGrpSpPr>
            <p:grpSpPr>
              <a:xfrm>
                <a:off x="2241990" y="3784325"/>
                <a:ext cx="349321" cy="308225"/>
                <a:chOff x="3205537" y="965771"/>
                <a:chExt cx="349321" cy="308225"/>
              </a:xfrm>
            </p:grpSpPr>
            <p:sp>
              <p:nvSpPr>
                <p:cNvPr id="190" name="Rechteck 189">
                  <a:extLst>
                    <a:ext uri="{FF2B5EF4-FFF2-40B4-BE49-F238E27FC236}">
                      <a16:creationId xmlns:a16="http://schemas.microsoft.com/office/drawing/2014/main" id="{A2BF5F76-E19E-4400-A0EF-B8B49C514DF6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1" name="Gerader Verbinder 190">
                  <a:extLst>
                    <a:ext uri="{FF2B5EF4-FFF2-40B4-BE49-F238E27FC236}">
                      <a16:creationId xmlns:a16="http://schemas.microsoft.com/office/drawing/2014/main" id="{B2F1D286-84AD-451F-9182-38CE071FEEF3}"/>
                    </a:ext>
                  </a:extLst>
                </p:cNvPr>
                <p:cNvCxnSpPr>
                  <a:endCxn id="19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>
                  <a:extLst>
                    <a:ext uri="{FF2B5EF4-FFF2-40B4-BE49-F238E27FC236}">
                      <a16:creationId xmlns:a16="http://schemas.microsoft.com/office/drawing/2014/main" id="{445E7BB3-5436-4E99-910C-36F4C8AE1255}"/>
                    </a:ext>
                  </a:extLst>
                </p:cNvPr>
                <p:cNvCxnSpPr>
                  <a:cxnSpLocks/>
                  <a:endCxn id="19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46CC80E-EE3F-4094-A42F-2244302636DA}"/>
              </a:ext>
            </a:extLst>
          </p:cNvPr>
          <p:cNvGrpSpPr/>
          <p:nvPr/>
        </p:nvGrpSpPr>
        <p:grpSpPr>
          <a:xfrm>
            <a:off x="5198949" y="2536533"/>
            <a:ext cx="1172893" cy="554865"/>
            <a:chOff x="5198949" y="1942376"/>
            <a:chExt cx="1172893" cy="554865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E138AB7B-F0DE-44A2-9D9B-65CC8D90E9B1}"/>
                </a:ext>
              </a:extLst>
            </p:cNvPr>
            <p:cNvSpPr/>
            <p:nvPr/>
          </p:nvSpPr>
          <p:spPr>
            <a:xfrm>
              <a:off x="5285954" y="2189464"/>
              <a:ext cx="1085888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235855BE-CFD2-4119-B549-A65450291895}"/>
                </a:ext>
              </a:extLst>
            </p:cNvPr>
            <p:cNvSpPr txBox="1"/>
            <p:nvPr/>
          </p:nvSpPr>
          <p:spPr>
            <a:xfrm>
              <a:off x="5198949" y="1942376"/>
              <a:ext cx="114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Spread [bps]</a:t>
              </a:r>
            </a:p>
          </p:txBody>
        </p:sp>
      </p:grpSp>
      <p:sp>
        <p:nvSpPr>
          <p:cNvPr id="241" name="Rechteck 240">
            <a:extLst>
              <a:ext uri="{FF2B5EF4-FFF2-40B4-BE49-F238E27FC236}">
                <a16:creationId xmlns:a16="http://schemas.microsoft.com/office/drawing/2014/main" id="{A92574F8-46AB-4A46-B4FB-BAF95FFCB141}"/>
              </a:ext>
            </a:extLst>
          </p:cNvPr>
          <p:cNvSpPr/>
          <p:nvPr/>
        </p:nvSpPr>
        <p:spPr>
          <a:xfrm>
            <a:off x="187720" y="4860735"/>
            <a:ext cx="4976849" cy="137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BE10AA55-45B0-4CD7-886A-EF8A136E2D93}"/>
              </a:ext>
            </a:extLst>
          </p:cNvPr>
          <p:cNvSpPr/>
          <p:nvPr/>
        </p:nvSpPr>
        <p:spPr>
          <a:xfrm>
            <a:off x="329796" y="4768207"/>
            <a:ext cx="836546" cy="207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Payment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1C91190-6A4D-483F-92ED-97A46F97A66C}"/>
              </a:ext>
            </a:extLst>
          </p:cNvPr>
          <p:cNvGrpSpPr/>
          <p:nvPr/>
        </p:nvGrpSpPr>
        <p:grpSpPr>
          <a:xfrm>
            <a:off x="290321" y="4996973"/>
            <a:ext cx="2058883" cy="570556"/>
            <a:chOff x="290321" y="4402816"/>
            <a:chExt cx="2058883" cy="570556"/>
          </a:xfrm>
        </p:grpSpPr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3EF51DC4-CA47-4EA7-B890-523F0BFD211F}"/>
                </a:ext>
              </a:extLst>
            </p:cNvPr>
            <p:cNvSpPr/>
            <p:nvPr/>
          </p:nvSpPr>
          <p:spPr>
            <a:xfrm>
              <a:off x="290321" y="4496756"/>
              <a:ext cx="2058883" cy="476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D81EFC4D-6972-47BC-878C-760BC6327224}"/>
                </a:ext>
              </a:extLst>
            </p:cNvPr>
            <p:cNvSpPr/>
            <p:nvPr/>
          </p:nvSpPr>
          <p:spPr>
            <a:xfrm>
              <a:off x="328861" y="4402816"/>
              <a:ext cx="762612" cy="143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Frequency</a:t>
              </a:r>
            </a:p>
          </p:txBody>
        </p: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938165BC-9203-48D9-B40F-E0850C9C8FFF}"/>
                </a:ext>
              </a:extLst>
            </p:cNvPr>
            <p:cNvGrpSpPr/>
            <p:nvPr/>
          </p:nvGrpSpPr>
          <p:grpSpPr>
            <a:xfrm>
              <a:off x="341278" y="4674565"/>
              <a:ext cx="638007" cy="247315"/>
              <a:chOff x="1828800" y="3274887"/>
              <a:chExt cx="762511" cy="308225"/>
            </a:xfrm>
          </p:grpSpPr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DA011FAE-CBB2-47A5-B819-EDD7B2DB23A5}"/>
                  </a:ext>
                </a:extLst>
              </p:cNvPr>
              <p:cNvSpPr/>
              <p:nvPr/>
            </p:nvSpPr>
            <p:spPr>
              <a:xfrm>
                <a:off x="1828800" y="3274887"/>
                <a:ext cx="413190" cy="308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400">
                    <a:solidFill>
                      <a:schemeClr val="bg2">
                        <a:lumMod val="90000"/>
                      </a:schemeClr>
                    </a:solidFill>
                  </a:rPr>
                  <a:t>0</a:t>
                </a:r>
              </a:p>
            </p:txBody>
          </p:sp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88CE1CAF-C144-4DB4-9A06-A4291479F53B}"/>
                  </a:ext>
                </a:extLst>
              </p:cNvPr>
              <p:cNvGrpSpPr/>
              <p:nvPr/>
            </p:nvGrpSpPr>
            <p:grpSpPr>
              <a:xfrm>
                <a:off x="2241990" y="3274887"/>
                <a:ext cx="349321" cy="308225"/>
                <a:chOff x="3205537" y="965771"/>
                <a:chExt cx="349321" cy="308225"/>
              </a:xfrm>
            </p:grpSpPr>
            <p:sp>
              <p:nvSpPr>
                <p:cNvPr id="255" name="Rechteck 254">
                  <a:extLst>
                    <a:ext uri="{FF2B5EF4-FFF2-40B4-BE49-F238E27FC236}">
                      <a16:creationId xmlns:a16="http://schemas.microsoft.com/office/drawing/2014/main" id="{EA4D6669-1868-4CF7-A714-EC66161D92D5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6" name="Gerader Verbinder 255">
                  <a:extLst>
                    <a:ext uri="{FF2B5EF4-FFF2-40B4-BE49-F238E27FC236}">
                      <a16:creationId xmlns:a16="http://schemas.microsoft.com/office/drawing/2014/main" id="{7232602E-23F3-46D7-A0D7-B8AF96DC855D}"/>
                    </a:ext>
                  </a:extLst>
                </p:cNvPr>
                <p:cNvCxnSpPr>
                  <a:endCxn id="255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Gerader Verbinder 256">
                  <a:extLst>
                    <a:ext uri="{FF2B5EF4-FFF2-40B4-BE49-F238E27FC236}">
                      <a16:creationId xmlns:a16="http://schemas.microsoft.com/office/drawing/2014/main" id="{0DCC8291-2301-48E6-AC35-A69A6D541A6D}"/>
                    </a:ext>
                  </a:extLst>
                </p:cNvPr>
                <p:cNvCxnSpPr>
                  <a:cxnSpLocks/>
                  <a:endCxn id="255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BE366F72-348A-437B-A33E-8266A76A632D}"/>
                </a:ext>
              </a:extLst>
            </p:cNvPr>
            <p:cNvGrpSpPr/>
            <p:nvPr/>
          </p:nvGrpSpPr>
          <p:grpSpPr>
            <a:xfrm>
              <a:off x="1104848" y="4665293"/>
              <a:ext cx="1080398" cy="247315"/>
              <a:chOff x="1227029" y="3784325"/>
              <a:chExt cx="1364282" cy="308225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587217AE-DA83-4749-AB5C-F7907399095B}"/>
                  </a:ext>
                </a:extLst>
              </p:cNvPr>
              <p:cNvSpPr/>
              <p:nvPr/>
            </p:nvSpPr>
            <p:spPr>
              <a:xfrm>
                <a:off x="1227029" y="3784325"/>
                <a:ext cx="1029639" cy="308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bg2">
                        <a:lumMod val="90000"/>
                      </a:schemeClr>
                    </a:solidFill>
                  </a:rPr>
                  <a:t>NO ENTRY</a:t>
                </a:r>
              </a:p>
            </p:txBody>
          </p:sp>
          <p:grpSp>
            <p:nvGrpSpPr>
              <p:cNvPr id="249" name="Gruppieren 248">
                <a:extLst>
                  <a:ext uri="{FF2B5EF4-FFF2-40B4-BE49-F238E27FC236}">
                    <a16:creationId xmlns:a16="http://schemas.microsoft.com/office/drawing/2014/main" id="{52DCF131-51B1-4103-A7AB-C5FF5F089A8F}"/>
                  </a:ext>
                </a:extLst>
              </p:cNvPr>
              <p:cNvGrpSpPr/>
              <p:nvPr/>
            </p:nvGrpSpPr>
            <p:grpSpPr>
              <a:xfrm>
                <a:off x="2241990" y="3784325"/>
                <a:ext cx="349321" cy="308225"/>
                <a:chOff x="3205537" y="965771"/>
                <a:chExt cx="349321" cy="308225"/>
              </a:xfrm>
            </p:grpSpPr>
            <p:sp>
              <p:nvSpPr>
                <p:cNvPr id="250" name="Rechteck 249">
                  <a:extLst>
                    <a:ext uri="{FF2B5EF4-FFF2-40B4-BE49-F238E27FC236}">
                      <a16:creationId xmlns:a16="http://schemas.microsoft.com/office/drawing/2014/main" id="{43472223-7BA4-48CB-807E-7D95A7A5D7C0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1" name="Gerader Verbinder 250">
                  <a:extLst>
                    <a:ext uri="{FF2B5EF4-FFF2-40B4-BE49-F238E27FC236}">
                      <a16:creationId xmlns:a16="http://schemas.microsoft.com/office/drawing/2014/main" id="{D8B3C737-A3E3-4457-B98B-1BDC6D1C0EC7}"/>
                    </a:ext>
                  </a:extLst>
                </p:cNvPr>
                <p:cNvCxnSpPr>
                  <a:endCxn id="25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Gerader Verbinder 251">
                  <a:extLst>
                    <a:ext uri="{FF2B5EF4-FFF2-40B4-BE49-F238E27FC236}">
                      <a16:creationId xmlns:a16="http://schemas.microsoft.com/office/drawing/2014/main" id="{1BAB0F9E-1DEE-4031-AF09-41DB75EB5FF7}"/>
                    </a:ext>
                  </a:extLst>
                </p:cNvPr>
                <p:cNvCxnSpPr>
                  <a:cxnSpLocks/>
                  <a:endCxn id="25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9B51FB6-3A32-4E1F-B8E3-113046184677}"/>
              </a:ext>
            </a:extLst>
          </p:cNvPr>
          <p:cNvGrpSpPr/>
          <p:nvPr/>
        </p:nvGrpSpPr>
        <p:grpSpPr>
          <a:xfrm>
            <a:off x="187719" y="3568341"/>
            <a:ext cx="4976849" cy="1014739"/>
            <a:chOff x="187720" y="2917196"/>
            <a:chExt cx="4476747" cy="1014739"/>
          </a:xfrm>
        </p:grpSpPr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9ADC905F-C158-4B74-8623-7E8DA0B6A5D4}"/>
                </a:ext>
              </a:extLst>
            </p:cNvPr>
            <p:cNvSpPr/>
            <p:nvPr/>
          </p:nvSpPr>
          <p:spPr>
            <a:xfrm>
              <a:off x="187720" y="3009724"/>
              <a:ext cx="4476747" cy="9222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EA6C87CE-A223-4BEC-BC0F-9F243A23DCE5}"/>
                </a:ext>
              </a:extLst>
            </p:cNvPr>
            <p:cNvSpPr/>
            <p:nvPr/>
          </p:nvSpPr>
          <p:spPr>
            <a:xfrm>
              <a:off x="421931" y="2917196"/>
              <a:ext cx="841868" cy="20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Calculation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7B6AFC2-ADDB-481C-ADBD-267A464A8D9C}"/>
              </a:ext>
            </a:extLst>
          </p:cNvPr>
          <p:cNvGrpSpPr/>
          <p:nvPr/>
        </p:nvGrpSpPr>
        <p:grpSpPr>
          <a:xfrm>
            <a:off x="321905" y="3849119"/>
            <a:ext cx="2027299" cy="585843"/>
            <a:chOff x="290320" y="3202949"/>
            <a:chExt cx="2460664" cy="711075"/>
          </a:xfrm>
        </p:grpSpPr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A1272037-4EE1-4958-B50A-6C9312DCB7DB}"/>
                </a:ext>
              </a:extLst>
            </p:cNvPr>
            <p:cNvSpPr/>
            <p:nvPr/>
          </p:nvSpPr>
          <p:spPr>
            <a:xfrm>
              <a:off x="290320" y="3320025"/>
              <a:ext cx="2460664" cy="593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079A74EF-4CD0-4D16-B5E8-3F8EDA955A6C}"/>
                </a:ext>
              </a:extLst>
            </p:cNvPr>
            <p:cNvSpPr/>
            <p:nvPr/>
          </p:nvSpPr>
          <p:spPr>
            <a:xfrm>
              <a:off x="419092" y="3202949"/>
              <a:ext cx="894672" cy="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Frequency</a:t>
              </a:r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0F6A253B-0ECF-4763-B6D0-904FB3AFEAC1}"/>
                </a:ext>
              </a:extLst>
            </p:cNvPr>
            <p:cNvSpPr/>
            <p:nvPr/>
          </p:nvSpPr>
          <p:spPr>
            <a:xfrm>
              <a:off x="351221" y="3541625"/>
              <a:ext cx="413190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AA013464-194A-4907-BE92-E88DA9CA9D8B}"/>
                </a:ext>
              </a:extLst>
            </p:cNvPr>
            <p:cNvSpPr/>
            <p:nvPr/>
          </p:nvSpPr>
          <p:spPr>
            <a:xfrm>
              <a:off x="764411" y="3541625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5C1147A8-3DAB-4CF1-9026-C176CD59765E}"/>
                </a:ext>
              </a:extLst>
            </p:cNvPr>
            <p:cNvCxnSpPr>
              <a:endCxn id="234" idx="2"/>
            </p:cNvCxnSpPr>
            <p:nvPr/>
          </p:nvCxnSpPr>
          <p:spPr>
            <a:xfrm>
              <a:off x="764411" y="3541625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r Verbinder 235">
              <a:extLst>
                <a:ext uri="{FF2B5EF4-FFF2-40B4-BE49-F238E27FC236}">
                  <a16:creationId xmlns:a16="http://schemas.microsoft.com/office/drawing/2014/main" id="{C3B9C129-ACDD-4A90-8DC8-DFE426883FD0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>
              <a:off x="939072" y="3541625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44898EB6-FCA8-449C-AC14-9791B4085882}"/>
                </a:ext>
              </a:extLst>
            </p:cNvPr>
            <p:cNvSpPr/>
            <p:nvPr/>
          </p:nvSpPr>
          <p:spPr>
            <a:xfrm>
              <a:off x="1263798" y="3530070"/>
              <a:ext cx="97450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>
                  <a:solidFill>
                    <a:schemeClr val="tx1"/>
                  </a:solidFill>
                </a:rPr>
                <a:t>Month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86D18859-D65B-4CFE-A859-C820DB5A0B80}"/>
                </a:ext>
              </a:extLst>
            </p:cNvPr>
            <p:cNvGrpSpPr/>
            <p:nvPr/>
          </p:nvGrpSpPr>
          <p:grpSpPr>
            <a:xfrm>
              <a:off x="2224414" y="3530070"/>
              <a:ext cx="330617" cy="308225"/>
              <a:chOff x="3205537" y="965771"/>
              <a:chExt cx="349321" cy="308225"/>
            </a:xfrm>
          </p:grpSpPr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63151D7B-16C9-445C-821F-030179DCB765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0" name="Gerader Verbinder 229">
                <a:extLst>
                  <a:ext uri="{FF2B5EF4-FFF2-40B4-BE49-F238E27FC236}">
                    <a16:creationId xmlns:a16="http://schemas.microsoft.com/office/drawing/2014/main" id="{D41FDCC5-9D52-489F-82B1-BE8BA913116E}"/>
                  </a:ext>
                </a:extLst>
              </p:cNvPr>
              <p:cNvCxnSpPr>
                <a:endCxn id="229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F2AA7300-64AC-47DC-8AF0-0275D4ABF627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1A51DE-CC53-4862-AD88-29604AB14334}"/>
              </a:ext>
            </a:extLst>
          </p:cNvPr>
          <p:cNvGrpSpPr/>
          <p:nvPr/>
        </p:nvGrpSpPr>
        <p:grpSpPr>
          <a:xfrm>
            <a:off x="2648105" y="4108954"/>
            <a:ext cx="1404250" cy="308225"/>
            <a:chOff x="5663955" y="3527817"/>
            <a:chExt cx="1495821" cy="308225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F7A2C12-4200-4307-BCFC-19CC57655EE2}"/>
                </a:ext>
              </a:extLst>
            </p:cNvPr>
            <p:cNvGrpSpPr/>
            <p:nvPr/>
          </p:nvGrpSpPr>
          <p:grpSpPr>
            <a:xfrm>
              <a:off x="6810455" y="3527817"/>
              <a:ext cx="349321" cy="308225"/>
              <a:chOff x="6810455" y="3527817"/>
              <a:chExt cx="349321" cy="308225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FADE4B8F-A160-4EE5-80B8-C7F166C54203}"/>
                  </a:ext>
                </a:extLst>
              </p:cNvPr>
              <p:cNvSpPr/>
              <p:nvPr/>
            </p:nvSpPr>
            <p:spPr>
              <a:xfrm>
                <a:off x="6810455" y="3527817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0" name="Gerader Verbinder 269">
                <a:extLst>
                  <a:ext uri="{FF2B5EF4-FFF2-40B4-BE49-F238E27FC236}">
                    <a16:creationId xmlns:a16="http://schemas.microsoft.com/office/drawing/2014/main" id="{91EB7455-A858-4CD8-AC85-A29371567BF5}"/>
                  </a:ext>
                </a:extLst>
              </p:cNvPr>
              <p:cNvCxnSpPr>
                <a:endCxn id="269" idx="2"/>
              </p:cNvCxnSpPr>
              <p:nvPr/>
            </p:nvCxnSpPr>
            <p:spPr>
              <a:xfrm>
                <a:off x="6810455" y="3527817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r Verbinder 270">
                <a:extLst>
                  <a:ext uri="{FF2B5EF4-FFF2-40B4-BE49-F238E27FC236}">
                    <a16:creationId xmlns:a16="http://schemas.microsoft.com/office/drawing/2014/main" id="{56D69D0E-E8CC-4D2C-87E5-21223C69F13A}"/>
                  </a:ext>
                </a:extLst>
              </p:cNvPr>
              <p:cNvCxnSpPr>
                <a:cxnSpLocks/>
                <a:endCxn id="269" idx="2"/>
              </p:cNvCxnSpPr>
              <p:nvPr/>
            </p:nvCxnSpPr>
            <p:spPr>
              <a:xfrm flipH="1">
                <a:off x="6985116" y="3527817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46F599B7-00DD-4AE1-AB02-DCE13CDAD940}"/>
                </a:ext>
              </a:extLst>
            </p:cNvPr>
            <p:cNvSpPr/>
            <p:nvPr/>
          </p:nvSpPr>
          <p:spPr>
            <a:xfrm>
              <a:off x="5663955" y="3527817"/>
              <a:ext cx="1146500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Modified following</a:t>
              </a:r>
            </a:p>
          </p:txBody>
        </p:sp>
      </p:grpSp>
      <p:sp>
        <p:nvSpPr>
          <p:cNvPr id="265" name="Textfeld 264">
            <a:extLst>
              <a:ext uri="{FF2B5EF4-FFF2-40B4-BE49-F238E27FC236}">
                <a16:creationId xmlns:a16="http://schemas.microsoft.com/office/drawing/2014/main" id="{62B2F2E8-C020-4F0D-BE19-D4958D6C41F5}"/>
              </a:ext>
            </a:extLst>
          </p:cNvPr>
          <p:cNvSpPr txBox="1"/>
          <p:nvPr/>
        </p:nvSpPr>
        <p:spPr>
          <a:xfrm>
            <a:off x="2559528" y="385009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BDC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F9787BF-72BD-44F6-BFD6-A9E30576F913}"/>
              </a:ext>
            </a:extLst>
          </p:cNvPr>
          <p:cNvGrpSpPr/>
          <p:nvPr/>
        </p:nvGrpSpPr>
        <p:grpSpPr>
          <a:xfrm>
            <a:off x="4001212" y="3841963"/>
            <a:ext cx="929168" cy="567089"/>
            <a:chOff x="5660159" y="3346935"/>
            <a:chExt cx="929168" cy="567089"/>
          </a:xfrm>
        </p:grpSpPr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766C5151-1107-469E-8EA9-AC354022B5C4}"/>
                </a:ext>
              </a:extLst>
            </p:cNvPr>
            <p:cNvGrpSpPr/>
            <p:nvPr/>
          </p:nvGrpSpPr>
          <p:grpSpPr>
            <a:xfrm>
              <a:off x="6261391" y="3605799"/>
              <a:ext cx="327936" cy="308225"/>
              <a:chOff x="6810455" y="3527817"/>
              <a:chExt cx="349321" cy="308225"/>
            </a:xfrm>
          </p:grpSpPr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E57D10E3-C4FB-43AD-893B-B639C8BAB6A6}"/>
                  </a:ext>
                </a:extLst>
              </p:cNvPr>
              <p:cNvSpPr/>
              <p:nvPr/>
            </p:nvSpPr>
            <p:spPr>
              <a:xfrm>
                <a:off x="6810455" y="3527817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6" name="Gerader Verbinder 275">
                <a:extLst>
                  <a:ext uri="{FF2B5EF4-FFF2-40B4-BE49-F238E27FC236}">
                    <a16:creationId xmlns:a16="http://schemas.microsoft.com/office/drawing/2014/main" id="{39A2FF71-70D4-4F7D-B20E-BEE3C6E362F7}"/>
                  </a:ext>
                </a:extLst>
              </p:cNvPr>
              <p:cNvCxnSpPr>
                <a:endCxn id="275" idx="2"/>
              </p:cNvCxnSpPr>
              <p:nvPr/>
            </p:nvCxnSpPr>
            <p:spPr>
              <a:xfrm>
                <a:off x="6810455" y="3527817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Gerader Verbinder 276">
                <a:extLst>
                  <a:ext uri="{FF2B5EF4-FFF2-40B4-BE49-F238E27FC236}">
                    <a16:creationId xmlns:a16="http://schemas.microsoft.com/office/drawing/2014/main" id="{C58B8F3A-1459-4C40-BF2A-8F878E8978E0}"/>
                  </a:ext>
                </a:extLst>
              </p:cNvPr>
              <p:cNvCxnSpPr>
                <a:cxnSpLocks/>
                <a:endCxn id="275" idx="2"/>
              </p:cNvCxnSpPr>
              <p:nvPr/>
            </p:nvCxnSpPr>
            <p:spPr>
              <a:xfrm flipH="1">
                <a:off x="6985116" y="3527817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63A85B74-9288-4E9A-99D4-4DC601F64B89}"/>
                </a:ext>
              </a:extLst>
            </p:cNvPr>
            <p:cNvSpPr/>
            <p:nvPr/>
          </p:nvSpPr>
          <p:spPr>
            <a:xfrm>
              <a:off x="5765800" y="3605799"/>
              <a:ext cx="49559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act360</a:t>
              </a:r>
            </a:p>
          </p:txBody>
        </p: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74A319A0-DFFB-4069-8D74-1FA7F9526A78}"/>
                </a:ext>
              </a:extLst>
            </p:cNvPr>
            <p:cNvSpPr txBox="1"/>
            <p:nvPr/>
          </p:nvSpPr>
          <p:spPr>
            <a:xfrm>
              <a:off x="5660159" y="3346935"/>
              <a:ext cx="421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DCC</a:t>
              </a:r>
            </a:p>
          </p:txBody>
        </p:sp>
      </p:grp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511164F8-F8BC-429D-9F87-804ED6F2798D}"/>
              </a:ext>
            </a:extLst>
          </p:cNvPr>
          <p:cNvSpPr/>
          <p:nvPr/>
        </p:nvSpPr>
        <p:spPr>
          <a:xfrm>
            <a:off x="6611380" y="2612611"/>
            <a:ext cx="1411092" cy="3360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Change coupon type...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E5F59FC0-C0CB-444A-AB2E-7C815D90DAF2}"/>
              </a:ext>
            </a:extLst>
          </p:cNvPr>
          <p:cNvGrpSpPr/>
          <p:nvPr/>
        </p:nvGrpSpPr>
        <p:grpSpPr>
          <a:xfrm>
            <a:off x="2474767" y="4996973"/>
            <a:ext cx="2058883" cy="570556"/>
            <a:chOff x="290321" y="4402816"/>
            <a:chExt cx="2058883" cy="570556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DB378AC-138F-4E46-B625-4BC02173DF68}"/>
                </a:ext>
              </a:extLst>
            </p:cNvPr>
            <p:cNvSpPr/>
            <p:nvPr/>
          </p:nvSpPr>
          <p:spPr>
            <a:xfrm>
              <a:off x="290321" y="4496756"/>
              <a:ext cx="2058883" cy="476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0A93256-9CFC-4ADB-8ED6-3B356FBF4572}"/>
                </a:ext>
              </a:extLst>
            </p:cNvPr>
            <p:cNvSpPr/>
            <p:nvPr/>
          </p:nvSpPr>
          <p:spPr>
            <a:xfrm>
              <a:off x="328861" y="4402816"/>
              <a:ext cx="762612" cy="143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Offset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99DDE7FE-159D-4549-9992-3ECF90D2748D}"/>
                </a:ext>
              </a:extLst>
            </p:cNvPr>
            <p:cNvGrpSpPr/>
            <p:nvPr/>
          </p:nvGrpSpPr>
          <p:grpSpPr>
            <a:xfrm>
              <a:off x="341278" y="4674565"/>
              <a:ext cx="638007" cy="247315"/>
              <a:chOff x="1828800" y="3274887"/>
              <a:chExt cx="762511" cy="308225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DF863623-FD75-4DF5-B49D-7FCB7944325A}"/>
                  </a:ext>
                </a:extLst>
              </p:cNvPr>
              <p:cNvSpPr/>
              <p:nvPr/>
            </p:nvSpPr>
            <p:spPr>
              <a:xfrm>
                <a:off x="1828800" y="3274887"/>
                <a:ext cx="413190" cy="308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400">
                    <a:solidFill>
                      <a:schemeClr val="bg2">
                        <a:lumMod val="90000"/>
                      </a:schemeClr>
                    </a:solidFill>
                  </a:rPr>
                  <a:t>0</a:t>
                </a:r>
              </a:p>
            </p:txBody>
          </p: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A4BA113-5AE9-492E-BF6E-B41A3DFD081A}"/>
                  </a:ext>
                </a:extLst>
              </p:cNvPr>
              <p:cNvGrpSpPr/>
              <p:nvPr/>
            </p:nvGrpSpPr>
            <p:grpSpPr>
              <a:xfrm>
                <a:off x="2241990" y="3274887"/>
                <a:ext cx="349321" cy="308225"/>
                <a:chOff x="3205537" y="965771"/>
                <a:chExt cx="349321" cy="308225"/>
              </a:xfrm>
            </p:grpSpPr>
            <p:sp>
              <p:nvSpPr>
                <p:cNvPr id="140" name="Rechteck 139">
                  <a:extLst>
                    <a:ext uri="{FF2B5EF4-FFF2-40B4-BE49-F238E27FC236}">
                      <a16:creationId xmlns:a16="http://schemas.microsoft.com/office/drawing/2014/main" id="{A9311A25-BE71-4512-864B-A1034670C6C0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1" name="Gerader Verbinder 140">
                  <a:extLst>
                    <a:ext uri="{FF2B5EF4-FFF2-40B4-BE49-F238E27FC236}">
                      <a16:creationId xmlns:a16="http://schemas.microsoft.com/office/drawing/2014/main" id="{44773E0D-7857-4FEA-A9B1-DD3B9AEF418F}"/>
                    </a:ext>
                  </a:extLst>
                </p:cNvPr>
                <p:cNvCxnSpPr>
                  <a:endCxn id="140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r Verbinder 141">
                  <a:extLst>
                    <a:ext uri="{FF2B5EF4-FFF2-40B4-BE49-F238E27FC236}">
                      <a16:creationId xmlns:a16="http://schemas.microsoft.com/office/drawing/2014/main" id="{BC2AEC64-8183-48CA-8E49-D13711C99C64}"/>
                    </a:ext>
                  </a:extLst>
                </p:cNvPr>
                <p:cNvCxnSpPr>
                  <a:cxnSpLocks/>
                  <a:endCxn id="140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F4117AC6-579C-47D0-8BB7-4472D721A1B5}"/>
                </a:ext>
              </a:extLst>
            </p:cNvPr>
            <p:cNvGrpSpPr/>
            <p:nvPr/>
          </p:nvGrpSpPr>
          <p:grpSpPr>
            <a:xfrm>
              <a:off x="1104848" y="4665293"/>
              <a:ext cx="1080398" cy="247315"/>
              <a:chOff x="1227029" y="3784325"/>
              <a:chExt cx="1364282" cy="308225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0A3CD579-D174-4127-9EFA-221363F24371}"/>
                  </a:ext>
                </a:extLst>
              </p:cNvPr>
              <p:cNvSpPr/>
              <p:nvPr/>
            </p:nvSpPr>
            <p:spPr>
              <a:xfrm>
                <a:off x="1227029" y="3784325"/>
                <a:ext cx="1029639" cy="308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>
                    <a:solidFill>
                      <a:schemeClr val="bg2">
                        <a:lumMod val="90000"/>
                      </a:schemeClr>
                    </a:solidFill>
                  </a:rPr>
                  <a:t>NO ENTRY</a:t>
                </a:r>
              </a:p>
            </p:txBody>
          </p:sp>
          <p:grpSp>
            <p:nvGrpSpPr>
              <p:cNvPr id="134" name="Gruppieren 133">
                <a:extLst>
                  <a:ext uri="{FF2B5EF4-FFF2-40B4-BE49-F238E27FC236}">
                    <a16:creationId xmlns:a16="http://schemas.microsoft.com/office/drawing/2014/main" id="{B57F070C-2254-423C-9EF2-FE161158703A}"/>
                  </a:ext>
                </a:extLst>
              </p:cNvPr>
              <p:cNvGrpSpPr/>
              <p:nvPr/>
            </p:nvGrpSpPr>
            <p:grpSpPr>
              <a:xfrm>
                <a:off x="2241990" y="3784325"/>
                <a:ext cx="349321" cy="308225"/>
                <a:chOff x="3205537" y="965771"/>
                <a:chExt cx="349321" cy="308225"/>
              </a:xfrm>
            </p:grpSpPr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id="{033C9C34-DEC4-4F88-A787-4EEDB607BA06}"/>
                    </a:ext>
                  </a:extLst>
                </p:cNvPr>
                <p:cNvSpPr/>
                <p:nvPr/>
              </p:nvSpPr>
              <p:spPr>
                <a:xfrm>
                  <a:off x="3205537" y="965771"/>
                  <a:ext cx="349321" cy="30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6" name="Gerader Verbinder 135">
                  <a:extLst>
                    <a:ext uri="{FF2B5EF4-FFF2-40B4-BE49-F238E27FC236}">
                      <a16:creationId xmlns:a16="http://schemas.microsoft.com/office/drawing/2014/main" id="{EF81D48D-0C4A-49F1-9C94-2EBBE74F4F78}"/>
                    </a:ext>
                  </a:extLst>
                </p:cNvPr>
                <p:cNvCxnSpPr>
                  <a:endCxn id="135" idx="2"/>
                </p:cNvCxnSpPr>
                <p:nvPr/>
              </p:nvCxnSpPr>
              <p:spPr>
                <a:xfrm>
                  <a:off x="3205537" y="965771"/>
                  <a:ext cx="174661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r Verbinder 136">
                  <a:extLst>
                    <a:ext uri="{FF2B5EF4-FFF2-40B4-BE49-F238E27FC236}">
                      <a16:creationId xmlns:a16="http://schemas.microsoft.com/office/drawing/2014/main" id="{3D5F5F09-8175-41D0-ACCA-D70D656ED73F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H="1">
                  <a:off x="3380198" y="965771"/>
                  <a:ext cx="152400" cy="3082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3" name="Ellipse 142">
            <a:extLst>
              <a:ext uri="{FF2B5EF4-FFF2-40B4-BE49-F238E27FC236}">
                <a16:creationId xmlns:a16="http://schemas.microsoft.com/office/drawing/2014/main" id="{16569D1C-B1D9-4527-ADE7-53689C51334D}"/>
              </a:ext>
            </a:extLst>
          </p:cNvPr>
          <p:cNvSpPr/>
          <p:nvPr/>
        </p:nvSpPr>
        <p:spPr>
          <a:xfrm>
            <a:off x="7547138" y="2887585"/>
            <a:ext cx="1148152" cy="484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see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200" dirty="0" err="1">
                <a:solidFill>
                  <a:schemeClr val="accent1"/>
                </a:solidFill>
                <a:hlinkClick r:id="rId3" action="ppaction://hlinksldjump"/>
              </a:rPr>
              <a:t>Dlg</a:t>
            </a:r>
            <a:r>
              <a:rPr lang="de-DE" sz="1200" dirty="0">
                <a:solidFill>
                  <a:schemeClr val="accent1"/>
                </a:solidFill>
                <a:hlinkClick r:id="rId3" action="ppaction://hlinksldjump"/>
              </a:rPr>
              <a:t> 5</a:t>
            </a:r>
            <a:endParaRPr lang="de-DE" sz="1200" dirty="0">
              <a:solidFill>
                <a:schemeClr val="accent1"/>
              </a:solidFill>
            </a:endParaRPr>
          </a:p>
        </p:txBody>
      </p: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39B5C75F-C6CD-43AD-9980-1BA85094152C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94C27C33-2D34-4BCD-828E-007164B196A4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6FFF686E-C43C-496E-BD59-3E4138A24636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E2510962-1076-4754-BA18-9DE9C52922EB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3C301075-93D9-4CD8-A80D-3AD85A850149}"/>
                  </a:ext>
                </a:extLst>
              </p:cNvPr>
              <p:cNvCxnSpPr>
                <a:endCxn id="15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DB7E8428-B0C0-4D1B-A2EE-B706B4F6BC97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7F3785B3-6FEF-4EA3-8333-6AE7777D3FB5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7974B108-913A-4848-B2EA-59C65B7A02D1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161" name="Rechteck: obere Ecken abgerundet 160">
              <a:extLst>
                <a:ext uri="{FF2B5EF4-FFF2-40B4-BE49-F238E27FC236}">
                  <a16:creationId xmlns:a16="http://schemas.microsoft.com/office/drawing/2014/main" id="{A76EC4F3-6223-4E78-86E2-577B124F71DC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4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626C4449-32F3-4455-B15F-AF1C2F95B90B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8DCC4874-B717-4932-BDC5-FB81C170A6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hteck: obere Ecken abgerundet 165">
              <a:extLst>
                <a:ext uri="{FF2B5EF4-FFF2-40B4-BE49-F238E27FC236}">
                  <a16:creationId xmlns:a16="http://schemas.microsoft.com/office/drawing/2014/main" id="{DD6E25BE-0892-4E79-AE16-8E5DB37053A1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: obere Ecken abgerundet 166">
              <a:extLst>
                <a:ext uri="{FF2B5EF4-FFF2-40B4-BE49-F238E27FC236}">
                  <a16:creationId xmlns:a16="http://schemas.microsoft.com/office/drawing/2014/main" id="{D5DCBA0B-B4E9-4D56-83F2-BBBEA73F45F4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633EEAC7-F98C-4679-8D6F-A9DA7AA9D508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hteck: obere Ecken abgerundet 170">
              <a:extLst>
                <a:ext uri="{FF2B5EF4-FFF2-40B4-BE49-F238E27FC236}">
                  <a16:creationId xmlns:a16="http://schemas.microsoft.com/office/drawing/2014/main" id="{48A1FCB0-95CA-4108-8924-F1A5D28AA4C8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9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4CEF8F83-533E-4FD4-98C8-40A99FB4FCF2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196" name="Rechteck: obere Ecken abgerundet 195">
              <a:extLst>
                <a:ext uri="{FF2B5EF4-FFF2-40B4-BE49-F238E27FC236}">
                  <a16:creationId xmlns:a16="http://schemas.microsoft.com/office/drawing/2014/main" id="{46CA0285-86F6-4B75-8A84-C1230B1AE201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hteck: obere Ecken abgerundet 196">
              <a:extLst>
                <a:ext uri="{FF2B5EF4-FFF2-40B4-BE49-F238E27FC236}">
                  <a16:creationId xmlns:a16="http://schemas.microsoft.com/office/drawing/2014/main" id="{B427A17D-90C4-4D43-9F79-5ECE7A5D1E4C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95FB95B4-5EB1-489A-9535-C7DDC335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hteck: obere Ecken abgerundet 198">
              <a:extLst>
                <a:ext uri="{FF2B5EF4-FFF2-40B4-BE49-F238E27FC236}">
                  <a16:creationId xmlns:a16="http://schemas.microsoft.com/office/drawing/2014/main" id="{8C6648FB-03C5-41A4-8F26-8DDF0E55DC73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2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hteck: obere Ecken abgerundet 199">
              <a:extLst>
                <a:ext uri="{FF2B5EF4-FFF2-40B4-BE49-F238E27FC236}">
                  <a16:creationId xmlns:a16="http://schemas.microsoft.com/office/drawing/2014/main" id="{C2976EFF-6E97-46D7-BBB7-021F86ACA554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3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: obere Ecken abgerundet 202">
              <a:extLst>
                <a:ext uri="{FF2B5EF4-FFF2-40B4-BE49-F238E27FC236}">
                  <a16:creationId xmlns:a16="http://schemas.microsoft.com/office/drawing/2014/main" id="{511511E6-2B81-4C00-AC43-4439334572A3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: obere Ecken abgerundet 204">
              <a:extLst>
                <a:ext uri="{FF2B5EF4-FFF2-40B4-BE49-F238E27FC236}">
                  <a16:creationId xmlns:a16="http://schemas.microsoft.com/office/drawing/2014/main" id="{6A4FF6E3-1931-45FD-A80F-DA3918D608FF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hteck: obere Ecken abgerundet 205">
              <a:extLst>
                <a:ext uri="{FF2B5EF4-FFF2-40B4-BE49-F238E27FC236}">
                  <a16:creationId xmlns:a16="http://schemas.microsoft.com/office/drawing/2014/main" id="{6FF6A554-DB3D-414C-B58C-788E3166C949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: obere Ecken abgerundet 206">
              <a:extLst>
                <a:ext uri="{FF2B5EF4-FFF2-40B4-BE49-F238E27FC236}">
                  <a16:creationId xmlns:a16="http://schemas.microsoft.com/office/drawing/2014/main" id="{A336A9FE-3A53-4F51-A41F-81243F00B60E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7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7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7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E4F749E5-477E-4987-9CF4-72520F3721A2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216" name="Rechteck: obere Ecken abgerundet 215">
              <a:extLst>
                <a:ext uri="{FF2B5EF4-FFF2-40B4-BE49-F238E27FC236}">
                  <a16:creationId xmlns:a16="http://schemas.microsoft.com/office/drawing/2014/main" id="{AA38C424-F367-4B8A-AA63-932DB1EC8D43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: obere Ecken abgerundet 216">
              <a:extLst>
                <a:ext uri="{FF2B5EF4-FFF2-40B4-BE49-F238E27FC236}">
                  <a16:creationId xmlns:a16="http://schemas.microsoft.com/office/drawing/2014/main" id="{77363A75-A72C-4CC9-B97E-FB7BFE796BFF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8439576A-BA44-4A0B-A2DC-8EF83E562F29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D59CF47B-C76C-45D1-8654-F51829C99C97}"/>
              </a:ext>
            </a:extLst>
          </p:cNvPr>
          <p:cNvGrpSpPr/>
          <p:nvPr/>
        </p:nvGrpSpPr>
        <p:grpSpPr>
          <a:xfrm>
            <a:off x="287989" y="5736066"/>
            <a:ext cx="4237445" cy="351052"/>
            <a:chOff x="256857" y="1600872"/>
            <a:chExt cx="6463031" cy="253727"/>
          </a:xfrm>
        </p:grpSpPr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851EF2A-73BA-455C-9350-C1CFD1D1FFEA}"/>
                </a:ext>
              </a:extLst>
            </p:cNvPr>
            <p:cNvSpPr/>
            <p:nvPr/>
          </p:nvSpPr>
          <p:spPr>
            <a:xfrm>
              <a:off x="256857" y="1600872"/>
              <a:ext cx="6175474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tx1"/>
                  </a:solidFill>
                </a:rPr>
                <a:t>All </a:t>
              </a:r>
              <a:r>
                <a:rPr lang="de-DE" sz="1100" dirty="0" err="1">
                  <a:solidFill>
                    <a:schemeClr val="tx1"/>
                  </a:solidFill>
                </a:rPr>
                <a:t>interest</a:t>
              </a:r>
              <a:r>
                <a:rPr lang="de-DE" sz="1100" dirty="0">
                  <a:solidFill>
                    <a:schemeClr val="tx1"/>
                  </a:solidFill>
                </a:rPr>
                <a:t> must </a:t>
              </a:r>
              <a:r>
                <a:rPr lang="de-DE" sz="1100" dirty="0" err="1">
                  <a:solidFill>
                    <a:schemeClr val="tx1"/>
                  </a:solidFill>
                </a:rPr>
                <a:t>be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payed</a:t>
              </a:r>
              <a:r>
                <a:rPr lang="de-DE" sz="1100" dirty="0">
                  <a:solidFill>
                    <a:schemeClr val="tx1"/>
                  </a:solidFill>
                </a:rPr>
                <a:t> in </a:t>
              </a:r>
              <a:r>
                <a:rPr lang="de-DE" sz="1100" dirty="0" err="1">
                  <a:solidFill>
                    <a:schemeClr val="tx1"/>
                  </a:solidFill>
                </a:rPr>
                <a:t>one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sum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upfront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F00120FA-A43E-48FD-A77D-E49C42FDF007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F650DF54-D6C0-42EB-A868-A1A933ED11A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D691661A-B52B-4F02-BD1B-C0EF63C0A041}"/>
                  </a:ext>
                </a:extLst>
              </p:cNvPr>
              <p:cNvCxnSpPr>
                <a:endCxn id="147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E92C86AB-F82C-4496-87E0-4C4DE108E927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4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44E408A-E1B1-4D36-BF7A-D67BBDC6DD6E}"/>
              </a:ext>
            </a:extLst>
          </p:cNvPr>
          <p:cNvGrpSpPr/>
          <p:nvPr/>
        </p:nvGrpSpPr>
        <p:grpSpPr>
          <a:xfrm>
            <a:off x="218339" y="2145974"/>
            <a:ext cx="2198669" cy="308225"/>
            <a:chOff x="1356189" y="965771"/>
            <a:chExt cx="2198669" cy="308225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CA0EB7F-42D6-4392-A093-CB11154E1464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Bullet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21BBB8C-5531-42CD-9739-7A7EFE48A4EE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8649841-71C0-4BA9-8AF6-B4A5EFFDD8A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C69C259D-2436-41A0-8521-AD001990D062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78C3B380-3950-4C22-BD5C-614F8F40253C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5A9ED9C6-0EBD-406F-8F54-82CF62AF6B7E}"/>
              </a:ext>
            </a:extLst>
          </p:cNvPr>
          <p:cNvSpPr txBox="1"/>
          <p:nvPr/>
        </p:nvSpPr>
        <p:spPr>
          <a:xfrm>
            <a:off x="133564" y="190822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Repayment type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A50AA38-ABFE-4E57-8AF0-E50F4E448003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BA70FCF-DD48-4E1C-8298-E9A1BC23AD92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C45013-84C0-4B7C-8157-D8D1D76CC9D1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9EB81F91-6942-4A0D-A152-FB788FC0697B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67D0672D-2E37-416B-9088-4A09B3A3CAEB}"/>
                  </a:ext>
                </a:extLst>
              </p:cNvPr>
              <p:cNvCxnSpPr>
                <a:endCxn id="5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9A7D90DA-5FF0-462D-8CB1-C5C087716813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70398AF9-EA3B-42F9-A997-BF6B6393511A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A892D97-6A21-4265-AA7A-3AA3C45DD967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69C3A6F1-20DC-4D9A-B26B-AE77CF0C3342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2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: obere Ecken abgerundet 43">
              <a:extLst>
                <a:ext uri="{FF2B5EF4-FFF2-40B4-BE49-F238E27FC236}">
                  <a16:creationId xmlns:a16="http://schemas.microsoft.com/office/drawing/2014/main" id="{F3E7F3C8-B1D9-48D5-B645-6D747C520F3C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56901D9-A726-41EC-AFD0-8AEA40759D24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86931B2B-5C1B-4146-A5DB-D56375276DD6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: obere Ecken abgerundet 46">
              <a:extLst>
                <a:ext uri="{FF2B5EF4-FFF2-40B4-BE49-F238E27FC236}">
                  <a16:creationId xmlns:a16="http://schemas.microsoft.com/office/drawing/2014/main" id="{F6BB05B0-4B14-4EAA-9D9F-765A9FECA2B8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: obere Ecken abgerundet 47">
              <a:extLst>
                <a:ext uri="{FF2B5EF4-FFF2-40B4-BE49-F238E27FC236}">
                  <a16:creationId xmlns:a16="http://schemas.microsoft.com/office/drawing/2014/main" id="{B59C27BD-1073-46A3-854F-9E8A92ABBD7E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8B4BD230-9540-4482-B47D-3DE23CB3DF23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0316BD7-791E-49C5-BB7E-06CD41185A4B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51" name="Rechteck: obere Ecken abgerundet 50">
              <a:extLst>
                <a:ext uri="{FF2B5EF4-FFF2-40B4-BE49-F238E27FC236}">
                  <a16:creationId xmlns:a16="http://schemas.microsoft.com/office/drawing/2014/main" id="{2A2360CD-CD9D-4BAC-BE68-DBBA019DE6DB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: obere Ecken abgerundet 68">
              <a:extLst>
                <a:ext uri="{FF2B5EF4-FFF2-40B4-BE49-F238E27FC236}">
                  <a16:creationId xmlns:a16="http://schemas.microsoft.com/office/drawing/2014/main" id="{7D774832-3F4E-4161-AFC9-9E6D81E91B0F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92964B6-22C0-4191-A6DD-C1F19109E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hteck: obere Ecken abgerundet 70">
              <a:extLst>
                <a:ext uri="{FF2B5EF4-FFF2-40B4-BE49-F238E27FC236}">
                  <a16:creationId xmlns:a16="http://schemas.microsoft.com/office/drawing/2014/main" id="{3F30DC80-81FD-47AB-A80A-6CC690156F27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0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obere Ecken abgerundet 71">
              <a:extLst>
                <a:ext uri="{FF2B5EF4-FFF2-40B4-BE49-F238E27FC236}">
                  <a16:creationId xmlns:a16="http://schemas.microsoft.com/office/drawing/2014/main" id="{4EBEB6D9-33DB-4A28-8B41-C3286EDF81B3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DB511D5F-BA9E-41F1-9D64-9D4C4D96BDE0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: obere Ecken abgerundet 73">
              <a:extLst>
                <a:ext uri="{FF2B5EF4-FFF2-40B4-BE49-F238E27FC236}">
                  <a16:creationId xmlns:a16="http://schemas.microsoft.com/office/drawing/2014/main" id="{3BBA85F0-CACB-473F-80C0-A2E5E552A49E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: obere Ecken abgerundet 74">
              <a:extLst>
                <a:ext uri="{FF2B5EF4-FFF2-40B4-BE49-F238E27FC236}">
                  <a16:creationId xmlns:a16="http://schemas.microsoft.com/office/drawing/2014/main" id="{2C5C8019-2869-47E8-A4CC-94E1B229BEBD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4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8B0AD88C-F95D-4E12-8F24-B902E4143FF5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8035663-99F9-4168-855C-64F6E383EF40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23C66A10-0B47-44A7-AD81-00A2B43C3215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: obere Ecken abgerundet 82">
              <a:extLst>
                <a:ext uri="{FF2B5EF4-FFF2-40B4-BE49-F238E27FC236}">
                  <a16:creationId xmlns:a16="http://schemas.microsoft.com/office/drawing/2014/main" id="{10E08594-C625-4B10-83C4-3EDC39AB4AEC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525D4D0-7864-4D64-9922-E437D2303193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82057F60-BF4B-4811-8DCE-8C183F7DEF5B}"/>
              </a:ext>
            </a:extLst>
          </p:cNvPr>
          <p:cNvSpPr/>
          <p:nvPr/>
        </p:nvSpPr>
        <p:spPr>
          <a:xfrm>
            <a:off x="7022227" y="2154470"/>
            <a:ext cx="2827829" cy="965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content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changes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with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selection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of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combobox</a:t>
            </a:r>
            <a:r>
              <a:rPr lang="de-DE" sz="1200" dirty="0">
                <a:solidFill>
                  <a:schemeClr val="accent1"/>
                </a:solidFill>
              </a:rPr>
              <a:t> „</a:t>
            </a:r>
            <a:r>
              <a:rPr lang="de-DE" sz="1200" dirty="0" err="1">
                <a:solidFill>
                  <a:schemeClr val="accent1"/>
                </a:solidFill>
              </a:rPr>
              <a:t>Repayment</a:t>
            </a:r>
            <a:r>
              <a:rPr lang="de-DE" sz="1200" dirty="0">
                <a:solidFill>
                  <a:schemeClr val="accent1"/>
                </a:solidFill>
              </a:rPr>
              <a:t> Type“</a:t>
            </a:r>
          </a:p>
        </p:txBody>
      </p:sp>
    </p:spTree>
    <p:extLst>
      <p:ext uri="{BB962C8B-B14F-4D97-AF65-F5344CB8AC3E}">
        <p14:creationId xmlns:p14="http://schemas.microsoft.com/office/powerpoint/2010/main" val="40509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44E408A-E1B1-4D36-BF7A-D67BBDC6DD6E}"/>
              </a:ext>
            </a:extLst>
          </p:cNvPr>
          <p:cNvGrpSpPr/>
          <p:nvPr/>
        </p:nvGrpSpPr>
        <p:grpSpPr>
          <a:xfrm>
            <a:off x="218339" y="2143988"/>
            <a:ext cx="2198669" cy="308225"/>
            <a:chOff x="1356189" y="965771"/>
            <a:chExt cx="2198669" cy="308225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CA0EB7F-42D6-4392-A093-CB11154E1464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Repayment Schedule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21BBB8C-5531-42CD-9739-7A7EFE48A4EE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8649841-71C0-4BA9-8AF6-B4A5EFFDD8A8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C69C259D-2436-41A0-8521-AD001990D062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78C3B380-3950-4C22-BD5C-614F8F40253C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5A9ED9C6-0EBD-406F-8F54-82CF62AF6B7E}"/>
              </a:ext>
            </a:extLst>
          </p:cNvPr>
          <p:cNvSpPr txBox="1"/>
          <p:nvPr/>
        </p:nvSpPr>
        <p:spPr>
          <a:xfrm>
            <a:off x="133564" y="1906235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Repayment type</a:t>
            </a:r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F2D46604-050E-4D02-8551-844470088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22354"/>
              </p:ext>
            </p:extLst>
          </p:nvPr>
        </p:nvGraphicFramePr>
        <p:xfrm>
          <a:off x="218339" y="2582300"/>
          <a:ext cx="4623370" cy="118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252">
                  <a:extLst>
                    <a:ext uri="{9D8B030D-6E8A-4147-A177-3AD203B41FA5}">
                      <a16:colId xmlns:a16="http://schemas.microsoft.com/office/drawing/2014/main" val="3909136084"/>
                    </a:ext>
                  </a:extLst>
                </a:gridCol>
                <a:gridCol w="814580">
                  <a:extLst>
                    <a:ext uri="{9D8B030D-6E8A-4147-A177-3AD203B41FA5}">
                      <a16:colId xmlns:a16="http://schemas.microsoft.com/office/drawing/2014/main" val="3388412929"/>
                    </a:ext>
                  </a:extLst>
                </a:gridCol>
                <a:gridCol w="2000538">
                  <a:extLst>
                    <a:ext uri="{9D8B030D-6E8A-4147-A177-3AD203B41FA5}">
                      <a16:colId xmlns:a16="http://schemas.microsoft.com/office/drawing/2014/main" val="1160773959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r>
                        <a:rPr lang="de-DE" sz="11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9865"/>
                  </a:ext>
                </a:extLst>
              </a:tr>
              <a:tr h="292263">
                <a:tc>
                  <a:txBody>
                    <a:bodyPr/>
                    <a:lstStyle/>
                    <a:p>
                      <a:pPr>
                        <a:tabLst>
                          <a:tab pos="266700" algn="l"/>
                        </a:tabLst>
                      </a:pPr>
                      <a:r>
                        <a:rPr lang="de-DE" sz="1000"/>
                        <a:t>	2019-02-03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/>
                      <a:r>
                        <a:rPr lang="de-DE" sz="100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/>
                        <a:t>1000.00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15385"/>
                  </a:ext>
                </a:extLst>
              </a:tr>
              <a:tr h="292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de-D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61286"/>
                  </a:ext>
                </a:extLst>
              </a:tr>
              <a:tr h="292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68245"/>
                  </a:ext>
                </a:extLst>
              </a:tr>
            </a:tbl>
          </a:graphicData>
        </a:graphic>
      </p:graphicFrame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3F6EE77-C9AA-42AD-A2D7-8D9FF467D34D}"/>
              </a:ext>
            </a:extLst>
          </p:cNvPr>
          <p:cNvSpPr/>
          <p:nvPr/>
        </p:nvSpPr>
        <p:spPr>
          <a:xfrm>
            <a:off x="4974217" y="2878059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8C80BC8-8E08-4B53-BA70-331D7147338E}"/>
              </a:ext>
            </a:extLst>
          </p:cNvPr>
          <p:cNvSpPr/>
          <p:nvPr/>
        </p:nvSpPr>
        <p:spPr>
          <a:xfrm>
            <a:off x="4974216" y="3263923"/>
            <a:ext cx="606778" cy="2979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7214E81-2541-4F59-9F34-7AD6C08D3D3A}"/>
              </a:ext>
            </a:extLst>
          </p:cNvPr>
          <p:cNvSpPr/>
          <p:nvPr/>
        </p:nvSpPr>
        <p:spPr>
          <a:xfrm>
            <a:off x="5375102" y="3429000"/>
            <a:ext cx="1246241" cy="5039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accent1"/>
                </a:solidFill>
              </a:rPr>
              <a:t>Confirm</a:t>
            </a:r>
            <a:r>
              <a:rPr lang="de-DE" sz="1050" dirty="0">
                <a:solidFill>
                  <a:schemeClr val="accent1"/>
                </a:solidFill>
              </a:rPr>
              <a:t> </a:t>
            </a:r>
            <a:r>
              <a:rPr lang="de-DE" sz="1050" dirty="0" err="1">
                <a:solidFill>
                  <a:schemeClr val="accent1"/>
                </a:solidFill>
              </a:rPr>
              <a:t>Dialogue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FC9D288-C33F-4E69-AAE9-654AAE4D2533}"/>
              </a:ext>
            </a:extLst>
          </p:cNvPr>
          <p:cNvSpPr/>
          <p:nvPr/>
        </p:nvSpPr>
        <p:spPr>
          <a:xfrm>
            <a:off x="5368817" y="2582087"/>
            <a:ext cx="1258810" cy="5039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New </a:t>
            </a:r>
            <a:r>
              <a:rPr lang="de-DE" sz="1050" dirty="0" err="1">
                <a:solidFill>
                  <a:schemeClr val="accent1"/>
                </a:solidFill>
              </a:rPr>
              <a:t>line</a:t>
            </a:r>
            <a:endParaRPr lang="de-DE" sz="1050" dirty="0">
              <a:solidFill>
                <a:schemeClr val="accent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7337F4C4-2F17-4842-B805-BB8502A144C9}"/>
              </a:ext>
            </a:extLst>
          </p:cNvPr>
          <p:cNvGrpSpPr/>
          <p:nvPr/>
        </p:nvGrpSpPr>
        <p:grpSpPr>
          <a:xfrm>
            <a:off x="2056488" y="2904955"/>
            <a:ext cx="206013" cy="186790"/>
            <a:chOff x="3205537" y="965771"/>
            <a:chExt cx="349321" cy="308225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41D40EC-EF07-46B3-848D-3E8FA5A3C26C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D8C832F-FA67-4258-831B-6DEBB9454AE1}"/>
                </a:ext>
              </a:extLst>
            </p:cNvPr>
            <p:cNvCxnSpPr>
              <a:endCxn id="48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769F687-49A4-4460-B27B-7FEDC7958BD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7DB38FD-3EA7-4C39-AD01-A3DB0D23A4DB}"/>
              </a:ext>
            </a:extLst>
          </p:cNvPr>
          <p:cNvGrpSpPr/>
          <p:nvPr/>
        </p:nvGrpSpPr>
        <p:grpSpPr>
          <a:xfrm>
            <a:off x="266127" y="2933614"/>
            <a:ext cx="206013" cy="186790"/>
            <a:chOff x="3205537" y="965771"/>
            <a:chExt cx="349321" cy="308225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52D4BB1-E1BF-4F85-84C5-A9D4A3F3F532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A1546A1-5274-4BD9-BFC8-F64C372A8FE3}"/>
                </a:ext>
              </a:extLst>
            </p:cNvPr>
            <p:cNvCxnSpPr>
              <a:endCxn id="52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BB3A12F9-FF2A-4583-813D-ABC062051917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55182136-ABBB-4311-8440-AF052777FC1D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1830030-44E1-44EC-A554-22F6B07616D1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C58D810E-0A1F-47ED-A771-1265026E19C2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95006D7C-CEF5-48ED-9D11-E4FD8D46859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3450FFD-C1BE-49C8-B73F-192F8173681F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189A4BAD-735A-4EA2-A15F-01397766223B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80C1D914-3E9A-47C2-B86B-7EA4AAD38581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230B396-D25F-414B-AACF-880FF485AE99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56" name="Rechteck: obere Ecken abgerundet 55">
              <a:extLst>
                <a:ext uri="{FF2B5EF4-FFF2-40B4-BE49-F238E27FC236}">
                  <a16:creationId xmlns:a16="http://schemas.microsoft.com/office/drawing/2014/main" id="{B1977109-B38A-4622-AB7F-DCE4BC1B4B95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2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4D9F1E1F-DA02-453C-8D51-6B1DEEF34B2E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DF757C6-D3A5-4368-A3C3-CB28561F01BF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6DA5DFA2-31C0-4E03-854F-0DD5D852649F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: obere Ecken abgerundet 59">
              <a:extLst>
                <a:ext uri="{FF2B5EF4-FFF2-40B4-BE49-F238E27FC236}">
                  <a16:creationId xmlns:a16="http://schemas.microsoft.com/office/drawing/2014/main" id="{ED897288-4F4E-4421-9931-376B9523B165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5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E64340B8-834F-4DC8-90C6-F25B0D5D3387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EEFD83D8-CE95-450C-A245-90E8041A360E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7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8D5F84FE-E2D6-40F1-89DE-77A5F56A7127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22692A16-E9B3-4D2C-9E61-CEA4826B99CF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B6F76574-DA9E-4249-8009-95D8124ABDF9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0A7892F-A5D4-4F23-B4BD-D19401406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0C031945-F6F7-493D-9DCF-03A1FA78C28D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0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: obere Ecken abgerundet 67">
              <a:extLst>
                <a:ext uri="{FF2B5EF4-FFF2-40B4-BE49-F238E27FC236}">
                  <a16:creationId xmlns:a16="http://schemas.microsoft.com/office/drawing/2014/main" id="{E57E2EA1-0BF4-41F2-B394-8A5634897E25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: obere Ecken abgerundet 68">
              <a:extLst>
                <a:ext uri="{FF2B5EF4-FFF2-40B4-BE49-F238E27FC236}">
                  <a16:creationId xmlns:a16="http://schemas.microsoft.com/office/drawing/2014/main" id="{8284D62B-98E1-494D-AF41-5023164B48F9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B1B2F374-7775-432E-B059-82FBDC86A1F2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: obere Ecken abgerundet 70">
              <a:extLst>
                <a:ext uri="{FF2B5EF4-FFF2-40B4-BE49-F238E27FC236}">
                  <a16:creationId xmlns:a16="http://schemas.microsoft.com/office/drawing/2014/main" id="{56E10004-5662-4B17-B70A-33BEF1FAFF62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4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obere Ecken abgerundet 71">
              <a:extLst>
                <a:ext uri="{FF2B5EF4-FFF2-40B4-BE49-F238E27FC236}">
                  <a16:creationId xmlns:a16="http://schemas.microsoft.com/office/drawing/2014/main" id="{ECD245CF-8451-4B3C-AAC5-7135ED16E308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C2832A3-35AF-4AFE-BD52-652C83A0CCBB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78" name="Rechteck: obere Ecken abgerundet 77">
              <a:extLst>
                <a:ext uri="{FF2B5EF4-FFF2-40B4-BE49-F238E27FC236}">
                  <a16:creationId xmlns:a16="http://schemas.microsoft.com/office/drawing/2014/main" id="{0763A6C1-E1F4-4AC0-BBEC-02E92CE6BB56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3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A5A0E96E-F621-4478-93E7-58B3508C90FB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83B8AEA7-5426-4A5C-AEA2-7F8C9EC06421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Ellipse 98">
            <a:extLst>
              <a:ext uri="{FF2B5EF4-FFF2-40B4-BE49-F238E27FC236}">
                <a16:creationId xmlns:a16="http://schemas.microsoft.com/office/drawing/2014/main" id="{A8C7E9C7-34BC-4E4F-BF36-FDE3EBCA95C7}"/>
              </a:ext>
            </a:extLst>
          </p:cNvPr>
          <p:cNvSpPr/>
          <p:nvPr/>
        </p:nvSpPr>
        <p:spPr>
          <a:xfrm>
            <a:off x="7022227" y="2154470"/>
            <a:ext cx="2827829" cy="965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content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changes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with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selection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of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combobox</a:t>
            </a:r>
            <a:r>
              <a:rPr lang="de-DE" sz="1200" dirty="0">
                <a:solidFill>
                  <a:schemeClr val="accent1"/>
                </a:solidFill>
              </a:rPr>
              <a:t> „</a:t>
            </a:r>
            <a:r>
              <a:rPr lang="de-DE" sz="1200" dirty="0" err="1">
                <a:solidFill>
                  <a:schemeClr val="accent1"/>
                </a:solidFill>
              </a:rPr>
              <a:t>Repayment</a:t>
            </a:r>
            <a:r>
              <a:rPr lang="de-DE" sz="1200" dirty="0">
                <a:solidFill>
                  <a:schemeClr val="accent1"/>
                </a:solidFill>
              </a:rPr>
              <a:t> Type“</a:t>
            </a:r>
          </a:p>
        </p:txBody>
      </p:sp>
    </p:spTree>
    <p:extLst>
      <p:ext uri="{BB962C8B-B14F-4D97-AF65-F5344CB8AC3E}">
        <p14:creationId xmlns:p14="http://schemas.microsoft.com/office/powerpoint/2010/main" val="42472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28485A-3135-44C8-85BC-955247FAC89D}"/>
              </a:ext>
            </a:extLst>
          </p:cNvPr>
          <p:cNvGrpSpPr/>
          <p:nvPr/>
        </p:nvGrpSpPr>
        <p:grpSpPr>
          <a:xfrm>
            <a:off x="133564" y="317537"/>
            <a:ext cx="8808255" cy="305794"/>
            <a:chOff x="243598" y="428560"/>
            <a:chExt cx="8808255" cy="305794"/>
          </a:xfrm>
        </p:grpSpPr>
        <p:sp>
          <p:nvSpPr>
            <p:cNvPr id="4" name="Rechteck: obere Ecken abgerundet 3">
              <a:extLst>
                <a:ext uri="{FF2B5EF4-FFF2-40B4-BE49-F238E27FC236}">
                  <a16:creationId xmlns:a16="http://schemas.microsoft.com/office/drawing/2014/main" id="{60BFBD13-F2C1-418E-B0CF-B143B546E4EA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" name="Rechteck: obere Ecken abgerundet 4">
              <a:extLst>
                <a:ext uri="{FF2B5EF4-FFF2-40B4-BE49-F238E27FC236}">
                  <a16:creationId xmlns:a16="http://schemas.microsoft.com/office/drawing/2014/main" id="{E1C34E9E-A9B4-41A8-A645-E0BA9E086309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4C8F86A-3517-4A65-8DA4-97BAD45728C9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82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obere Ecken abgerundet 6">
              <a:extLst>
                <a:ext uri="{FF2B5EF4-FFF2-40B4-BE49-F238E27FC236}">
                  <a16:creationId xmlns:a16="http://schemas.microsoft.com/office/drawing/2014/main" id="{6163FBAB-1A7C-43D2-84B8-3C78018F0656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73DE6F8A-9A27-4075-B738-892C5C3BF6BC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10" name="Rechteck: obere Ecken abgerundet 9">
              <a:extLst>
                <a:ext uri="{FF2B5EF4-FFF2-40B4-BE49-F238E27FC236}">
                  <a16:creationId xmlns:a16="http://schemas.microsoft.com/office/drawing/2014/main" id="{D50EBDAE-46E3-4D91-BCA9-D893983F130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11" name="Rechteck: obere Ecken abgerundet 10">
              <a:extLst>
                <a:ext uri="{FF2B5EF4-FFF2-40B4-BE49-F238E27FC236}">
                  <a16:creationId xmlns:a16="http://schemas.microsoft.com/office/drawing/2014/main" id="{C6CFC833-2C58-4EC4-B876-807CA1B6B835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BFE5E814-8B95-41A6-A381-09E45D181E83}"/>
              </a:ext>
            </a:extLst>
          </p:cNvPr>
          <p:cNvSpPr/>
          <p:nvPr/>
        </p:nvSpPr>
        <p:spPr>
          <a:xfrm>
            <a:off x="218339" y="2689966"/>
            <a:ext cx="2322251" cy="56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2BB6DED-CA30-453C-87DB-5A539128CC34}"/>
              </a:ext>
            </a:extLst>
          </p:cNvPr>
          <p:cNvSpPr/>
          <p:nvPr/>
        </p:nvSpPr>
        <p:spPr>
          <a:xfrm>
            <a:off x="339868" y="2605528"/>
            <a:ext cx="840783" cy="168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8A7AFA5-B132-46C8-B2AA-83414B5060E0}"/>
              </a:ext>
            </a:extLst>
          </p:cNvPr>
          <p:cNvSpPr/>
          <p:nvPr/>
        </p:nvSpPr>
        <p:spPr>
          <a:xfrm>
            <a:off x="275814" y="2899101"/>
            <a:ext cx="389948" cy="29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26F6E9F-BC31-4BDB-9EA1-15A703A15FCD}"/>
              </a:ext>
            </a:extLst>
          </p:cNvPr>
          <p:cNvSpPr/>
          <p:nvPr/>
        </p:nvSpPr>
        <p:spPr>
          <a:xfrm>
            <a:off x="665762" y="2899101"/>
            <a:ext cx="329672" cy="29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C28CD2A-78B8-47E7-93B3-7864B9A863CA}"/>
              </a:ext>
            </a:extLst>
          </p:cNvPr>
          <p:cNvCxnSpPr>
            <a:endCxn id="46" idx="2"/>
          </p:cNvCxnSpPr>
          <p:nvPr/>
        </p:nvCxnSpPr>
        <p:spPr>
          <a:xfrm>
            <a:off x="665762" y="2899101"/>
            <a:ext cx="164836" cy="29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85D9AB2-3357-4A7E-BA79-4D5A98B2485A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830599" y="2899101"/>
            <a:ext cx="143827" cy="29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F73F831A-11DE-40F7-8024-6A51570A3343}"/>
              </a:ext>
            </a:extLst>
          </p:cNvPr>
          <p:cNvSpPr/>
          <p:nvPr/>
        </p:nvSpPr>
        <p:spPr>
          <a:xfrm>
            <a:off x="1137059" y="2888196"/>
            <a:ext cx="919692" cy="29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>
                <a:solidFill>
                  <a:schemeClr val="tx1"/>
                </a:solidFill>
              </a:rPr>
              <a:t>Month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8D62971-647C-4DCA-86AA-C8359AAB7D0E}"/>
              </a:ext>
            </a:extLst>
          </p:cNvPr>
          <p:cNvGrpSpPr/>
          <p:nvPr/>
        </p:nvGrpSpPr>
        <p:grpSpPr>
          <a:xfrm>
            <a:off x="2043640" y="2888196"/>
            <a:ext cx="312020" cy="290887"/>
            <a:chOff x="3205537" y="965771"/>
            <a:chExt cx="349321" cy="30822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0A6D8A6-9154-4B23-BA24-4ED0622AAA1A}"/>
                </a:ext>
              </a:extLst>
            </p:cNvPr>
            <p:cNvSpPr/>
            <p:nvPr/>
          </p:nvSpPr>
          <p:spPr>
            <a:xfrm>
              <a:off x="3205537" y="965771"/>
              <a:ext cx="349321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2D91BCA-04D0-48FF-9A24-F1E12677D22E}"/>
                </a:ext>
              </a:extLst>
            </p:cNvPr>
            <p:cNvCxnSpPr>
              <a:endCxn id="51" idx="2"/>
            </p:cNvCxnSpPr>
            <p:nvPr/>
          </p:nvCxnSpPr>
          <p:spPr>
            <a:xfrm>
              <a:off x="3205537" y="965771"/>
              <a:ext cx="174661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69B95BFD-A79B-4334-B25D-C3219C29057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3380198" y="965771"/>
              <a:ext cx="152400" cy="308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CC0F28E3-9564-404D-A8EC-1D6EE49DE8B0}"/>
              </a:ext>
            </a:extLst>
          </p:cNvPr>
          <p:cNvSpPr/>
          <p:nvPr/>
        </p:nvSpPr>
        <p:spPr>
          <a:xfrm>
            <a:off x="4723402" y="2888196"/>
            <a:ext cx="1512244" cy="290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1100">
                <a:solidFill>
                  <a:schemeClr val="tx1"/>
                </a:solidFill>
              </a:rPr>
              <a:t>150.000,00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86D2AF-9B26-448C-ABD4-1EF704A08D3E}"/>
              </a:ext>
            </a:extLst>
          </p:cNvPr>
          <p:cNvSpPr txBox="1"/>
          <p:nvPr/>
        </p:nvSpPr>
        <p:spPr>
          <a:xfrm>
            <a:off x="4632956" y="2684649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Remaining Capital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A85F233-1FB6-46E7-9F63-AAC8AFAD534D}"/>
              </a:ext>
            </a:extLst>
          </p:cNvPr>
          <p:cNvSpPr/>
          <p:nvPr/>
        </p:nvSpPr>
        <p:spPr>
          <a:xfrm>
            <a:off x="2875874" y="2897386"/>
            <a:ext cx="1512244" cy="290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1100">
                <a:solidFill>
                  <a:schemeClr val="tx1"/>
                </a:solidFill>
              </a:rPr>
              <a:t>4.5%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31346FD-182D-48CD-939C-A8EE1631D0FC}"/>
              </a:ext>
            </a:extLst>
          </p:cNvPr>
          <p:cNvSpPr txBox="1"/>
          <p:nvPr/>
        </p:nvSpPr>
        <p:spPr>
          <a:xfrm>
            <a:off x="2762770" y="26938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Annuity Rate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ED1D94C-5DB6-4E41-8E0C-277B0BEBC168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0D1B705D-4E37-415D-9C2A-1A5F65D3E0E0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140AB6D9-772E-4BF0-A407-2AF106CA5001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7D43C38B-0682-44A6-8EA3-DEB337F082B4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23813283-514B-4531-9DDD-0D314BF26ADE}"/>
                  </a:ext>
                </a:extLst>
              </p:cNvPr>
              <p:cNvCxnSpPr>
                <a:endCxn id="8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C1EFDE67-B8EB-4EA8-8A9F-8F5DC2BAE451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C88FA7AE-EB0C-41F9-A6D1-79DECC908927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F559BC5-B1BC-41EB-A15F-573F398C584B}"/>
              </a:ext>
            </a:extLst>
          </p:cNvPr>
          <p:cNvGrpSpPr/>
          <p:nvPr/>
        </p:nvGrpSpPr>
        <p:grpSpPr>
          <a:xfrm>
            <a:off x="218339" y="2143988"/>
            <a:ext cx="2198669" cy="308225"/>
            <a:chOff x="1356189" y="965771"/>
            <a:chExt cx="2198669" cy="308225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A2EFD84B-E530-4D47-870B-78C647E9C97A}"/>
                </a:ext>
              </a:extLst>
            </p:cNvPr>
            <p:cNvSpPr/>
            <p:nvPr/>
          </p:nvSpPr>
          <p:spPr>
            <a:xfrm>
              <a:off x="1356189" y="965771"/>
              <a:ext cx="1849348" cy="3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Annuity repayment</a:t>
              </a: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6D7C53A5-AB98-405E-B326-78978DEEDB18}"/>
                </a:ext>
              </a:extLst>
            </p:cNvPr>
            <p:cNvGrpSpPr/>
            <p:nvPr/>
          </p:nvGrpSpPr>
          <p:grpSpPr>
            <a:xfrm>
              <a:off x="3205537" y="965771"/>
              <a:ext cx="349321" cy="308225"/>
              <a:chOff x="3205537" y="965771"/>
              <a:chExt cx="349321" cy="308225"/>
            </a:xfrm>
          </p:grpSpPr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1A131063-F375-4601-9636-EE1629E502C7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276D22B5-FE69-459A-9322-734E4A493170}"/>
                  </a:ext>
                </a:extLst>
              </p:cNvPr>
              <p:cNvCxnSpPr>
                <a:endCxn id="95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4845D6F0-3768-4F7C-87BC-0BD700217470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413D69A7-6C42-4499-9F93-D5D8926E7088}"/>
              </a:ext>
            </a:extLst>
          </p:cNvPr>
          <p:cNvSpPr txBox="1"/>
          <p:nvPr/>
        </p:nvSpPr>
        <p:spPr>
          <a:xfrm>
            <a:off x="133564" y="1906235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Repayment type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AD515C30-7E6E-4B72-AB2D-C3B3B9E9F637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97F38F84-6AA9-4F97-B0D8-1D6FF5FC29F7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: obere Ecken abgerundet 59">
              <a:extLst>
                <a:ext uri="{FF2B5EF4-FFF2-40B4-BE49-F238E27FC236}">
                  <a16:creationId xmlns:a16="http://schemas.microsoft.com/office/drawing/2014/main" id="{A3D8138D-D51B-4704-8A4A-F9461F8183E5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B4078C1-6E6D-4870-9C66-7C177E7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E530B914-EAEF-4C06-91EE-3840A3503944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: obere Ecken abgerundet 62">
              <a:extLst>
                <a:ext uri="{FF2B5EF4-FFF2-40B4-BE49-F238E27FC236}">
                  <a16:creationId xmlns:a16="http://schemas.microsoft.com/office/drawing/2014/main" id="{27E79186-C6A3-4402-BC1E-AC55121CF0B7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8848E3F8-67DD-4A00-8A15-8F2CB41BF25E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D9BF37BD-A3DA-4988-8A2A-584BD8F71CCC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7566C815-3F52-4879-96E6-824244F1E71A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6D637269-3104-4327-A41C-C063AA94B487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: obere Ecken abgerundet 67">
              <a:extLst>
                <a:ext uri="{FF2B5EF4-FFF2-40B4-BE49-F238E27FC236}">
                  <a16:creationId xmlns:a16="http://schemas.microsoft.com/office/drawing/2014/main" id="{089C7AD3-9550-47DE-A73C-1C65F44F9351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ED9660-F5D6-4441-BD61-76D84697E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B2692396-AEBD-4025-8871-B404CA3EEE03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: obere Ecken abgerundet 70">
              <a:extLst>
                <a:ext uri="{FF2B5EF4-FFF2-40B4-BE49-F238E27FC236}">
                  <a16:creationId xmlns:a16="http://schemas.microsoft.com/office/drawing/2014/main" id="{568B0588-BEB4-4D83-9AC8-505AF7A69566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2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obere Ecken abgerundet 71">
              <a:extLst>
                <a:ext uri="{FF2B5EF4-FFF2-40B4-BE49-F238E27FC236}">
                  <a16:creationId xmlns:a16="http://schemas.microsoft.com/office/drawing/2014/main" id="{4190F0CA-16DF-4540-8492-4B0CD9A88BCE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EAC14912-E360-4143-82DB-DD3D9FE69863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: obere Ecken abgerundet 73">
              <a:extLst>
                <a:ext uri="{FF2B5EF4-FFF2-40B4-BE49-F238E27FC236}">
                  <a16:creationId xmlns:a16="http://schemas.microsoft.com/office/drawing/2014/main" id="{B12B4907-AE02-4FD8-95D0-483CBB918424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hteck: obere Ecken abgerundet 98">
              <a:extLst>
                <a:ext uri="{FF2B5EF4-FFF2-40B4-BE49-F238E27FC236}">
                  <a16:creationId xmlns:a16="http://schemas.microsoft.com/office/drawing/2014/main" id="{30C14800-F66E-4637-91A5-FDDE4E0919F3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D502AE98-9860-4E2E-9ACB-D2FD04BAD8F7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101" name="Rechteck: obere Ecken abgerundet 100">
              <a:extLst>
                <a:ext uri="{FF2B5EF4-FFF2-40B4-BE49-F238E27FC236}">
                  <a16:creationId xmlns:a16="http://schemas.microsoft.com/office/drawing/2014/main" id="{B0536371-DCAD-49C2-B1A9-962D29DB1975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BF1324D4-7936-4D5F-887A-840D7DA1C756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51D64199-AF5B-4F40-80C1-0125E32A326B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Ellipse 103">
            <a:extLst>
              <a:ext uri="{FF2B5EF4-FFF2-40B4-BE49-F238E27FC236}">
                <a16:creationId xmlns:a16="http://schemas.microsoft.com/office/drawing/2014/main" id="{55AD3D20-AEF0-4F0A-B48B-38485160A57D}"/>
              </a:ext>
            </a:extLst>
          </p:cNvPr>
          <p:cNvSpPr/>
          <p:nvPr/>
        </p:nvSpPr>
        <p:spPr>
          <a:xfrm>
            <a:off x="7022227" y="2154470"/>
            <a:ext cx="2827829" cy="965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/>
                </a:solidFill>
              </a:rPr>
              <a:t>content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changes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with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selection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of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the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combobox</a:t>
            </a:r>
            <a:r>
              <a:rPr lang="de-DE" sz="1200" dirty="0">
                <a:solidFill>
                  <a:schemeClr val="accent1"/>
                </a:solidFill>
              </a:rPr>
              <a:t> „</a:t>
            </a:r>
            <a:r>
              <a:rPr lang="de-DE" sz="1200" dirty="0" err="1">
                <a:solidFill>
                  <a:schemeClr val="accent1"/>
                </a:solidFill>
              </a:rPr>
              <a:t>Repayment</a:t>
            </a:r>
            <a:r>
              <a:rPr lang="de-DE" sz="1200" dirty="0">
                <a:solidFill>
                  <a:schemeClr val="accent1"/>
                </a:solidFill>
              </a:rPr>
              <a:t> Type“</a:t>
            </a:r>
          </a:p>
        </p:txBody>
      </p:sp>
    </p:spTree>
    <p:extLst>
      <p:ext uri="{BB962C8B-B14F-4D97-AF65-F5344CB8AC3E}">
        <p14:creationId xmlns:p14="http://schemas.microsoft.com/office/powerpoint/2010/main" val="18782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28485A-3135-44C8-85BC-955247FAC89D}"/>
              </a:ext>
            </a:extLst>
          </p:cNvPr>
          <p:cNvGrpSpPr/>
          <p:nvPr/>
        </p:nvGrpSpPr>
        <p:grpSpPr>
          <a:xfrm>
            <a:off x="133564" y="317537"/>
            <a:ext cx="8808255" cy="305794"/>
            <a:chOff x="243598" y="428560"/>
            <a:chExt cx="8808255" cy="305794"/>
          </a:xfrm>
        </p:grpSpPr>
        <p:sp>
          <p:nvSpPr>
            <p:cNvPr id="4" name="Rechteck: obere Ecken abgerundet 3">
              <a:extLst>
                <a:ext uri="{FF2B5EF4-FFF2-40B4-BE49-F238E27FC236}">
                  <a16:creationId xmlns:a16="http://schemas.microsoft.com/office/drawing/2014/main" id="{60BFBD13-F2C1-418E-B0CF-B143B546E4EA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Basic Data</a:t>
              </a:r>
            </a:p>
          </p:txBody>
        </p:sp>
        <p:sp>
          <p:nvSpPr>
            <p:cNvPr id="5" name="Rechteck: obere Ecken abgerundet 4">
              <a:extLst>
                <a:ext uri="{FF2B5EF4-FFF2-40B4-BE49-F238E27FC236}">
                  <a16:creationId xmlns:a16="http://schemas.microsoft.com/office/drawing/2014/main" id="{E1C34E9E-A9B4-41A8-A645-E0BA9E086309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Facilities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4C8F86A-3517-4A65-8DA4-97BAD45728C9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82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obere Ecken abgerundet 6">
              <a:extLst>
                <a:ext uri="{FF2B5EF4-FFF2-40B4-BE49-F238E27FC236}">
                  <a16:creationId xmlns:a16="http://schemas.microsoft.com/office/drawing/2014/main" id="{6163FBAB-1A7C-43D2-84B8-3C78018F0656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Covenants</a:t>
              </a:r>
            </a:p>
          </p:txBody>
        </p:sp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73DE6F8A-9A27-4075-B738-892C5C3BF6BC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Fees &amp; Commissions</a:t>
              </a:r>
            </a:p>
          </p:txBody>
        </p:sp>
        <p:sp>
          <p:nvSpPr>
            <p:cNvPr id="10" name="Rechteck: obere Ecken abgerundet 9">
              <a:extLst>
                <a:ext uri="{FF2B5EF4-FFF2-40B4-BE49-F238E27FC236}">
                  <a16:creationId xmlns:a16="http://schemas.microsoft.com/office/drawing/2014/main" id="{D50EBDAE-46E3-4D91-BCA9-D893983F1303}"/>
                </a:ext>
              </a:extLst>
            </p:cNvPr>
            <p:cNvSpPr/>
            <p:nvPr/>
          </p:nvSpPr>
          <p:spPr>
            <a:xfrm>
              <a:off x="6096000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Security Agreements</a:t>
              </a:r>
            </a:p>
          </p:txBody>
        </p:sp>
        <p:sp>
          <p:nvSpPr>
            <p:cNvPr id="11" name="Rechteck: obere Ecken abgerundet 10">
              <a:extLst>
                <a:ext uri="{FF2B5EF4-FFF2-40B4-BE49-F238E27FC236}">
                  <a16:creationId xmlns:a16="http://schemas.microsoft.com/office/drawing/2014/main" id="{C6CFC833-2C58-4EC4-B876-807CA1B6B835}"/>
                </a:ext>
              </a:extLst>
            </p:cNvPr>
            <p:cNvSpPr/>
            <p:nvPr/>
          </p:nvSpPr>
          <p:spPr>
            <a:xfrm>
              <a:off x="7556532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Rules on Arrears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B11482F-8920-4511-9E58-7BF2F49B6EEA}"/>
              </a:ext>
            </a:extLst>
          </p:cNvPr>
          <p:cNvSpPr txBox="1"/>
          <p:nvPr/>
        </p:nvSpPr>
        <p:spPr>
          <a:xfrm>
            <a:off x="5134358" y="3244334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- intentionally left blank -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8AA00F7-75BE-4A32-AC60-99FA683227A0}"/>
              </a:ext>
            </a:extLst>
          </p:cNvPr>
          <p:cNvGrpSpPr/>
          <p:nvPr/>
        </p:nvGrpSpPr>
        <p:grpSpPr>
          <a:xfrm>
            <a:off x="143838" y="1210171"/>
            <a:ext cx="6463033" cy="253727"/>
            <a:chOff x="256855" y="1600872"/>
            <a:chExt cx="6463033" cy="253727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CBF88B1-AD3E-4ADD-9B8A-E3A74A1B2678}"/>
                </a:ext>
              </a:extLst>
            </p:cNvPr>
            <p:cNvSpPr/>
            <p:nvPr/>
          </p:nvSpPr>
          <p:spPr>
            <a:xfrm>
              <a:off x="256855" y="1600872"/>
              <a:ext cx="6175476" cy="251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>
                  <a:solidFill>
                    <a:schemeClr val="tx1"/>
                  </a:solidFill>
                </a:rPr>
                <a:t>Investment Facility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060B1660-99E2-48C7-9236-E3D2D753F131}"/>
                </a:ext>
              </a:extLst>
            </p:cNvPr>
            <p:cNvGrpSpPr/>
            <p:nvPr/>
          </p:nvGrpSpPr>
          <p:grpSpPr>
            <a:xfrm>
              <a:off x="6432331" y="1600872"/>
              <a:ext cx="287557" cy="253727"/>
              <a:chOff x="3205537" y="965771"/>
              <a:chExt cx="349321" cy="308225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7D6195-640C-44CB-97B5-550F44BBA015}"/>
                  </a:ext>
                </a:extLst>
              </p:cNvPr>
              <p:cNvSpPr/>
              <p:nvPr/>
            </p:nvSpPr>
            <p:spPr>
              <a:xfrm>
                <a:off x="3205537" y="965771"/>
                <a:ext cx="349321" cy="308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79FB0504-2971-4740-BC62-CFA027AF8762}"/>
                  </a:ext>
                </a:extLst>
              </p:cNvPr>
              <p:cNvCxnSpPr>
                <a:endCxn id="48" idx="2"/>
              </p:cNvCxnSpPr>
              <p:nvPr/>
            </p:nvCxnSpPr>
            <p:spPr>
              <a:xfrm>
                <a:off x="3205537" y="965771"/>
                <a:ext cx="174661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BFFA834F-D8B2-44A0-AE8D-A50EDBAD676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H="1">
                <a:off x="3380198" y="965771"/>
                <a:ext cx="152400" cy="30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0856D21B-4511-4E13-99C9-A551F66D5AFF}"/>
              </a:ext>
            </a:extLst>
          </p:cNvPr>
          <p:cNvSpPr txBox="1"/>
          <p:nvPr/>
        </p:nvSpPr>
        <p:spPr>
          <a:xfrm>
            <a:off x="59614" y="989681"/>
            <a:ext cx="60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Facility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1245234-A865-4DBC-8B91-F593C698B533}"/>
              </a:ext>
            </a:extLst>
          </p:cNvPr>
          <p:cNvGrpSpPr/>
          <p:nvPr/>
        </p:nvGrpSpPr>
        <p:grpSpPr>
          <a:xfrm>
            <a:off x="133564" y="317537"/>
            <a:ext cx="8803234" cy="305794"/>
            <a:chOff x="243598" y="428560"/>
            <a:chExt cx="8803234" cy="305794"/>
          </a:xfrm>
        </p:grpSpPr>
        <p:sp>
          <p:nvSpPr>
            <p:cNvPr id="33" name="Rechteck: obere Ecken abgerundet 32">
              <a:extLst>
                <a:ext uri="{FF2B5EF4-FFF2-40B4-BE49-F238E27FC236}">
                  <a16:creationId xmlns:a16="http://schemas.microsoft.com/office/drawing/2014/main" id="{43E46100-17B1-46EE-9733-AA968CA50032}"/>
                </a:ext>
              </a:extLst>
            </p:cNvPr>
            <p:cNvSpPr/>
            <p:nvPr/>
          </p:nvSpPr>
          <p:spPr>
            <a:xfrm>
              <a:off x="253872" y="428560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3" action="ppaction://hlinksldjump"/>
                </a:rPr>
                <a:t>Basic Data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C8E83E1D-B935-4C65-8B47-A98D8BB8E06B}"/>
                </a:ext>
              </a:extLst>
            </p:cNvPr>
            <p:cNvSpPr/>
            <p:nvPr/>
          </p:nvSpPr>
          <p:spPr>
            <a:xfrm>
              <a:off x="1714404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Facilities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74BD6A31-377C-491A-A3AB-00CC58EBD2D8}"/>
                </a:ext>
              </a:extLst>
            </p:cNvPr>
            <p:cNvCxnSpPr>
              <a:cxnSpLocks/>
            </p:cNvCxnSpPr>
            <p:nvPr/>
          </p:nvCxnSpPr>
          <p:spPr>
            <a:xfrm>
              <a:off x="243598" y="734354"/>
              <a:ext cx="88032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hteck: obere Ecken abgerundet 52">
              <a:extLst>
                <a:ext uri="{FF2B5EF4-FFF2-40B4-BE49-F238E27FC236}">
                  <a16:creationId xmlns:a16="http://schemas.microsoft.com/office/drawing/2014/main" id="{B0616E20-3154-445B-8292-A40F8415222B}"/>
                </a:ext>
              </a:extLst>
            </p:cNvPr>
            <p:cNvSpPr/>
            <p:nvPr/>
          </p:nvSpPr>
          <p:spPr>
            <a:xfrm>
              <a:off x="317493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5" action="ppaction://hlinksldjump"/>
                </a:rPr>
                <a:t>Covenants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: obere Ecken abgerundet 53">
              <a:extLst>
                <a:ext uri="{FF2B5EF4-FFF2-40B4-BE49-F238E27FC236}">
                  <a16:creationId xmlns:a16="http://schemas.microsoft.com/office/drawing/2014/main" id="{F5389FB6-F624-4B5A-91ED-A760FC79D5C9}"/>
                </a:ext>
              </a:extLst>
            </p:cNvPr>
            <p:cNvSpPr/>
            <p:nvPr/>
          </p:nvSpPr>
          <p:spPr>
            <a:xfrm>
              <a:off x="463546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6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6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83DC6A96-C1CD-4FF4-B577-49EB0BEB3EE9}"/>
                </a:ext>
              </a:extLst>
            </p:cNvPr>
            <p:cNvSpPr/>
            <p:nvPr/>
          </p:nvSpPr>
          <p:spPr>
            <a:xfrm>
              <a:off x="6093716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7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: obere Ecken abgerundet 55">
              <a:extLst>
                <a:ext uri="{FF2B5EF4-FFF2-40B4-BE49-F238E27FC236}">
                  <a16:creationId xmlns:a16="http://schemas.microsoft.com/office/drawing/2014/main" id="{2E020075-D9D5-4006-B72C-BC3A16A97F9C}"/>
                </a:ext>
              </a:extLst>
            </p:cNvPr>
            <p:cNvSpPr/>
            <p:nvPr/>
          </p:nvSpPr>
          <p:spPr>
            <a:xfrm>
              <a:off x="7554248" y="428560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8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8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EB6C3A7-77C0-4E35-A707-6FA1BB87B8FE}"/>
              </a:ext>
            </a:extLst>
          </p:cNvPr>
          <p:cNvGrpSpPr/>
          <p:nvPr/>
        </p:nvGrpSpPr>
        <p:grpSpPr>
          <a:xfrm>
            <a:off x="133564" y="1555270"/>
            <a:ext cx="11729319" cy="284095"/>
            <a:chOff x="133564" y="1051546"/>
            <a:chExt cx="11729319" cy="284095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11CAE2A9-E905-46E4-AD95-FD4765B0B7CB}"/>
                </a:ext>
              </a:extLst>
            </p:cNvPr>
            <p:cNvSpPr/>
            <p:nvPr/>
          </p:nvSpPr>
          <p:spPr>
            <a:xfrm>
              <a:off x="143838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Basic Information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: obere Ecken abgerundet 58">
              <a:extLst>
                <a:ext uri="{FF2B5EF4-FFF2-40B4-BE49-F238E27FC236}">
                  <a16:creationId xmlns:a16="http://schemas.microsoft.com/office/drawing/2014/main" id="{71BCB063-6B17-4357-AD87-2A9AF946E0D4}"/>
                </a:ext>
              </a:extLst>
            </p:cNvPr>
            <p:cNvSpPr/>
            <p:nvPr/>
          </p:nvSpPr>
          <p:spPr>
            <a:xfrm>
              <a:off x="1604370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0" action="ppaction://hlinksldjump"/>
                </a:rPr>
                <a:t>Interest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AC9E7FC-829C-438B-8FF7-06F4D0CA2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64" y="1335640"/>
              <a:ext cx="1172931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71477984-C261-4793-ABFC-A1CD1B1FF023}"/>
                </a:ext>
              </a:extLst>
            </p:cNvPr>
            <p:cNvSpPr/>
            <p:nvPr/>
          </p:nvSpPr>
          <p:spPr>
            <a:xfrm>
              <a:off x="4560223" y="1055714"/>
              <a:ext cx="1460532" cy="251257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1" action="ppaction://hlinksldjump"/>
                </a:rPr>
                <a:t>Cancellation</a:t>
              </a:r>
              <a:r>
                <a:rPr lang="de-DE" sz="1100" dirty="0">
                  <a:solidFill>
                    <a:schemeClr val="tx1"/>
                  </a:solidFill>
                  <a:hlinkClick r:id="rId11" action="ppaction://hlinksldjump"/>
                </a:rPr>
                <a:t> Rights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obere Ecken abgerundet 61">
              <a:extLst>
                <a:ext uri="{FF2B5EF4-FFF2-40B4-BE49-F238E27FC236}">
                  <a16:creationId xmlns:a16="http://schemas.microsoft.com/office/drawing/2014/main" id="{40B98F11-B43B-4140-B430-93484A446234}"/>
                </a:ext>
              </a:extLst>
            </p:cNvPr>
            <p:cNvSpPr/>
            <p:nvPr/>
          </p:nvSpPr>
          <p:spPr>
            <a:xfrm>
              <a:off x="6020755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2" action="ppaction://hlinksldjump"/>
                </a:rPr>
                <a:t>Fees &amp; </a:t>
              </a:r>
              <a:r>
                <a:rPr lang="de-DE" sz="1100" dirty="0" err="1">
                  <a:solidFill>
                    <a:schemeClr val="tx1"/>
                  </a:solidFill>
                  <a:hlinkClick r:id="rId12" action="ppaction://hlinksldjump"/>
                </a:rPr>
                <a:t>Commissions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: obere Ecken abgerundet 62">
              <a:extLst>
                <a:ext uri="{FF2B5EF4-FFF2-40B4-BE49-F238E27FC236}">
                  <a16:creationId xmlns:a16="http://schemas.microsoft.com/office/drawing/2014/main" id="{FEC3C6C9-FF1B-4EDE-9BCB-3720A5BBA998}"/>
                </a:ext>
              </a:extLst>
            </p:cNvPr>
            <p:cNvSpPr/>
            <p:nvPr/>
          </p:nvSpPr>
          <p:spPr>
            <a:xfrm>
              <a:off x="7481287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3" action="ppaction://hlinksldjump"/>
                </a:rPr>
                <a:t>Other 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DD7CEC25-A925-4E1A-AD3C-C3DD69F2D939}"/>
                </a:ext>
              </a:extLst>
            </p:cNvPr>
            <p:cNvSpPr/>
            <p:nvPr/>
          </p:nvSpPr>
          <p:spPr>
            <a:xfrm>
              <a:off x="8941819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4" action="ppaction://hlinksldjump"/>
                </a:rPr>
                <a:t>Security Agreements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obere Ecken abgerundet 64">
              <a:extLst>
                <a:ext uri="{FF2B5EF4-FFF2-40B4-BE49-F238E27FC236}">
                  <a16:creationId xmlns:a16="http://schemas.microsoft.com/office/drawing/2014/main" id="{EDA3717E-F48E-43FA-850B-7E32045CAD62}"/>
                </a:ext>
              </a:extLst>
            </p:cNvPr>
            <p:cNvSpPr/>
            <p:nvPr/>
          </p:nvSpPr>
          <p:spPr>
            <a:xfrm>
              <a:off x="10402351" y="1055714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15" action="ppaction://hlinksldjump"/>
                </a:rPr>
                <a:t>Rules on </a:t>
              </a:r>
              <a:r>
                <a:rPr lang="de-DE" sz="1100" dirty="0" err="1">
                  <a:solidFill>
                    <a:schemeClr val="tx1"/>
                  </a:solidFill>
                  <a:hlinkClick r:id="rId15" action="ppaction://hlinksldjump"/>
                </a:rPr>
                <a:t>Arrears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: obere Ecken abgerundet 65">
              <a:extLst>
                <a:ext uri="{FF2B5EF4-FFF2-40B4-BE49-F238E27FC236}">
                  <a16:creationId xmlns:a16="http://schemas.microsoft.com/office/drawing/2014/main" id="{40145F80-78D1-41C6-B3D5-E10A8BE021FC}"/>
                </a:ext>
              </a:extLst>
            </p:cNvPr>
            <p:cNvSpPr/>
            <p:nvPr/>
          </p:nvSpPr>
          <p:spPr>
            <a:xfrm>
              <a:off x="3077742" y="1051546"/>
              <a:ext cx="1460532" cy="251257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Repayment</a:t>
              </a:r>
              <a:r>
                <a:rPr lang="de-DE" sz="1100" dirty="0">
                  <a:solidFill>
                    <a:schemeClr val="tx1"/>
                  </a:solidFill>
                  <a:hlinkClick r:id="rId16" action="ppaction://hlinksldjump"/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  <a:hlinkClick r:id="rId16" action="ppaction://hlinksldjump"/>
                </a:rPr>
                <a:t>rules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6EC968C-2F17-4F1C-9E3C-897BAFFCA2ED}"/>
              </a:ext>
            </a:extLst>
          </p:cNvPr>
          <p:cNvGrpSpPr/>
          <p:nvPr/>
        </p:nvGrpSpPr>
        <p:grpSpPr>
          <a:xfrm>
            <a:off x="143838" y="713256"/>
            <a:ext cx="2921064" cy="274476"/>
            <a:chOff x="1529248" y="336589"/>
            <a:chExt cx="2921064" cy="274476"/>
          </a:xfrm>
        </p:grpSpPr>
        <p:sp>
          <p:nvSpPr>
            <p:cNvPr id="68" name="Rechteck: obere Ecken abgerundet 67">
              <a:extLst>
                <a:ext uri="{FF2B5EF4-FFF2-40B4-BE49-F238E27FC236}">
                  <a16:creationId xmlns:a16="http://schemas.microsoft.com/office/drawing/2014/main" id="{D855384F-832B-4187-A7C0-B0EE58D230AB}"/>
                </a:ext>
              </a:extLst>
            </p:cNvPr>
            <p:cNvSpPr/>
            <p:nvPr/>
          </p:nvSpPr>
          <p:spPr>
            <a:xfrm>
              <a:off x="1529248" y="336589"/>
              <a:ext cx="1460532" cy="274476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hlinkClick r:id="rId4" action="ppaction://hlinksldjump"/>
                </a:rPr>
                <a:t>Overview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: obere Ecken abgerundet 68">
              <a:extLst>
                <a:ext uri="{FF2B5EF4-FFF2-40B4-BE49-F238E27FC236}">
                  <a16:creationId xmlns:a16="http://schemas.microsoft.com/office/drawing/2014/main" id="{0CD47C90-96C3-47F4-B410-505410B8D110}"/>
                </a:ext>
              </a:extLst>
            </p:cNvPr>
            <p:cNvSpPr/>
            <p:nvPr/>
          </p:nvSpPr>
          <p:spPr>
            <a:xfrm>
              <a:off x="2989780" y="336589"/>
              <a:ext cx="1460532" cy="27447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hlinkClick r:id="rId9" action="ppaction://hlinksldjump"/>
                </a:rPr>
                <a:t>Details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0F7970A-F550-4783-9A9D-893E3205A54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48" y="611065"/>
              <a:ext cx="29210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5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Microsoft Office PowerPoint</Application>
  <PresentationFormat>Breitbild</PresentationFormat>
  <Paragraphs>1304</Paragraphs>
  <Slides>37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Müller</dc:creator>
  <cp:lastModifiedBy>Christian Teichmann</cp:lastModifiedBy>
  <cp:revision>293</cp:revision>
  <dcterms:created xsi:type="dcterms:W3CDTF">2018-08-01T17:23:47Z</dcterms:created>
  <dcterms:modified xsi:type="dcterms:W3CDTF">2019-03-12T16:32:33Z</dcterms:modified>
</cp:coreProperties>
</file>