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4" r:id="rId2"/>
    <p:sldId id="275" r:id="rId3"/>
    <p:sldId id="277" r:id="rId4"/>
    <p:sldId id="288" r:id="rId5"/>
    <p:sldId id="289" r:id="rId6"/>
    <p:sldId id="278" r:id="rId7"/>
    <p:sldId id="279" r:id="rId8"/>
    <p:sldId id="291" r:id="rId9"/>
    <p:sldId id="292" r:id="rId10"/>
    <p:sldId id="290" r:id="rId11"/>
    <p:sldId id="281" r:id="rId12"/>
    <p:sldId id="293" r:id="rId13"/>
    <p:sldId id="282" r:id="rId14"/>
    <p:sldId id="283" r:id="rId15"/>
    <p:sldId id="284" r:id="rId16"/>
    <p:sldId id="285" r:id="rId17"/>
    <p:sldId id="294" r:id="rId18"/>
    <p:sldId id="286" r:id="rId19"/>
    <p:sldId id="287"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CAFF"/>
    <a:srgbClr val="FFCE97"/>
    <a:srgbClr val="FFFD94"/>
    <a:srgbClr val="FF98CD"/>
    <a:srgbClr val="E7F0F9"/>
    <a:srgbClr val="EFF5FB"/>
    <a:srgbClr val="F3F6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70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e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emf"/><Relationship Id="rId1" Type="http://schemas.openxmlformats.org/officeDocument/2006/relationships/image" Target="../media/image43.emf"/><Relationship Id="rId6" Type="http://schemas.openxmlformats.org/officeDocument/2006/relationships/image" Target="../media/image48.emf"/><Relationship Id="rId5" Type="http://schemas.openxmlformats.org/officeDocument/2006/relationships/image" Target="../media/image47.wmf"/><Relationship Id="rId4" Type="http://schemas.openxmlformats.org/officeDocument/2006/relationships/image" Target="../media/image4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wmf"/><Relationship Id="rId1" Type="http://schemas.openxmlformats.org/officeDocument/2006/relationships/image" Target="../media/image49.emf"/><Relationship Id="rId4" Type="http://schemas.openxmlformats.org/officeDocument/2006/relationships/image" Target="../media/image5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image" Target="../media/image16.emf"/><Relationship Id="rId4"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image" Target="../media/image25.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emf"/><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39E79C-C5B1-7614-07CB-E7590D2F53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73A2A9-60CA-624E-10AE-52483F615A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FC91A9-1945-48D7-B6E7-9E3CAF874C5F}" type="datetimeFigureOut">
              <a:rPr lang="en-US" smtClean="0"/>
              <a:t>6/21/2022</a:t>
            </a:fld>
            <a:endParaRPr lang="en-US"/>
          </a:p>
        </p:txBody>
      </p:sp>
      <p:sp>
        <p:nvSpPr>
          <p:cNvPr id="4" name="Footer Placeholder 3">
            <a:extLst>
              <a:ext uri="{FF2B5EF4-FFF2-40B4-BE49-F238E27FC236}">
                <a16:creationId xmlns:a16="http://schemas.microsoft.com/office/drawing/2014/main" id="{27BEDD0E-31CC-14EE-115F-D6F1EC104E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455738-A8F7-0677-C20E-23B5DDFEE4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411D5E-11FE-4763-B831-65CC087964CF}" type="slidenum">
              <a:rPr lang="en-US" smtClean="0"/>
              <a:t>‹#›</a:t>
            </a:fld>
            <a:endParaRPr lang="en-US"/>
          </a:p>
        </p:txBody>
      </p:sp>
    </p:spTree>
    <p:extLst>
      <p:ext uri="{BB962C8B-B14F-4D97-AF65-F5344CB8AC3E}">
        <p14:creationId xmlns:p14="http://schemas.microsoft.com/office/powerpoint/2010/main" val="3415704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327D1-622C-4F31-9B0F-F58C49884734}" type="datetimeFigureOut">
              <a:rPr lang="en-SG" smtClean="0"/>
              <a:t>21/6/2022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2ADD1-4057-4102-95F8-5D0581F3E6B0}" type="slidenum">
              <a:rPr lang="en-SG" smtClean="0"/>
              <a:t>‹#›</a:t>
            </a:fld>
            <a:endParaRPr lang="en-SG"/>
          </a:p>
        </p:txBody>
      </p:sp>
    </p:spTree>
    <p:extLst>
      <p:ext uri="{BB962C8B-B14F-4D97-AF65-F5344CB8AC3E}">
        <p14:creationId xmlns:p14="http://schemas.microsoft.com/office/powerpoint/2010/main" val="2262558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52ADD1-4057-4102-95F8-5D0581F3E6B0}" type="slidenum">
              <a:rPr lang="en-SG" smtClean="0"/>
              <a:t>20</a:t>
            </a:fld>
            <a:endParaRPr lang="en-SG"/>
          </a:p>
        </p:txBody>
      </p:sp>
    </p:spTree>
    <p:extLst>
      <p:ext uri="{BB962C8B-B14F-4D97-AF65-F5344CB8AC3E}">
        <p14:creationId xmlns:p14="http://schemas.microsoft.com/office/powerpoint/2010/main" val="595889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ang bì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1C19-1EC6-450B-AC12-2956AD696483}"/>
              </a:ext>
            </a:extLst>
          </p:cNvPr>
          <p:cNvSpPr>
            <a:spLocks noGrp="1"/>
          </p:cNvSpPr>
          <p:nvPr>
            <p:ph type="ctrTitle" hasCustomPrompt="1"/>
          </p:nvPr>
        </p:nvSpPr>
        <p:spPr>
          <a:xfrm>
            <a:off x="1314446" y="1711310"/>
            <a:ext cx="9563102" cy="944562"/>
          </a:xfrm>
        </p:spPr>
        <p:txBody>
          <a:bodyPr anchor="b">
            <a:normAutofit/>
          </a:bodyPr>
          <a:lstStyle>
            <a:lvl1pPr algn="ctr">
              <a:defRPr sz="5000">
                <a:latin typeface="Arial" panose="020B0604020202020204" pitchFamily="34" charset="0"/>
                <a:cs typeface="Arial" panose="020B0604020202020204" pitchFamily="34" charset="0"/>
              </a:defRPr>
            </a:lvl1pPr>
          </a:lstStyle>
          <a:p>
            <a:r>
              <a:rPr lang="en-US" dirty="0" err="1"/>
              <a:t>Điền</a:t>
            </a:r>
            <a:r>
              <a:rPr lang="en-US" dirty="0"/>
              <a:t> </a:t>
            </a:r>
            <a:r>
              <a:rPr lang="en-US" dirty="0" err="1"/>
              <a:t>hình</a:t>
            </a:r>
            <a:r>
              <a:rPr lang="en-US" dirty="0"/>
              <a:t> </a:t>
            </a:r>
            <a:r>
              <a:rPr lang="en-US" dirty="0" err="1"/>
              <a:t>thức</a:t>
            </a:r>
            <a:r>
              <a:rPr lang="en-US" dirty="0"/>
              <a:t> </a:t>
            </a:r>
            <a:r>
              <a:rPr lang="en-US" dirty="0" err="1"/>
              <a:t>buổi</a:t>
            </a:r>
            <a:r>
              <a:rPr lang="en-US" dirty="0"/>
              <a:t> </a:t>
            </a:r>
            <a:r>
              <a:rPr lang="en-US" dirty="0" err="1"/>
              <a:t>báo</a:t>
            </a:r>
            <a:r>
              <a:rPr lang="en-US" dirty="0"/>
              <a:t> </a:t>
            </a:r>
            <a:r>
              <a:rPr lang="en-US" dirty="0" err="1"/>
              <a:t>cáo</a:t>
            </a:r>
            <a:r>
              <a:rPr lang="en-US" dirty="0"/>
              <a:t> </a:t>
            </a:r>
            <a:r>
              <a:rPr lang="en-US" dirty="0" err="1"/>
              <a:t>vô</a:t>
            </a:r>
            <a:r>
              <a:rPr lang="en-US" dirty="0"/>
              <a:t> </a:t>
            </a:r>
            <a:r>
              <a:rPr lang="en-US" dirty="0" err="1"/>
              <a:t>đây</a:t>
            </a:r>
            <a:endParaRPr lang="en-SG" dirty="0"/>
          </a:p>
        </p:txBody>
      </p:sp>
      <p:sp>
        <p:nvSpPr>
          <p:cNvPr id="3" name="Subtitle 2">
            <a:extLst>
              <a:ext uri="{FF2B5EF4-FFF2-40B4-BE49-F238E27FC236}">
                <a16:creationId xmlns:a16="http://schemas.microsoft.com/office/drawing/2014/main" id="{888F623C-03BB-4A55-9A28-A6C5AE0FCE2F}"/>
              </a:ext>
            </a:extLst>
          </p:cNvPr>
          <p:cNvSpPr>
            <a:spLocks noGrp="1"/>
          </p:cNvSpPr>
          <p:nvPr>
            <p:ph type="subTitle" idx="1" hasCustomPrompt="1"/>
          </p:nvPr>
        </p:nvSpPr>
        <p:spPr>
          <a:xfrm>
            <a:off x="2649308" y="3345742"/>
            <a:ext cx="6893379" cy="447618"/>
          </a:xfrm>
        </p:spPr>
        <p:txBody>
          <a:bodyPr>
            <a:noAutofit/>
          </a:bodyPr>
          <a:lstStyle>
            <a:lvl1pPr marL="0" indent="0" algn="l">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CHỦ ĐỀ:</a:t>
            </a:r>
            <a:endParaRPr lang="en-SG" dirty="0"/>
          </a:p>
        </p:txBody>
      </p:sp>
      <p:sp>
        <p:nvSpPr>
          <p:cNvPr id="4" name="Date Placeholder 3">
            <a:extLst>
              <a:ext uri="{FF2B5EF4-FFF2-40B4-BE49-F238E27FC236}">
                <a16:creationId xmlns:a16="http://schemas.microsoft.com/office/drawing/2014/main" id="{BCCD51EC-7964-403B-8DC8-910E18DE1053}"/>
              </a:ext>
            </a:extLst>
          </p:cNvPr>
          <p:cNvSpPr>
            <a:spLocks noGrp="1"/>
          </p:cNvSpPr>
          <p:nvPr>
            <p:ph type="dt" sz="half" idx="10"/>
          </p:nvPr>
        </p:nvSpPr>
        <p:spPr>
          <a:xfrm>
            <a:off x="544286" y="6356349"/>
            <a:ext cx="2743200" cy="365125"/>
          </a:xfrm>
        </p:spPr>
        <p:txBody>
          <a:bodyPr/>
          <a:lstStyle>
            <a:lvl1pPr>
              <a:defRPr>
                <a:solidFill>
                  <a:schemeClr val="tx1"/>
                </a:solidFill>
              </a:defRPr>
            </a:lvl1pPr>
          </a:lstStyle>
          <a:p>
            <a:fld id="{0447067C-88A8-4978-9089-A5C85C57A269}" type="datetime1">
              <a:rPr lang="en-SG" smtClean="0"/>
              <a:pPr/>
              <a:t>21/6/2022</a:t>
            </a:fld>
            <a:endParaRPr lang="en-SG"/>
          </a:p>
        </p:txBody>
      </p:sp>
      <p:sp>
        <p:nvSpPr>
          <p:cNvPr id="6" name="Slide Number Placeholder 5">
            <a:extLst>
              <a:ext uri="{FF2B5EF4-FFF2-40B4-BE49-F238E27FC236}">
                <a16:creationId xmlns:a16="http://schemas.microsoft.com/office/drawing/2014/main" id="{0264EC77-0666-419F-8843-18F407377E97}"/>
              </a:ext>
            </a:extLst>
          </p:cNvPr>
          <p:cNvSpPr>
            <a:spLocks noGrp="1"/>
          </p:cNvSpPr>
          <p:nvPr>
            <p:ph type="sldNum" sz="quarter" idx="12"/>
          </p:nvPr>
        </p:nvSpPr>
        <p:spPr>
          <a:xfrm>
            <a:off x="8904514" y="6352720"/>
            <a:ext cx="2743200" cy="365125"/>
          </a:xfrm>
        </p:spPr>
        <p:txBody>
          <a:bodyPr/>
          <a:lstStyle>
            <a:lvl1pPr>
              <a:defRPr>
                <a:solidFill>
                  <a:schemeClr val="tx1"/>
                </a:solidFill>
              </a:defRPr>
            </a:lvl1pPr>
          </a:lstStyle>
          <a:p>
            <a:fld id="{2BA667B7-7BA5-4DB2-A058-B66A386C003C}" type="slidenum">
              <a:rPr lang="en-SG" smtClean="0"/>
              <a:pPr/>
              <a:t>‹#›</a:t>
            </a:fld>
            <a:endParaRPr lang="en-SG"/>
          </a:p>
        </p:txBody>
      </p:sp>
      <p:pic>
        <p:nvPicPr>
          <p:cNvPr id="7" name="Picture 2">
            <a:extLst>
              <a:ext uri="{FF2B5EF4-FFF2-40B4-BE49-F238E27FC236}">
                <a16:creationId xmlns:a16="http://schemas.microsoft.com/office/drawing/2014/main" id="{4AF3A621-1577-4302-A0D6-F4DBE99DE7D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744577" y="76880"/>
            <a:ext cx="946231" cy="9445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F39F3B83-D932-4DA9-9BF2-BC37F7D59D2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0332021" y="105396"/>
            <a:ext cx="1074606" cy="88752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22D829D-1F69-42F8-A178-0A79C05AE498}"/>
              </a:ext>
            </a:extLst>
          </p:cNvPr>
          <p:cNvSpPr txBox="1"/>
          <p:nvPr userDrawn="1"/>
        </p:nvSpPr>
        <p:spPr>
          <a:xfrm>
            <a:off x="1980479" y="87495"/>
            <a:ext cx="8139264" cy="954107"/>
          </a:xfrm>
          <a:prstGeom prst="rect">
            <a:avLst/>
          </a:prstGeom>
          <a:noFill/>
        </p:spPr>
        <p:txBody>
          <a:bodyPr wrap="square" rtlCol="0">
            <a:spAutoFit/>
          </a:bodyPr>
          <a:lstStyle/>
          <a:p>
            <a:pPr algn="ctr"/>
            <a:r>
              <a:rPr lang="vi-VN" sz="2000" dirty="0">
                <a:latin typeface="+mn-lt"/>
                <a:cs typeface="Times New Roman" panose="02020603050405020304" pitchFamily="18" charset="0"/>
              </a:rPr>
              <a:t>TRƯỜNG ĐẠI HỌC SƯ PHẠM KỸ THUẬT TP. HỒ CHÍ MINH</a:t>
            </a:r>
          </a:p>
          <a:p>
            <a:pPr algn="ctr"/>
            <a:r>
              <a:rPr lang="vi-VN" dirty="0">
                <a:latin typeface="+mn-lt"/>
                <a:cs typeface="Times New Roman" panose="02020603050405020304" pitchFamily="18" charset="0"/>
              </a:rPr>
              <a:t>KHOA ĐIỆN – ĐIỆN TỬ</a:t>
            </a:r>
          </a:p>
          <a:p>
            <a:pPr algn="ctr"/>
            <a:r>
              <a:rPr lang="vi-VN" dirty="0">
                <a:latin typeface="+mn-lt"/>
                <a:cs typeface="Times New Roman" panose="02020603050405020304" pitchFamily="18" charset="0"/>
              </a:rPr>
              <a:t>BỘ MÔN TỰ ĐỘNG ĐIỀU KHIỂN</a:t>
            </a:r>
          </a:p>
        </p:txBody>
      </p:sp>
      <p:sp>
        <p:nvSpPr>
          <p:cNvPr id="21" name="Text Placeholder 20">
            <a:extLst>
              <a:ext uri="{FF2B5EF4-FFF2-40B4-BE49-F238E27FC236}">
                <a16:creationId xmlns:a16="http://schemas.microsoft.com/office/drawing/2014/main" id="{5637D2D3-852D-44E9-BB50-FE485AD4BC8E}"/>
              </a:ext>
            </a:extLst>
          </p:cNvPr>
          <p:cNvSpPr>
            <a:spLocks noGrp="1"/>
          </p:cNvSpPr>
          <p:nvPr>
            <p:ph type="body" sz="quarter" idx="13" hasCustomPrompt="1"/>
          </p:nvPr>
        </p:nvSpPr>
        <p:spPr>
          <a:xfrm>
            <a:off x="4882473" y="4390831"/>
            <a:ext cx="6357030" cy="365125"/>
          </a:xfrm>
        </p:spPr>
        <p:txBody>
          <a:bodyPr anchor="ctr" anchorCtr="0">
            <a:normAutofit/>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2400" dirty="0"/>
              <a:t>GVHD:</a:t>
            </a:r>
            <a:endParaRPr lang="en-US" dirty="0"/>
          </a:p>
        </p:txBody>
      </p:sp>
      <p:sp>
        <p:nvSpPr>
          <p:cNvPr id="22" name="Text Placeholder 20">
            <a:extLst>
              <a:ext uri="{FF2B5EF4-FFF2-40B4-BE49-F238E27FC236}">
                <a16:creationId xmlns:a16="http://schemas.microsoft.com/office/drawing/2014/main" id="{1DADCB44-B414-49B7-BD57-89FE4BB42378}"/>
              </a:ext>
            </a:extLst>
          </p:cNvPr>
          <p:cNvSpPr>
            <a:spLocks noGrp="1"/>
          </p:cNvSpPr>
          <p:nvPr>
            <p:ph type="body" sz="quarter" idx="14" hasCustomPrompt="1"/>
          </p:nvPr>
        </p:nvSpPr>
        <p:spPr>
          <a:xfrm>
            <a:off x="4882473" y="4964127"/>
            <a:ext cx="6357030" cy="365125"/>
          </a:xfrm>
        </p:spPr>
        <p:txBody>
          <a:bodyPr anchor="ctr" anchorCtr="0">
            <a:normAutofit/>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2400" dirty="0"/>
              <a:t>SVTH:</a:t>
            </a:r>
            <a:endParaRPr lang="en-US" dirty="0"/>
          </a:p>
        </p:txBody>
      </p:sp>
    </p:spTree>
    <p:extLst>
      <p:ext uri="{BB962C8B-B14F-4D97-AF65-F5344CB8AC3E}">
        <p14:creationId xmlns:p14="http://schemas.microsoft.com/office/powerpoint/2010/main" val="1251094444"/>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g nội du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8FD1-53BC-423D-BBF0-8798BF7D4551}"/>
              </a:ext>
            </a:extLst>
          </p:cNvPr>
          <p:cNvSpPr>
            <a:spLocks noGrp="1"/>
          </p:cNvSpPr>
          <p:nvPr>
            <p:ph type="title" hasCustomPrompt="1"/>
          </p:nvPr>
        </p:nvSpPr>
        <p:spPr>
          <a:xfrm>
            <a:off x="2660859" y="176042"/>
            <a:ext cx="6852557" cy="746235"/>
          </a:xfrm>
          <a:solidFill>
            <a:srgbClr val="EFF5FB"/>
          </a:solidFill>
          <a:ln>
            <a:solidFill>
              <a:srgbClr val="0070C0"/>
            </a:solidFill>
            <a:prstDash val="dash"/>
          </a:ln>
        </p:spPr>
        <p:txBody>
          <a:bodyPr>
            <a:normAutofit/>
          </a:bodyPr>
          <a:lstStyle>
            <a:lvl1pPr>
              <a:defRPr sz="3600">
                <a:latin typeface="Arial" panose="020B0604020202020204" pitchFamily="34" charset="0"/>
                <a:cs typeface="Arial" panose="020B0604020202020204" pitchFamily="34" charset="0"/>
              </a:defRPr>
            </a:lvl1pPr>
          </a:lstStyle>
          <a:p>
            <a:r>
              <a:rPr lang="en-SG"/>
              <a:t>Content/Mục lục/Nội dung?</a:t>
            </a:r>
          </a:p>
        </p:txBody>
      </p:sp>
      <p:sp>
        <p:nvSpPr>
          <p:cNvPr id="3" name="Content Placeholder 2">
            <a:extLst>
              <a:ext uri="{FF2B5EF4-FFF2-40B4-BE49-F238E27FC236}">
                <a16:creationId xmlns:a16="http://schemas.microsoft.com/office/drawing/2014/main" id="{8AE074E0-F706-40EE-9961-AA92FC759F02}"/>
              </a:ext>
            </a:extLst>
          </p:cNvPr>
          <p:cNvSpPr>
            <a:spLocks noGrp="1"/>
          </p:cNvSpPr>
          <p:nvPr>
            <p:ph idx="1" hasCustomPrompt="1"/>
          </p:nvPr>
        </p:nvSpPr>
        <p:spPr>
          <a:xfrm>
            <a:off x="838200" y="1379765"/>
            <a:ext cx="10515600" cy="4797198"/>
          </a:xfrm>
          <a:ln>
            <a:solidFill>
              <a:schemeClr val="accent1">
                <a:lumMod val="60000"/>
                <a:lumOff val="40000"/>
              </a:schemeClr>
            </a:solidFill>
            <a:prstDash val="lgDash"/>
          </a:ln>
        </p:spPr>
        <p:txBody>
          <a:bodyPr/>
          <a:lstStyle>
            <a:lvl1pPr marL="571500" indent="-571500">
              <a:buFont typeface="+mj-lt"/>
              <a:buAutoNum type="arabicPeriod"/>
              <a:defRPr>
                <a:latin typeface="Arial" panose="020B0604020202020204" pitchFamily="34" charset="0"/>
                <a:cs typeface="Arial" panose="020B0604020202020204" pitchFamily="34" charset="0"/>
              </a:defRPr>
            </a:lvl1pPr>
            <a:lvl2pPr marL="457200" indent="0">
              <a:buFont typeface="+mj-lt"/>
              <a:buNone/>
              <a:defRPr>
                <a:latin typeface="Times New Roman" panose="02020603050405020304" pitchFamily="18" charset="0"/>
                <a:cs typeface="Times New Roman" panose="02020603050405020304" pitchFamily="18" charset="0"/>
              </a:defRPr>
            </a:lvl2pPr>
            <a:lvl3pPr marL="914400" indent="0">
              <a:buFont typeface="+mj-lt"/>
              <a:buNone/>
              <a:defRPr>
                <a:latin typeface="Times New Roman" panose="02020603050405020304" pitchFamily="18" charset="0"/>
                <a:cs typeface="Times New Roman" panose="02020603050405020304" pitchFamily="18" charset="0"/>
              </a:defRPr>
            </a:lvl3pPr>
            <a:lvl4pPr marL="1371600" indent="0">
              <a:buFont typeface="+mj-lt"/>
              <a:buNone/>
              <a:defRPr>
                <a:latin typeface="Times New Roman" panose="02020603050405020304" pitchFamily="18" charset="0"/>
                <a:cs typeface="Times New Roman" panose="02020603050405020304" pitchFamily="18" charset="0"/>
              </a:defRPr>
            </a:lvl4pPr>
            <a:lvl5pPr marL="1828800" indent="0">
              <a:buFont typeface="+mj-lt"/>
              <a:buNone/>
              <a:defRPr>
                <a:latin typeface="Times New Roman" panose="02020603050405020304" pitchFamily="18" charset="0"/>
                <a:cs typeface="Times New Roman" panose="02020603050405020304" pitchFamily="18" charset="0"/>
              </a:defRPr>
            </a:lvl5pPr>
          </a:lstStyle>
          <a:p>
            <a:pPr lvl="0"/>
            <a:r>
              <a:rPr lang="en-US" dirty="0" err="1"/>
              <a:t>Nội</a:t>
            </a:r>
            <a:r>
              <a:rPr lang="en-US" dirty="0"/>
              <a:t> dung 1 </a:t>
            </a:r>
            <a:r>
              <a:rPr lang="en-US" dirty="0" err="1"/>
              <a:t>là</a:t>
            </a:r>
            <a:r>
              <a:rPr lang="en-US" dirty="0"/>
              <a:t> …</a:t>
            </a:r>
          </a:p>
          <a:p>
            <a:pPr lvl="0"/>
            <a:r>
              <a:rPr lang="en-US" dirty="0" err="1"/>
              <a:t>Nội</a:t>
            </a:r>
            <a:r>
              <a:rPr lang="en-US" dirty="0"/>
              <a:t> dung 2 </a:t>
            </a:r>
            <a:r>
              <a:rPr lang="en-US" dirty="0" err="1"/>
              <a:t>là</a:t>
            </a:r>
            <a:r>
              <a:rPr lang="en-US" dirty="0"/>
              <a:t> …</a:t>
            </a:r>
          </a:p>
          <a:p>
            <a:pPr lvl="0"/>
            <a:r>
              <a:rPr lang="en-US" dirty="0" err="1"/>
              <a:t>Nội</a:t>
            </a:r>
            <a:r>
              <a:rPr lang="en-US" dirty="0"/>
              <a:t> dung 3 </a:t>
            </a:r>
            <a:r>
              <a:rPr lang="en-US" dirty="0" err="1"/>
              <a:t>là</a:t>
            </a:r>
            <a:r>
              <a:rPr lang="en-US" dirty="0"/>
              <a:t> …</a:t>
            </a:r>
          </a:p>
        </p:txBody>
      </p:sp>
      <p:pic>
        <p:nvPicPr>
          <p:cNvPr id="1026" name="Picture 2">
            <a:extLst>
              <a:ext uri="{FF2B5EF4-FFF2-40B4-BE49-F238E27FC236}">
                <a16:creationId xmlns:a16="http://schemas.microsoft.com/office/drawing/2014/main" id="{02B4987C-2CF4-4002-8816-88E350DC323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847412" y="76880"/>
            <a:ext cx="946231" cy="944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9E684D-CCE8-427A-AC20-69A0720F795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0280409" y="107307"/>
            <a:ext cx="1065287" cy="883704"/>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a:extLst>
              <a:ext uri="{FF2B5EF4-FFF2-40B4-BE49-F238E27FC236}">
                <a16:creationId xmlns:a16="http://schemas.microsoft.com/office/drawing/2014/main" id="{05618AE2-5B25-4937-B0E4-08F870302257}"/>
              </a:ext>
            </a:extLst>
          </p:cNvPr>
          <p:cNvSpPr>
            <a:spLocks noGrp="1"/>
          </p:cNvSpPr>
          <p:nvPr>
            <p:ph type="dt" sz="half" idx="10"/>
          </p:nvPr>
        </p:nvSpPr>
        <p:spPr>
          <a:xfrm>
            <a:off x="544286" y="6356349"/>
            <a:ext cx="2743200" cy="365125"/>
          </a:xfrm>
        </p:spPr>
        <p:txBody>
          <a:bodyPr/>
          <a:lstStyle>
            <a:lvl1pPr>
              <a:defRPr>
                <a:solidFill>
                  <a:schemeClr val="tx1"/>
                </a:solidFill>
              </a:defRPr>
            </a:lvl1pPr>
          </a:lstStyle>
          <a:p>
            <a:fld id="{0447067C-88A8-4978-9089-A5C85C57A269}" type="datetime1">
              <a:rPr lang="en-SG" smtClean="0"/>
              <a:pPr/>
              <a:t>21/6/2022</a:t>
            </a:fld>
            <a:endParaRPr lang="en-SG"/>
          </a:p>
        </p:txBody>
      </p:sp>
      <p:sp>
        <p:nvSpPr>
          <p:cNvPr id="14" name="Slide Number Placeholder 5">
            <a:extLst>
              <a:ext uri="{FF2B5EF4-FFF2-40B4-BE49-F238E27FC236}">
                <a16:creationId xmlns:a16="http://schemas.microsoft.com/office/drawing/2014/main" id="{ED1FDBA3-4D00-4874-A66A-89C519A45BF2}"/>
              </a:ext>
            </a:extLst>
          </p:cNvPr>
          <p:cNvSpPr>
            <a:spLocks noGrp="1"/>
          </p:cNvSpPr>
          <p:nvPr>
            <p:ph type="sldNum" sz="quarter" idx="12"/>
          </p:nvPr>
        </p:nvSpPr>
        <p:spPr>
          <a:xfrm>
            <a:off x="8904514" y="6352720"/>
            <a:ext cx="2743200" cy="365125"/>
          </a:xfrm>
        </p:spPr>
        <p:txBody>
          <a:bodyPr/>
          <a:lstStyle>
            <a:lvl1pPr>
              <a:defRPr>
                <a:solidFill>
                  <a:schemeClr val="tx1"/>
                </a:solidFill>
              </a:defRPr>
            </a:lvl1pPr>
          </a:lstStyle>
          <a:p>
            <a:fld id="{2BA667B7-7BA5-4DB2-A058-B66A386C003C}" type="slidenum">
              <a:rPr lang="en-SG" smtClean="0"/>
              <a:pPr/>
              <a:t>‹#›</a:t>
            </a:fld>
            <a:endParaRPr lang="en-SG"/>
          </a:p>
        </p:txBody>
      </p:sp>
    </p:spTree>
    <p:extLst>
      <p:ext uri="{BB962C8B-B14F-4D97-AF65-F5344CB8AC3E}">
        <p14:creationId xmlns:p14="http://schemas.microsoft.com/office/powerpoint/2010/main" val="360318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g trình bày">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8AF6847-EC8E-407C-8985-2709F7B85922}"/>
              </a:ext>
            </a:extLst>
          </p:cNvPr>
          <p:cNvSpPr>
            <a:spLocks noGrp="1"/>
          </p:cNvSpPr>
          <p:nvPr>
            <p:ph type="sldNum" sz="quarter" idx="12"/>
          </p:nvPr>
        </p:nvSpPr>
        <p:spPr>
          <a:xfrm>
            <a:off x="8904514" y="6352720"/>
            <a:ext cx="2743200" cy="365125"/>
          </a:xfrm>
        </p:spPr>
        <p:txBody>
          <a:bodyPr/>
          <a:lstStyle>
            <a:lvl1pPr>
              <a:defRPr>
                <a:solidFill>
                  <a:schemeClr val="tx1"/>
                </a:solidFill>
              </a:defRPr>
            </a:lvl1pPr>
          </a:lstStyle>
          <a:p>
            <a:fld id="{2BA667B7-7BA5-4DB2-A058-B66A386C003C}" type="slidenum">
              <a:rPr lang="en-SG" smtClean="0"/>
              <a:pPr/>
              <a:t>‹#›</a:t>
            </a:fld>
            <a:endParaRPr lang="en-SG"/>
          </a:p>
        </p:txBody>
      </p:sp>
      <p:pic>
        <p:nvPicPr>
          <p:cNvPr id="8" name="Picture 2">
            <a:extLst>
              <a:ext uri="{FF2B5EF4-FFF2-40B4-BE49-F238E27FC236}">
                <a16:creationId xmlns:a16="http://schemas.microsoft.com/office/drawing/2014/main" id="{E5189760-862A-4668-9334-97E528D671E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78921" y="76880"/>
            <a:ext cx="946231" cy="94456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9858443-5278-4973-AE5A-52566C597AB5}"/>
              </a:ext>
            </a:extLst>
          </p:cNvPr>
          <p:cNvSpPr/>
          <p:nvPr userDrawn="1"/>
        </p:nvSpPr>
        <p:spPr>
          <a:xfrm>
            <a:off x="555171" y="1173005"/>
            <a:ext cx="11092543" cy="4966538"/>
          </a:xfrm>
          <a:prstGeom prst="rect">
            <a:avLst/>
          </a:prstGeom>
          <a:noFill/>
          <a:ln w="9525">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 Placeholder 14">
            <a:extLst>
              <a:ext uri="{FF2B5EF4-FFF2-40B4-BE49-F238E27FC236}">
                <a16:creationId xmlns:a16="http://schemas.microsoft.com/office/drawing/2014/main" id="{CEA19793-F04F-4218-B49D-C404D9B64792}"/>
              </a:ext>
            </a:extLst>
          </p:cNvPr>
          <p:cNvSpPr>
            <a:spLocks noGrp="1"/>
          </p:cNvSpPr>
          <p:nvPr>
            <p:ph type="body" sz="quarter" idx="13" hasCustomPrompt="1"/>
          </p:nvPr>
        </p:nvSpPr>
        <p:spPr>
          <a:xfrm>
            <a:off x="1435027" y="201414"/>
            <a:ext cx="9323615" cy="695492"/>
          </a:xfrm>
          <a:solidFill>
            <a:srgbClr val="E7F0F9"/>
          </a:solidFill>
          <a:ln>
            <a:solidFill>
              <a:srgbClr val="0070C0"/>
            </a:solidFill>
            <a:prstDash val="dash"/>
          </a:ln>
        </p:spPr>
        <p:txBody>
          <a:bodyPr anchor="ctr" anchorCtr="0">
            <a:normAutofit/>
          </a:bodyPr>
          <a:lstStyle>
            <a:lvl1pPr marL="742950" indent="-742950">
              <a:buFont typeface="+mj-lt"/>
              <a:buAutoNum type="arabicPeriod"/>
              <a:defRPr sz="3600">
                <a:latin typeface="Arial" panose="020B0604020202020204" pitchFamily="34" charset="0"/>
                <a:cs typeface="Arial" panose="020B0604020202020204" pitchFamily="34" charset="0"/>
              </a:defRPr>
            </a:lvl1pPr>
          </a:lstStyle>
          <a:p>
            <a:pPr lvl="0"/>
            <a:r>
              <a:rPr lang="en-SG" dirty="0"/>
              <a:t>Content …</a:t>
            </a:r>
          </a:p>
        </p:txBody>
      </p:sp>
      <p:pic>
        <p:nvPicPr>
          <p:cNvPr id="11" name="Picture 4">
            <a:extLst>
              <a:ext uri="{FF2B5EF4-FFF2-40B4-BE49-F238E27FC236}">
                <a16:creationId xmlns:a16="http://schemas.microsoft.com/office/drawing/2014/main" id="{74D61C15-316C-4225-AD1E-868D67CE84D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1047792" y="140155"/>
            <a:ext cx="1065287" cy="883704"/>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a:extLst>
              <a:ext uri="{FF2B5EF4-FFF2-40B4-BE49-F238E27FC236}">
                <a16:creationId xmlns:a16="http://schemas.microsoft.com/office/drawing/2014/main" id="{D2ED55BD-66B9-57E0-C551-0AB997261162}"/>
              </a:ext>
            </a:extLst>
          </p:cNvPr>
          <p:cNvSpPr>
            <a:spLocks noGrp="1"/>
          </p:cNvSpPr>
          <p:nvPr>
            <p:ph type="dt" sz="half" idx="10"/>
          </p:nvPr>
        </p:nvSpPr>
        <p:spPr>
          <a:xfrm>
            <a:off x="544286" y="6356349"/>
            <a:ext cx="2743200" cy="365125"/>
          </a:xfrm>
        </p:spPr>
        <p:txBody>
          <a:bodyPr/>
          <a:lstStyle>
            <a:lvl1pPr>
              <a:defRPr>
                <a:solidFill>
                  <a:schemeClr val="tx1"/>
                </a:solidFill>
              </a:defRPr>
            </a:lvl1pPr>
          </a:lstStyle>
          <a:p>
            <a:fld id="{0447067C-88A8-4978-9089-A5C85C57A269}" type="datetime1">
              <a:rPr lang="en-SG" smtClean="0"/>
              <a:pPr/>
              <a:t>21/6/2022</a:t>
            </a:fld>
            <a:endParaRPr lang="en-SG"/>
          </a:p>
        </p:txBody>
      </p:sp>
      <p:sp>
        <p:nvSpPr>
          <p:cNvPr id="12" name="Content Placeholder 2">
            <a:extLst>
              <a:ext uri="{FF2B5EF4-FFF2-40B4-BE49-F238E27FC236}">
                <a16:creationId xmlns:a16="http://schemas.microsoft.com/office/drawing/2014/main" id="{0FB8EF3E-4051-959D-1BBA-593D806BE0A1}"/>
              </a:ext>
            </a:extLst>
          </p:cNvPr>
          <p:cNvSpPr>
            <a:spLocks noGrp="1"/>
          </p:cNvSpPr>
          <p:nvPr>
            <p:ph idx="1" hasCustomPrompt="1"/>
          </p:nvPr>
        </p:nvSpPr>
        <p:spPr>
          <a:xfrm>
            <a:off x="555171" y="1170587"/>
            <a:ext cx="11092543" cy="4968956"/>
          </a:xfrm>
          <a:ln>
            <a:solidFill>
              <a:schemeClr val="accent1">
                <a:lumMod val="60000"/>
                <a:lumOff val="40000"/>
              </a:schemeClr>
            </a:solidFill>
            <a:prstDash val="lgDash"/>
          </a:ln>
        </p:spPr>
        <p:txBody>
          <a:bodyPr/>
          <a:lstStyle>
            <a:lvl1pPr marL="0" indent="0">
              <a:buFont typeface="+mj-lt"/>
              <a:buNone/>
              <a:defRPr>
                <a:latin typeface="Arial" panose="020B0604020202020204" pitchFamily="34" charset="0"/>
                <a:cs typeface="Arial" panose="020B0604020202020204" pitchFamily="34" charset="0"/>
              </a:defRPr>
            </a:lvl1pPr>
            <a:lvl2pPr marL="457200" indent="0">
              <a:buFont typeface="+mj-lt"/>
              <a:buNone/>
              <a:defRPr>
                <a:latin typeface="Times New Roman" panose="02020603050405020304" pitchFamily="18" charset="0"/>
                <a:cs typeface="Times New Roman" panose="02020603050405020304" pitchFamily="18" charset="0"/>
              </a:defRPr>
            </a:lvl2pPr>
            <a:lvl3pPr marL="914400" indent="0">
              <a:buFont typeface="+mj-lt"/>
              <a:buNone/>
              <a:defRPr>
                <a:latin typeface="Times New Roman" panose="02020603050405020304" pitchFamily="18" charset="0"/>
                <a:cs typeface="Times New Roman" panose="02020603050405020304" pitchFamily="18" charset="0"/>
              </a:defRPr>
            </a:lvl3pPr>
            <a:lvl4pPr marL="1371600" indent="0">
              <a:buFont typeface="+mj-lt"/>
              <a:buNone/>
              <a:defRPr>
                <a:latin typeface="Times New Roman" panose="02020603050405020304" pitchFamily="18" charset="0"/>
                <a:cs typeface="Times New Roman" panose="02020603050405020304" pitchFamily="18" charset="0"/>
              </a:defRPr>
            </a:lvl4pPr>
            <a:lvl5pPr marL="1828800" indent="0">
              <a:buFont typeface="+mj-lt"/>
              <a:buNone/>
              <a:defRPr>
                <a:latin typeface="Times New Roman" panose="02020603050405020304" pitchFamily="18" charset="0"/>
                <a:cs typeface="Times New Roman" panose="02020603050405020304" pitchFamily="18" charset="0"/>
              </a:defRPr>
            </a:lvl5pPr>
          </a:lstStyle>
          <a:p>
            <a:pPr lvl="0"/>
            <a:r>
              <a:rPr lang="en-US" dirty="0" err="1"/>
              <a:t>Nội</a:t>
            </a:r>
            <a:r>
              <a:rPr lang="en-US" dirty="0"/>
              <a:t> dung</a:t>
            </a:r>
          </a:p>
        </p:txBody>
      </p:sp>
    </p:spTree>
    <p:extLst>
      <p:ext uri="{BB962C8B-B14F-4D97-AF65-F5344CB8AC3E}">
        <p14:creationId xmlns:p14="http://schemas.microsoft.com/office/powerpoint/2010/main" val="676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g trình bày - Trắn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8AF6847-EC8E-407C-8985-2709F7B85922}"/>
              </a:ext>
            </a:extLst>
          </p:cNvPr>
          <p:cNvSpPr>
            <a:spLocks noGrp="1"/>
          </p:cNvSpPr>
          <p:nvPr>
            <p:ph type="sldNum" sz="quarter" idx="12"/>
          </p:nvPr>
        </p:nvSpPr>
        <p:spPr>
          <a:xfrm>
            <a:off x="8904514" y="6352720"/>
            <a:ext cx="2743200" cy="365125"/>
          </a:xfrm>
        </p:spPr>
        <p:txBody>
          <a:bodyPr/>
          <a:lstStyle>
            <a:lvl1pPr>
              <a:defRPr>
                <a:solidFill>
                  <a:schemeClr val="tx1"/>
                </a:solidFill>
              </a:defRPr>
            </a:lvl1pPr>
          </a:lstStyle>
          <a:p>
            <a:fld id="{2BA667B7-7BA5-4DB2-A058-B66A386C003C}" type="slidenum">
              <a:rPr lang="en-SG" smtClean="0"/>
              <a:pPr/>
              <a:t>‹#›</a:t>
            </a:fld>
            <a:endParaRPr lang="en-SG"/>
          </a:p>
        </p:txBody>
      </p:sp>
      <p:pic>
        <p:nvPicPr>
          <p:cNvPr id="8" name="Picture 2">
            <a:extLst>
              <a:ext uri="{FF2B5EF4-FFF2-40B4-BE49-F238E27FC236}">
                <a16:creationId xmlns:a16="http://schemas.microsoft.com/office/drawing/2014/main" id="{E5189760-862A-4668-9334-97E528D671E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78921" y="76880"/>
            <a:ext cx="946231" cy="9445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14">
            <a:extLst>
              <a:ext uri="{FF2B5EF4-FFF2-40B4-BE49-F238E27FC236}">
                <a16:creationId xmlns:a16="http://schemas.microsoft.com/office/drawing/2014/main" id="{CEA19793-F04F-4218-B49D-C404D9B64792}"/>
              </a:ext>
            </a:extLst>
          </p:cNvPr>
          <p:cNvSpPr>
            <a:spLocks noGrp="1"/>
          </p:cNvSpPr>
          <p:nvPr>
            <p:ph type="body" sz="quarter" idx="13" hasCustomPrompt="1"/>
          </p:nvPr>
        </p:nvSpPr>
        <p:spPr>
          <a:xfrm>
            <a:off x="1435027" y="201415"/>
            <a:ext cx="9323615" cy="1029508"/>
          </a:xfrm>
          <a:solidFill>
            <a:srgbClr val="E7F0F9"/>
          </a:solidFill>
          <a:ln>
            <a:solidFill>
              <a:srgbClr val="0070C0"/>
            </a:solidFill>
            <a:prstDash val="dash"/>
          </a:ln>
        </p:spPr>
        <p:txBody>
          <a:bodyPr anchor="ctr" anchorCtr="0">
            <a:normAutofit/>
          </a:bodyPr>
          <a:lstStyle>
            <a:lvl1pPr marL="742950" indent="-742950">
              <a:buFont typeface="+mj-lt"/>
              <a:buAutoNum type="arabicPeriod"/>
              <a:defRPr sz="3600">
                <a:latin typeface="Arial" panose="020B0604020202020204" pitchFamily="34" charset="0"/>
                <a:cs typeface="Arial" panose="020B0604020202020204" pitchFamily="34" charset="0"/>
              </a:defRPr>
            </a:lvl1pPr>
          </a:lstStyle>
          <a:p>
            <a:pPr lvl="0"/>
            <a:r>
              <a:rPr lang="en-SG" dirty="0"/>
              <a:t>Content …</a:t>
            </a:r>
          </a:p>
          <a:p>
            <a:pPr lvl="0"/>
            <a:endParaRPr lang="en-SG" dirty="0"/>
          </a:p>
        </p:txBody>
      </p:sp>
      <p:pic>
        <p:nvPicPr>
          <p:cNvPr id="11" name="Picture 4">
            <a:extLst>
              <a:ext uri="{FF2B5EF4-FFF2-40B4-BE49-F238E27FC236}">
                <a16:creationId xmlns:a16="http://schemas.microsoft.com/office/drawing/2014/main" id="{74D61C15-316C-4225-AD1E-868D67CE84D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1047792" y="140155"/>
            <a:ext cx="1065287" cy="883704"/>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a:extLst>
              <a:ext uri="{FF2B5EF4-FFF2-40B4-BE49-F238E27FC236}">
                <a16:creationId xmlns:a16="http://schemas.microsoft.com/office/drawing/2014/main" id="{EDA96E7D-5FF3-79A2-E529-D2169F97587C}"/>
              </a:ext>
            </a:extLst>
          </p:cNvPr>
          <p:cNvSpPr>
            <a:spLocks noGrp="1"/>
          </p:cNvSpPr>
          <p:nvPr>
            <p:ph type="dt" sz="half" idx="10"/>
          </p:nvPr>
        </p:nvSpPr>
        <p:spPr>
          <a:xfrm>
            <a:off x="544286" y="6356349"/>
            <a:ext cx="2743200" cy="365125"/>
          </a:xfrm>
        </p:spPr>
        <p:txBody>
          <a:bodyPr/>
          <a:lstStyle>
            <a:lvl1pPr>
              <a:defRPr>
                <a:solidFill>
                  <a:schemeClr val="tx1"/>
                </a:solidFill>
              </a:defRPr>
            </a:lvl1pPr>
          </a:lstStyle>
          <a:p>
            <a:fld id="{0447067C-88A8-4978-9089-A5C85C57A269}" type="datetime1">
              <a:rPr lang="en-SG" smtClean="0"/>
              <a:pPr/>
              <a:t>21/6/2022</a:t>
            </a:fld>
            <a:endParaRPr lang="en-SG"/>
          </a:p>
        </p:txBody>
      </p:sp>
      <p:sp>
        <p:nvSpPr>
          <p:cNvPr id="14" name="Content Placeholder 2">
            <a:extLst>
              <a:ext uri="{FF2B5EF4-FFF2-40B4-BE49-F238E27FC236}">
                <a16:creationId xmlns:a16="http://schemas.microsoft.com/office/drawing/2014/main" id="{4C4AF8A6-DD02-71D4-4366-68116778557D}"/>
              </a:ext>
            </a:extLst>
          </p:cNvPr>
          <p:cNvSpPr>
            <a:spLocks noGrp="1"/>
          </p:cNvSpPr>
          <p:nvPr>
            <p:ph idx="1" hasCustomPrompt="1"/>
          </p:nvPr>
        </p:nvSpPr>
        <p:spPr>
          <a:xfrm>
            <a:off x="544286" y="1450732"/>
            <a:ext cx="11092543" cy="4697604"/>
          </a:xfrm>
          <a:ln>
            <a:solidFill>
              <a:schemeClr val="accent1">
                <a:lumMod val="60000"/>
                <a:lumOff val="40000"/>
              </a:schemeClr>
            </a:solidFill>
            <a:prstDash val="lgDash"/>
          </a:ln>
        </p:spPr>
        <p:txBody>
          <a:bodyPr/>
          <a:lstStyle>
            <a:lvl1pPr marL="0" indent="0">
              <a:buFont typeface="+mj-lt"/>
              <a:buNone/>
              <a:defRPr>
                <a:latin typeface="Arial" panose="020B0604020202020204" pitchFamily="34" charset="0"/>
                <a:cs typeface="Arial" panose="020B0604020202020204" pitchFamily="34" charset="0"/>
              </a:defRPr>
            </a:lvl1pPr>
            <a:lvl2pPr marL="457200" indent="0">
              <a:buFont typeface="+mj-lt"/>
              <a:buNone/>
              <a:defRPr>
                <a:latin typeface="Times New Roman" panose="02020603050405020304" pitchFamily="18" charset="0"/>
                <a:cs typeface="Times New Roman" panose="02020603050405020304" pitchFamily="18" charset="0"/>
              </a:defRPr>
            </a:lvl2pPr>
            <a:lvl3pPr marL="914400" indent="0">
              <a:buFont typeface="+mj-lt"/>
              <a:buNone/>
              <a:defRPr>
                <a:latin typeface="Times New Roman" panose="02020603050405020304" pitchFamily="18" charset="0"/>
                <a:cs typeface="Times New Roman" panose="02020603050405020304" pitchFamily="18" charset="0"/>
              </a:defRPr>
            </a:lvl3pPr>
            <a:lvl4pPr marL="1371600" indent="0">
              <a:buFont typeface="+mj-lt"/>
              <a:buNone/>
              <a:defRPr>
                <a:latin typeface="Times New Roman" panose="02020603050405020304" pitchFamily="18" charset="0"/>
                <a:cs typeface="Times New Roman" panose="02020603050405020304" pitchFamily="18" charset="0"/>
              </a:defRPr>
            </a:lvl4pPr>
            <a:lvl5pPr marL="1828800" indent="0">
              <a:buFont typeface="+mj-lt"/>
              <a:buNone/>
              <a:defRPr>
                <a:latin typeface="Times New Roman" panose="02020603050405020304" pitchFamily="18" charset="0"/>
                <a:cs typeface="Times New Roman" panose="02020603050405020304" pitchFamily="18" charset="0"/>
              </a:defRPr>
            </a:lvl5pPr>
          </a:lstStyle>
          <a:p>
            <a:pPr lvl="0"/>
            <a:r>
              <a:rPr lang="en-US" dirty="0" err="1"/>
              <a:t>Nội</a:t>
            </a:r>
            <a:r>
              <a:rPr lang="en-US" dirty="0"/>
              <a:t> dung</a:t>
            </a:r>
          </a:p>
        </p:txBody>
      </p:sp>
    </p:spTree>
    <p:extLst>
      <p:ext uri="{BB962C8B-B14F-4D97-AF65-F5344CB8AC3E}">
        <p14:creationId xmlns:p14="http://schemas.microsoft.com/office/powerpoint/2010/main" val="252481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g trình bày - 2 cột">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8AF6847-EC8E-407C-8985-2709F7B85922}"/>
              </a:ext>
            </a:extLst>
          </p:cNvPr>
          <p:cNvSpPr>
            <a:spLocks noGrp="1"/>
          </p:cNvSpPr>
          <p:nvPr>
            <p:ph type="sldNum" sz="quarter" idx="12"/>
          </p:nvPr>
        </p:nvSpPr>
        <p:spPr>
          <a:xfrm>
            <a:off x="8904514" y="6352720"/>
            <a:ext cx="2743200" cy="365125"/>
          </a:xfrm>
        </p:spPr>
        <p:txBody>
          <a:bodyPr/>
          <a:lstStyle>
            <a:lvl1pPr>
              <a:defRPr>
                <a:solidFill>
                  <a:schemeClr val="tx1"/>
                </a:solidFill>
              </a:defRPr>
            </a:lvl1pPr>
          </a:lstStyle>
          <a:p>
            <a:fld id="{2BA667B7-7BA5-4DB2-A058-B66A386C003C}" type="slidenum">
              <a:rPr lang="en-SG" smtClean="0"/>
              <a:pPr/>
              <a:t>‹#›</a:t>
            </a:fld>
            <a:endParaRPr lang="en-SG"/>
          </a:p>
        </p:txBody>
      </p:sp>
      <p:pic>
        <p:nvPicPr>
          <p:cNvPr id="8" name="Picture 2">
            <a:extLst>
              <a:ext uri="{FF2B5EF4-FFF2-40B4-BE49-F238E27FC236}">
                <a16:creationId xmlns:a16="http://schemas.microsoft.com/office/drawing/2014/main" id="{E5189760-862A-4668-9334-97E528D671E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78921" y="76880"/>
            <a:ext cx="946231" cy="94456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9858443-5278-4973-AE5A-52566C597AB5}"/>
              </a:ext>
            </a:extLst>
          </p:cNvPr>
          <p:cNvSpPr/>
          <p:nvPr userDrawn="1"/>
        </p:nvSpPr>
        <p:spPr>
          <a:xfrm>
            <a:off x="555171" y="1173005"/>
            <a:ext cx="5451021" cy="4966538"/>
          </a:xfrm>
          <a:prstGeom prst="rect">
            <a:avLst/>
          </a:prstGeom>
          <a:noFill/>
          <a:ln w="9525">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 Placeholder 14">
            <a:extLst>
              <a:ext uri="{FF2B5EF4-FFF2-40B4-BE49-F238E27FC236}">
                <a16:creationId xmlns:a16="http://schemas.microsoft.com/office/drawing/2014/main" id="{CEA19793-F04F-4218-B49D-C404D9B64792}"/>
              </a:ext>
            </a:extLst>
          </p:cNvPr>
          <p:cNvSpPr>
            <a:spLocks noGrp="1"/>
          </p:cNvSpPr>
          <p:nvPr>
            <p:ph type="body" sz="quarter" idx="13" hasCustomPrompt="1"/>
          </p:nvPr>
        </p:nvSpPr>
        <p:spPr>
          <a:xfrm>
            <a:off x="1435027" y="201414"/>
            <a:ext cx="9323615" cy="695492"/>
          </a:xfrm>
          <a:solidFill>
            <a:srgbClr val="E7F0F9"/>
          </a:solidFill>
          <a:ln>
            <a:solidFill>
              <a:srgbClr val="0070C0"/>
            </a:solidFill>
            <a:prstDash val="dash"/>
          </a:ln>
        </p:spPr>
        <p:txBody>
          <a:bodyPr anchor="ctr" anchorCtr="0">
            <a:normAutofit/>
          </a:bodyPr>
          <a:lstStyle>
            <a:lvl1pPr marL="742950" indent="-742950">
              <a:buFont typeface="+mj-lt"/>
              <a:buAutoNum type="arabicPeriod"/>
              <a:defRPr sz="3600">
                <a:latin typeface="Arial" panose="020B0604020202020204" pitchFamily="34" charset="0"/>
                <a:cs typeface="Arial" panose="020B0604020202020204" pitchFamily="34" charset="0"/>
              </a:defRPr>
            </a:lvl1pPr>
          </a:lstStyle>
          <a:p>
            <a:pPr lvl="0"/>
            <a:r>
              <a:rPr lang="en-SG" dirty="0"/>
              <a:t>Content …</a:t>
            </a:r>
          </a:p>
        </p:txBody>
      </p:sp>
      <p:pic>
        <p:nvPicPr>
          <p:cNvPr id="11" name="Picture 4">
            <a:extLst>
              <a:ext uri="{FF2B5EF4-FFF2-40B4-BE49-F238E27FC236}">
                <a16:creationId xmlns:a16="http://schemas.microsoft.com/office/drawing/2014/main" id="{74D61C15-316C-4225-AD1E-868D67CE84D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1047792" y="140155"/>
            <a:ext cx="1065287" cy="88370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9187101-6D97-4985-93C8-F21D05BBE0CE}"/>
              </a:ext>
            </a:extLst>
          </p:cNvPr>
          <p:cNvSpPr/>
          <p:nvPr userDrawn="1"/>
        </p:nvSpPr>
        <p:spPr>
          <a:xfrm>
            <a:off x="6196693" y="1173005"/>
            <a:ext cx="5451021" cy="4966538"/>
          </a:xfrm>
          <a:prstGeom prst="rect">
            <a:avLst/>
          </a:prstGeom>
          <a:noFill/>
          <a:ln w="9525">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Date Placeholder 3">
            <a:extLst>
              <a:ext uri="{FF2B5EF4-FFF2-40B4-BE49-F238E27FC236}">
                <a16:creationId xmlns:a16="http://schemas.microsoft.com/office/drawing/2014/main" id="{0624A607-F427-3892-FE5F-D8F5374CC04E}"/>
              </a:ext>
            </a:extLst>
          </p:cNvPr>
          <p:cNvSpPr>
            <a:spLocks noGrp="1"/>
          </p:cNvSpPr>
          <p:nvPr>
            <p:ph type="dt" sz="half" idx="10"/>
          </p:nvPr>
        </p:nvSpPr>
        <p:spPr>
          <a:xfrm>
            <a:off x="544286" y="6356349"/>
            <a:ext cx="2743200" cy="365125"/>
          </a:xfrm>
        </p:spPr>
        <p:txBody>
          <a:bodyPr/>
          <a:lstStyle>
            <a:lvl1pPr>
              <a:defRPr>
                <a:solidFill>
                  <a:schemeClr val="tx1"/>
                </a:solidFill>
              </a:defRPr>
            </a:lvl1pPr>
          </a:lstStyle>
          <a:p>
            <a:fld id="{0447067C-88A8-4978-9089-A5C85C57A269}" type="datetime1">
              <a:rPr lang="en-SG" smtClean="0"/>
              <a:pPr/>
              <a:t>21/6/2022</a:t>
            </a:fld>
            <a:endParaRPr lang="en-SG"/>
          </a:p>
        </p:txBody>
      </p:sp>
      <p:sp>
        <p:nvSpPr>
          <p:cNvPr id="14" name="Content Placeholder 2">
            <a:extLst>
              <a:ext uri="{FF2B5EF4-FFF2-40B4-BE49-F238E27FC236}">
                <a16:creationId xmlns:a16="http://schemas.microsoft.com/office/drawing/2014/main" id="{F903CE3F-7B23-8934-59D3-94716F7B22B9}"/>
              </a:ext>
            </a:extLst>
          </p:cNvPr>
          <p:cNvSpPr>
            <a:spLocks noGrp="1"/>
          </p:cNvSpPr>
          <p:nvPr>
            <p:ph idx="1" hasCustomPrompt="1"/>
          </p:nvPr>
        </p:nvSpPr>
        <p:spPr>
          <a:xfrm>
            <a:off x="555171" y="1173005"/>
            <a:ext cx="5440137" cy="4966538"/>
          </a:xfrm>
          <a:ln>
            <a:solidFill>
              <a:schemeClr val="accent1">
                <a:lumMod val="60000"/>
                <a:lumOff val="40000"/>
              </a:schemeClr>
            </a:solidFill>
            <a:prstDash val="lgDash"/>
          </a:ln>
        </p:spPr>
        <p:txBody>
          <a:bodyPr/>
          <a:lstStyle>
            <a:lvl1pPr marL="0" indent="0">
              <a:buFont typeface="+mj-lt"/>
              <a:buNone/>
              <a:defRPr>
                <a:latin typeface="Arial" panose="020B0604020202020204" pitchFamily="34" charset="0"/>
                <a:cs typeface="Arial" panose="020B0604020202020204" pitchFamily="34" charset="0"/>
              </a:defRPr>
            </a:lvl1pPr>
            <a:lvl2pPr marL="457200" indent="0">
              <a:buFont typeface="+mj-lt"/>
              <a:buNone/>
              <a:defRPr>
                <a:latin typeface="Times New Roman" panose="02020603050405020304" pitchFamily="18" charset="0"/>
                <a:cs typeface="Times New Roman" panose="02020603050405020304" pitchFamily="18" charset="0"/>
              </a:defRPr>
            </a:lvl2pPr>
            <a:lvl3pPr marL="914400" indent="0">
              <a:buFont typeface="+mj-lt"/>
              <a:buNone/>
              <a:defRPr>
                <a:latin typeface="Times New Roman" panose="02020603050405020304" pitchFamily="18" charset="0"/>
                <a:cs typeface="Times New Roman" panose="02020603050405020304" pitchFamily="18" charset="0"/>
              </a:defRPr>
            </a:lvl3pPr>
            <a:lvl4pPr marL="1371600" indent="0">
              <a:buFont typeface="+mj-lt"/>
              <a:buNone/>
              <a:defRPr>
                <a:latin typeface="Times New Roman" panose="02020603050405020304" pitchFamily="18" charset="0"/>
                <a:cs typeface="Times New Roman" panose="02020603050405020304" pitchFamily="18" charset="0"/>
              </a:defRPr>
            </a:lvl4pPr>
            <a:lvl5pPr marL="1828800" indent="0">
              <a:buFont typeface="+mj-lt"/>
              <a:buNone/>
              <a:defRPr>
                <a:latin typeface="Times New Roman" panose="02020603050405020304" pitchFamily="18" charset="0"/>
                <a:cs typeface="Times New Roman" panose="02020603050405020304" pitchFamily="18" charset="0"/>
              </a:defRPr>
            </a:lvl5pPr>
          </a:lstStyle>
          <a:p>
            <a:pPr lvl="0"/>
            <a:r>
              <a:rPr lang="en-US" dirty="0" err="1"/>
              <a:t>Nội</a:t>
            </a:r>
            <a:r>
              <a:rPr lang="en-US" dirty="0"/>
              <a:t> dung</a:t>
            </a:r>
          </a:p>
        </p:txBody>
      </p:sp>
      <p:sp>
        <p:nvSpPr>
          <p:cNvPr id="16" name="Content Placeholder 2">
            <a:extLst>
              <a:ext uri="{FF2B5EF4-FFF2-40B4-BE49-F238E27FC236}">
                <a16:creationId xmlns:a16="http://schemas.microsoft.com/office/drawing/2014/main" id="{E5EB4BC2-26EF-FF5C-3504-C58D708D55A9}"/>
              </a:ext>
            </a:extLst>
          </p:cNvPr>
          <p:cNvSpPr>
            <a:spLocks noGrp="1"/>
          </p:cNvSpPr>
          <p:nvPr>
            <p:ph idx="14" hasCustomPrompt="1"/>
          </p:nvPr>
        </p:nvSpPr>
        <p:spPr>
          <a:xfrm>
            <a:off x="6207577" y="1173005"/>
            <a:ext cx="5440137" cy="4966538"/>
          </a:xfrm>
          <a:ln>
            <a:solidFill>
              <a:schemeClr val="accent1">
                <a:lumMod val="60000"/>
                <a:lumOff val="40000"/>
              </a:schemeClr>
            </a:solidFill>
            <a:prstDash val="lgDash"/>
          </a:ln>
        </p:spPr>
        <p:txBody>
          <a:bodyPr/>
          <a:lstStyle>
            <a:lvl1pPr marL="0" indent="0">
              <a:buFont typeface="+mj-lt"/>
              <a:buNone/>
              <a:defRPr>
                <a:latin typeface="Arial" panose="020B0604020202020204" pitchFamily="34" charset="0"/>
                <a:cs typeface="Arial" panose="020B0604020202020204" pitchFamily="34" charset="0"/>
              </a:defRPr>
            </a:lvl1pPr>
            <a:lvl2pPr marL="457200" indent="0">
              <a:buFont typeface="+mj-lt"/>
              <a:buNone/>
              <a:defRPr>
                <a:latin typeface="Times New Roman" panose="02020603050405020304" pitchFamily="18" charset="0"/>
                <a:cs typeface="Times New Roman" panose="02020603050405020304" pitchFamily="18" charset="0"/>
              </a:defRPr>
            </a:lvl2pPr>
            <a:lvl3pPr marL="914400" indent="0">
              <a:buFont typeface="+mj-lt"/>
              <a:buNone/>
              <a:defRPr>
                <a:latin typeface="Times New Roman" panose="02020603050405020304" pitchFamily="18" charset="0"/>
                <a:cs typeface="Times New Roman" panose="02020603050405020304" pitchFamily="18" charset="0"/>
              </a:defRPr>
            </a:lvl3pPr>
            <a:lvl4pPr marL="1371600" indent="0">
              <a:buFont typeface="+mj-lt"/>
              <a:buNone/>
              <a:defRPr>
                <a:latin typeface="Times New Roman" panose="02020603050405020304" pitchFamily="18" charset="0"/>
                <a:cs typeface="Times New Roman" panose="02020603050405020304" pitchFamily="18" charset="0"/>
              </a:defRPr>
            </a:lvl4pPr>
            <a:lvl5pPr marL="1828800" indent="0">
              <a:buFont typeface="+mj-lt"/>
              <a:buNone/>
              <a:defRPr>
                <a:latin typeface="Times New Roman" panose="02020603050405020304" pitchFamily="18" charset="0"/>
                <a:cs typeface="Times New Roman" panose="02020603050405020304" pitchFamily="18" charset="0"/>
              </a:defRPr>
            </a:lvl5pPr>
          </a:lstStyle>
          <a:p>
            <a:pPr lvl="0"/>
            <a:r>
              <a:rPr lang="en-US" dirty="0" err="1"/>
              <a:t>Nội</a:t>
            </a:r>
            <a:r>
              <a:rPr lang="en-US" dirty="0"/>
              <a:t> dung</a:t>
            </a:r>
          </a:p>
        </p:txBody>
      </p:sp>
    </p:spTree>
    <p:extLst>
      <p:ext uri="{BB962C8B-B14F-4D97-AF65-F5344CB8AC3E}">
        <p14:creationId xmlns:p14="http://schemas.microsoft.com/office/powerpoint/2010/main" val="229986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rang kết thúc">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2682BE8-4A8A-FC8B-2481-14DD41E5859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744577" y="76880"/>
            <a:ext cx="946231" cy="944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BA4ED4BF-C646-7C49-BDBF-952BC63DE4C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0332021" y="105396"/>
            <a:ext cx="1074606" cy="88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418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01AE4-CC5F-40AF-9C80-DD82800DC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5C83969-C313-43B3-945C-314603C79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EE20A78-638C-49ED-87B7-251B741DD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D0253-303F-4875-A491-213A742A8343}" type="datetime1">
              <a:rPr lang="en-SG" smtClean="0"/>
              <a:t>21/6/2022</a:t>
            </a:fld>
            <a:endParaRPr lang="en-SG"/>
          </a:p>
        </p:txBody>
      </p:sp>
      <p:sp>
        <p:nvSpPr>
          <p:cNvPr id="5" name="Footer Placeholder 4">
            <a:extLst>
              <a:ext uri="{FF2B5EF4-FFF2-40B4-BE49-F238E27FC236}">
                <a16:creationId xmlns:a16="http://schemas.microsoft.com/office/drawing/2014/main" id="{4B6B3E94-4150-4901-A2C7-AC09BE26B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82CCEF8-20BC-4675-A6E5-F3DA1617A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667B7-7BA5-4DB2-A058-B66A386C003C}" type="slidenum">
              <a:rPr lang="en-SG" smtClean="0"/>
              <a:t>‹#›</a:t>
            </a:fld>
            <a:endParaRPr lang="en-SG"/>
          </a:p>
        </p:txBody>
      </p:sp>
    </p:spTree>
    <p:extLst>
      <p:ext uri="{BB962C8B-B14F-4D97-AF65-F5344CB8AC3E}">
        <p14:creationId xmlns:p14="http://schemas.microsoft.com/office/powerpoint/2010/main" val="192687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6" r:id="rId5"/>
    <p:sldLayoutId id="2147483655" r:id="rId6"/>
  </p:sldLayoutIdLst>
  <p:hf hdr="0" ft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8.png"/><Relationship Id="rId7" Type="http://schemas.openxmlformats.org/officeDocument/2006/relationships/image" Target="../media/image36.e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30.bin"/><Relationship Id="rId5" Type="http://schemas.openxmlformats.org/officeDocument/2006/relationships/image" Target="../media/image35.emf"/><Relationship Id="rId4" Type="http://schemas.openxmlformats.org/officeDocument/2006/relationships/oleObject" Target="../embeddings/oleObject29.bin"/><Relationship Id="rId9" Type="http://schemas.openxmlformats.org/officeDocument/2006/relationships/image" Target="../media/image37.emf"/></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41.emf"/><Relationship Id="rId5" Type="http://schemas.openxmlformats.org/officeDocument/2006/relationships/oleObject" Target="../embeddings/oleObject33.bin"/><Relationship Id="rId4" Type="http://schemas.openxmlformats.org/officeDocument/2006/relationships/image" Target="../media/image40.emf"/></Relationships>
</file>

<file path=ppt/slides/_rels/slide13.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7.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44.e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6.emf"/><Relationship Id="rId4" Type="http://schemas.openxmlformats.org/officeDocument/2006/relationships/image" Target="../media/image43.emf"/><Relationship Id="rId9" Type="http://schemas.openxmlformats.org/officeDocument/2006/relationships/oleObject" Target="../embeddings/oleObject38.bin"/><Relationship Id="rId14" Type="http://schemas.openxmlformats.org/officeDocument/2006/relationships/image" Target="../media/image48.emf"/></Relationships>
</file>

<file path=ppt/slides/_rels/slide14.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50.wmf"/><Relationship Id="rId5" Type="http://schemas.openxmlformats.org/officeDocument/2006/relationships/oleObject" Target="../embeddings/oleObject42.bin"/><Relationship Id="rId10" Type="http://schemas.openxmlformats.org/officeDocument/2006/relationships/image" Target="../media/image52.emf"/><Relationship Id="rId4" Type="http://schemas.openxmlformats.org/officeDocument/2006/relationships/image" Target="../media/image49.emf"/><Relationship Id="rId9" Type="http://schemas.openxmlformats.org/officeDocument/2006/relationships/oleObject" Target="../embeddings/oleObject4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56.png"/><Relationship Id="rId7" Type="http://schemas.openxmlformats.org/officeDocument/2006/relationships/image" Target="../media/image54.w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46.bin"/><Relationship Id="rId5" Type="http://schemas.openxmlformats.org/officeDocument/2006/relationships/image" Target="../media/image53.wmf"/><Relationship Id="rId4" Type="http://schemas.openxmlformats.org/officeDocument/2006/relationships/oleObject" Target="../embeddings/oleObject45.bin"/><Relationship Id="rId9" Type="http://schemas.openxmlformats.org/officeDocument/2006/relationships/image" Target="../media/image55.emf"/></Relationships>
</file>

<file path=ppt/slides/_rels/slide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 Id="rId5" Type="http://schemas.openxmlformats.org/officeDocument/2006/relationships/image" Target="../media/image61.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 Id="rId5" Type="http://schemas.openxmlformats.org/officeDocument/2006/relationships/image" Target="../media/image63.png"/><Relationship Id="rId4" Type="http://schemas.openxmlformats.org/officeDocument/2006/relationships/image" Target="../media/image6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8.wmf"/><Relationship Id="rId3" Type="http://schemas.openxmlformats.org/officeDocument/2006/relationships/image" Target="../media/image9.png"/><Relationship Id="rId7" Type="http://schemas.openxmlformats.org/officeDocument/2006/relationships/image" Target="../media/image5.wmf"/><Relationship Id="rId12"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7.wmf"/><Relationship Id="rId5" Type="http://schemas.openxmlformats.org/officeDocument/2006/relationships/image" Target="../media/image4.emf"/><Relationship Id="rId10" Type="http://schemas.openxmlformats.org/officeDocument/2006/relationships/oleObject" Target="../embeddings/oleObject3.bin"/><Relationship Id="rId4" Type="http://schemas.openxmlformats.org/officeDocument/2006/relationships/package" Target="../embeddings/Microsoft_Visio_Drawing.vsdx"/><Relationship Id="rId9" Type="http://schemas.openxmlformats.org/officeDocument/2006/relationships/image" Target="../media/image6.wmf"/></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4.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3.emf"/><Relationship Id="rId4" Type="http://schemas.openxmlformats.org/officeDocument/2006/relationships/image" Target="../media/image10.wmf"/><Relationship Id="rId9" Type="http://schemas.openxmlformats.org/officeDocument/2006/relationships/oleObject" Target="../embeddings/oleObject8.bin"/><Relationship Id="rId14" Type="http://schemas.openxmlformats.org/officeDocument/2006/relationships/image" Target="../media/image15.wmf"/></Relationships>
</file>

<file path=ppt/slides/_rels/slide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12.bin"/><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4.png"/><Relationship Id="rId7" Type="http://schemas.openxmlformats.org/officeDocument/2006/relationships/image" Target="../media/image21.e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2.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15.png"/><Relationship Id="rId7" Type="http://schemas.openxmlformats.org/officeDocument/2006/relationships/image" Target="../media/image26.e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7.wmf"/></Relationships>
</file>

<file path=ppt/slides/_rels/slide8.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30.e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3.emf"/><Relationship Id="rId5" Type="http://schemas.openxmlformats.org/officeDocument/2006/relationships/oleObject" Target="../embeddings/oleObject27.bin"/><Relationship Id="rId4" Type="http://schemas.openxmlformats.org/officeDocument/2006/relationships/image" Target="../media/image3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9B4C1B-9D2E-F23F-A5D8-FD8FF65B17B2}"/>
              </a:ext>
            </a:extLst>
          </p:cNvPr>
          <p:cNvSpPr>
            <a:spLocks noGrp="1"/>
          </p:cNvSpPr>
          <p:nvPr>
            <p:ph type="ctrTitle"/>
          </p:nvPr>
        </p:nvSpPr>
        <p:spPr/>
        <p:txBody>
          <a:bodyPr>
            <a:noAutofit/>
          </a:bodyPr>
          <a:lstStyle/>
          <a:p>
            <a:r>
              <a:rPr lang="en-SG" sz="3600" dirty="0"/>
              <a:t>BÁO CÁO MÔN HỌC</a:t>
            </a:r>
            <a:br>
              <a:rPr lang="en-SG" sz="3600" dirty="0"/>
            </a:br>
            <a:r>
              <a:rPr lang="en-SG" sz="2000" dirty="0"/>
              <a:t>MÔN: NHẬN DẠNG &amp; ĐIỀU KHIỂN HỆ THỐNG</a:t>
            </a:r>
            <a:endParaRPr lang="en-US" sz="2000" dirty="0"/>
          </a:p>
        </p:txBody>
      </p:sp>
      <p:sp>
        <p:nvSpPr>
          <p:cNvPr id="9" name="Subtitle 8">
            <a:extLst>
              <a:ext uri="{FF2B5EF4-FFF2-40B4-BE49-F238E27FC236}">
                <a16:creationId xmlns:a16="http://schemas.microsoft.com/office/drawing/2014/main" id="{C17F582B-CDCD-DDBE-78FA-3E4DE1FED0FE}"/>
              </a:ext>
            </a:extLst>
          </p:cNvPr>
          <p:cNvSpPr>
            <a:spLocks noGrp="1"/>
          </p:cNvSpPr>
          <p:nvPr>
            <p:ph type="subTitle" idx="1"/>
          </p:nvPr>
        </p:nvSpPr>
        <p:spPr>
          <a:xfrm>
            <a:off x="2604811" y="2951639"/>
            <a:ext cx="6982372" cy="954722"/>
          </a:xfrm>
        </p:spPr>
        <p:txBody>
          <a:bodyPr/>
          <a:lstStyle/>
          <a:p>
            <a:pPr algn="ctr"/>
            <a:r>
              <a:rPr lang="en-US" sz="2000" dirty="0"/>
              <a:t>CHỦ ĐỀ: </a:t>
            </a:r>
            <a:r>
              <a:rPr lang="en-SG" sz="2000" dirty="0"/>
              <a:t>MÔ HÌNH HÓA VÀ NHẬN DẠNG THÔNG SỐ, VẬN DỤNG BỘ ĐIỂU KHIỂN SILIDING MODE CONTROL CHO HỆ CÁNH TAY MÁY 2 BẬC TỰ DO</a:t>
            </a:r>
            <a:endParaRPr lang="en-US" sz="2000" dirty="0"/>
          </a:p>
        </p:txBody>
      </p:sp>
      <p:sp>
        <p:nvSpPr>
          <p:cNvPr id="4" name="Date Placeholder 3">
            <a:extLst>
              <a:ext uri="{FF2B5EF4-FFF2-40B4-BE49-F238E27FC236}">
                <a16:creationId xmlns:a16="http://schemas.microsoft.com/office/drawing/2014/main" id="{2377D077-89F6-A8D2-6F8B-29D2A7DDFA7F}"/>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2" name="Slide Number Placeholder 1">
            <a:extLst>
              <a:ext uri="{FF2B5EF4-FFF2-40B4-BE49-F238E27FC236}">
                <a16:creationId xmlns:a16="http://schemas.microsoft.com/office/drawing/2014/main" id="{36FA16DF-9264-B225-BEF6-19817933CD63}"/>
              </a:ext>
            </a:extLst>
          </p:cNvPr>
          <p:cNvSpPr>
            <a:spLocks noGrp="1"/>
          </p:cNvSpPr>
          <p:nvPr>
            <p:ph type="sldNum" sz="quarter" idx="12"/>
          </p:nvPr>
        </p:nvSpPr>
        <p:spPr/>
        <p:txBody>
          <a:bodyPr/>
          <a:lstStyle/>
          <a:p>
            <a:fld id="{2BA667B7-7BA5-4DB2-A058-B66A386C003C}" type="slidenum">
              <a:rPr lang="en-SG" smtClean="0"/>
              <a:pPr/>
              <a:t>1</a:t>
            </a:fld>
            <a:endParaRPr lang="en-SG"/>
          </a:p>
        </p:txBody>
      </p:sp>
      <p:sp>
        <p:nvSpPr>
          <p:cNvPr id="10" name="Text Placeholder 9">
            <a:extLst>
              <a:ext uri="{FF2B5EF4-FFF2-40B4-BE49-F238E27FC236}">
                <a16:creationId xmlns:a16="http://schemas.microsoft.com/office/drawing/2014/main" id="{63D87DE2-7CA2-CFBE-3754-01C70C70D28A}"/>
              </a:ext>
            </a:extLst>
          </p:cNvPr>
          <p:cNvSpPr>
            <a:spLocks noGrp="1"/>
          </p:cNvSpPr>
          <p:nvPr>
            <p:ph type="body" sz="quarter" idx="13"/>
          </p:nvPr>
        </p:nvSpPr>
        <p:spPr/>
        <p:txBody>
          <a:bodyPr>
            <a:noAutofit/>
          </a:bodyPr>
          <a:lstStyle/>
          <a:p>
            <a:r>
              <a:rPr lang="en-US" sz="2000" dirty="0"/>
              <a:t>GVHD:  </a:t>
            </a:r>
            <a:r>
              <a:rPr lang="en-US" sz="2000" dirty="0" err="1"/>
              <a:t>TS.Trần</a:t>
            </a:r>
            <a:r>
              <a:rPr lang="en-US" sz="2000" dirty="0"/>
              <a:t> </a:t>
            </a:r>
            <a:r>
              <a:rPr lang="en-US" sz="2000" dirty="0" err="1"/>
              <a:t>Đức</a:t>
            </a:r>
            <a:r>
              <a:rPr lang="en-US" sz="2000" dirty="0"/>
              <a:t> Thiện</a:t>
            </a:r>
          </a:p>
        </p:txBody>
      </p:sp>
      <p:sp>
        <p:nvSpPr>
          <p:cNvPr id="11" name="Text Placeholder 10">
            <a:extLst>
              <a:ext uri="{FF2B5EF4-FFF2-40B4-BE49-F238E27FC236}">
                <a16:creationId xmlns:a16="http://schemas.microsoft.com/office/drawing/2014/main" id="{69B95886-A5E4-46A7-48C4-9791D77218AD}"/>
              </a:ext>
            </a:extLst>
          </p:cNvPr>
          <p:cNvSpPr>
            <a:spLocks noGrp="1"/>
          </p:cNvSpPr>
          <p:nvPr>
            <p:ph type="body" sz="quarter" idx="14"/>
          </p:nvPr>
        </p:nvSpPr>
        <p:spPr>
          <a:xfrm>
            <a:off x="4882473" y="4765957"/>
            <a:ext cx="6357030" cy="1172513"/>
          </a:xfrm>
        </p:spPr>
        <p:txBody>
          <a:bodyPr>
            <a:normAutofit/>
          </a:bodyPr>
          <a:lstStyle/>
          <a:p>
            <a:r>
              <a:rPr lang="en-US" sz="2000" dirty="0"/>
              <a:t>SVTH:   Nguyễn </a:t>
            </a:r>
            <a:r>
              <a:rPr lang="en-US" sz="2000" dirty="0" err="1"/>
              <a:t>Xuân</a:t>
            </a:r>
            <a:r>
              <a:rPr lang="en-US" sz="2000" dirty="0"/>
              <a:t> </a:t>
            </a:r>
            <a:r>
              <a:rPr lang="en-US" sz="2000" dirty="0" err="1"/>
              <a:t>Trà</a:t>
            </a:r>
            <a:r>
              <a:rPr lang="en-US" sz="2000" dirty="0"/>
              <a:t> – 19151299</a:t>
            </a:r>
          </a:p>
          <a:p>
            <a:pPr lvl="2"/>
            <a:r>
              <a:rPr lang="en-US" dirty="0"/>
              <a:t> </a:t>
            </a:r>
            <a:r>
              <a:rPr lang="en-US" dirty="0">
                <a:latin typeface="Arial" panose="020B0604020202020204" pitchFamily="34" charset="0"/>
                <a:cs typeface="Arial" panose="020B0604020202020204" pitchFamily="34" charset="0"/>
              </a:rPr>
              <a:t>Nguyễn </a:t>
            </a:r>
            <a:r>
              <a:rPr lang="en-US" dirty="0" err="1">
                <a:latin typeface="Arial" panose="020B0604020202020204" pitchFamily="34" charset="0"/>
                <a:cs typeface="Arial" panose="020B0604020202020204" pitchFamily="34" charset="0"/>
              </a:rPr>
              <a:t>Đức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r>
              <a:rPr lang="en-US" dirty="0">
                <a:latin typeface="Arial" panose="020B0604020202020204" pitchFamily="34" charset="0"/>
                <a:cs typeface="Arial" panose="020B0604020202020204" pitchFamily="34" charset="0"/>
              </a:rPr>
              <a:t> – 19151253</a:t>
            </a:r>
          </a:p>
          <a:p>
            <a:pPr lvl="2"/>
            <a:r>
              <a:rPr lang="en-US" dirty="0">
                <a:latin typeface="Arial" panose="020B0604020202020204" pitchFamily="34" charset="0"/>
                <a:cs typeface="Arial" panose="020B0604020202020204" pitchFamily="34" charset="0"/>
              </a:rPr>
              <a:t> Nguyễn Ngọc Thiện – 19151292</a:t>
            </a:r>
          </a:p>
        </p:txBody>
      </p:sp>
    </p:spTree>
    <p:extLst>
      <p:ext uri="{BB962C8B-B14F-4D97-AF65-F5344CB8AC3E}">
        <p14:creationId xmlns:p14="http://schemas.microsoft.com/office/powerpoint/2010/main" val="262960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5A78C7-CD8B-1503-6263-AEB51FB869BE}"/>
              </a:ext>
            </a:extLst>
          </p:cNvPr>
          <p:cNvSpPr>
            <a:spLocks noGrp="1"/>
          </p:cNvSpPr>
          <p:nvPr>
            <p:ph type="sldNum" sz="quarter" idx="12"/>
          </p:nvPr>
        </p:nvSpPr>
        <p:spPr/>
        <p:txBody>
          <a:bodyPr/>
          <a:lstStyle/>
          <a:p>
            <a:fld id="{2BA667B7-7BA5-4DB2-A058-B66A386C003C}" type="slidenum">
              <a:rPr lang="en-SG" smtClean="0"/>
              <a:pPr/>
              <a:t>10</a:t>
            </a:fld>
            <a:endParaRPr lang="en-SG"/>
          </a:p>
        </p:txBody>
      </p:sp>
      <p:sp>
        <p:nvSpPr>
          <p:cNvPr id="3" name="Text Placeholder 2">
            <a:extLst>
              <a:ext uri="{FF2B5EF4-FFF2-40B4-BE49-F238E27FC236}">
                <a16:creationId xmlns:a16="http://schemas.microsoft.com/office/drawing/2014/main" id="{F995833E-F1A7-7B60-3487-4848FEB2C7C6}"/>
              </a:ext>
            </a:extLst>
          </p:cNvPr>
          <p:cNvSpPr>
            <a:spLocks noGrp="1"/>
          </p:cNvSpPr>
          <p:nvPr>
            <p:ph type="body" sz="quarter" idx="13"/>
          </p:nvPr>
        </p:nvSpPr>
        <p:spPr/>
        <p:txBody>
          <a:bodyPr>
            <a:normAutofit lnSpcReduction="10000"/>
          </a:bodyPr>
          <a:lstStyle/>
          <a:p>
            <a:pPr>
              <a:buFont typeface="+mj-lt"/>
              <a:buAutoNum type="arabicPeriod" startAt="2"/>
            </a:pPr>
            <a:r>
              <a:rPr lang="en-US" dirty="0" err="1"/>
              <a:t>Nhận</a:t>
            </a:r>
            <a:r>
              <a:rPr lang="en-US" dirty="0"/>
              <a:t> </a:t>
            </a:r>
            <a:r>
              <a:rPr lang="en-US" dirty="0" err="1"/>
              <a:t>dạng</a:t>
            </a:r>
            <a:r>
              <a:rPr lang="en-US" dirty="0"/>
              <a:t> </a:t>
            </a:r>
            <a:r>
              <a:rPr lang="en-US" dirty="0" err="1"/>
              <a:t>thông</a:t>
            </a:r>
            <a:r>
              <a:rPr lang="en-US" dirty="0"/>
              <a:t> </a:t>
            </a:r>
            <a:r>
              <a:rPr lang="en-US" dirty="0" err="1"/>
              <a:t>số</a:t>
            </a:r>
            <a:r>
              <a:rPr lang="en-US" dirty="0"/>
              <a:t> </a:t>
            </a:r>
            <a:r>
              <a:rPr lang="en-US" dirty="0" err="1"/>
              <a:t>mô</a:t>
            </a:r>
            <a:r>
              <a:rPr lang="en-US" dirty="0"/>
              <a:t> </a:t>
            </a:r>
            <a:r>
              <a:rPr lang="en-US" dirty="0" err="1"/>
              <a:t>hình</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bình</a:t>
            </a:r>
            <a:r>
              <a:rPr lang="en-US" dirty="0"/>
              <a:t> </a:t>
            </a:r>
            <a:r>
              <a:rPr lang="en-US" dirty="0" err="1"/>
              <a:t>phương</a:t>
            </a:r>
            <a:r>
              <a:rPr lang="en-US" dirty="0"/>
              <a:t> </a:t>
            </a:r>
            <a:r>
              <a:rPr lang="en-US" dirty="0" err="1"/>
              <a:t>cực</a:t>
            </a:r>
            <a:r>
              <a:rPr lang="en-US" dirty="0"/>
              <a:t> </a:t>
            </a:r>
            <a:r>
              <a:rPr lang="en-US" dirty="0" err="1"/>
              <a:t>tiểu</a:t>
            </a:r>
            <a:endParaRPr lang="en-US" dirty="0"/>
          </a:p>
        </p:txBody>
      </p:sp>
      <p:sp>
        <p:nvSpPr>
          <p:cNvPr id="4" name="Date Placeholder 3">
            <a:extLst>
              <a:ext uri="{FF2B5EF4-FFF2-40B4-BE49-F238E27FC236}">
                <a16:creationId xmlns:a16="http://schemas.microsoft.com/office/drawing/2014/main" id="{9F40DDE2-FD87-E491-C2F9-10544EFC613A}"/>
              </a:ext>
            </a:extLst>
          </p:cNvPr>
          <p:cNvSpPr>
            <a:spLocks noGrp="1"/>
          </p:cNvSpPr>
          <p:nvPr>
            <p:ph type="dt" sz="half" idx="10"/>
          </p:nvPr>
        </p:nvSpPr>
        <p:spPr/>
        <p:txBody>
          <a:bodyPr/>
          <a:lstStyle/>
          <a:p>
            <a:fld id="{0447067C-88A8-4978-9089-A5C85C57A269}" type="datetime1">
              <a:rPr lang="en-SG" smtClean="0"/>
              <a:pPr/>
              <a:t>21/6/2022</a:t>
            </a:fld>
            <a:endParaRPr lang="en-SG"/>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DD48DB53-4BC4-B7B9-315E-7E8BECCAF049}"/>
                  </a:ext>
                </a:extLst>
              </p:cNvPr>
              <p:cNvSpPr>
                <a:spLocks noGrp="1"/>
              </p:cNvSpPr>
              <p:nvPr>
                <p:ph idx="1"/>
              </p:nvPr>
            </p:nvSpPr>
            <p:spPr/>
            <p:txBody>
              <a:bodyPr>
                <a:noAutofit/>
              </a:bodyPr>
              <a:lstStyle/>
              <a:p>
                <a:r>
                  <a:rPr lang="en-US" sz="2000" dirty="0" err="1"/>
                  <a:t>Bộ</a:t>
                </a:r>
                <a:r>
                  <a:rPr lang="en-US" sz="2000" dirty="0"/>
                  <a:t> </a:t>
                </a:r>
                <a:r>
                  <a:rPr lang="en-US" sz="2000" dirty="0" err="1"/>
                  <a:t>dự</a:t>
                </a:r>
                <a:r>
                  <a:rPr lang="en-US" sz="2000" dirty="0"/>
                  <a:t> </a:t>
                </a:r>
                <a:r>
                  <a:rPr lang="en-US" sz="2000" dirty="0" err="1"/>
                  <a:t>báo</a:t>
                </a:r>
                <a:r>
                  <a:rPr lang="en-US" sz="2000" dirty="0"/>
                  <a:t> </a:t>
                </a:r>
                <a:r>
                  <a:rPr lang="en-US" sz="2000" dirty="0" err="1"/>
                  <a:t>hồi</a:t>
                </a:r>
                <a:r>
                  <a:rPr lang="en-US" sz="2000" dirty="0"/>
                  <a:t> qui </a:t>
                </a:r>
                <a:r>
                  <a:rPr lang="en-US" sz="2000" dirty="0" err="1"/>
                  <a:t>tuyến</a:t>
                </a:r>
                <a:r>
                  <a:rPr lang="en-US" sz="2000" dirty="0"/>
                  <a:t> </a:t>
                </a:r>
                <a:r>
                  <a:rPr lang="en-US" sz="2000" dirty="0" err="1"/>
                  <a:t>tính</a:t>
                </a:r>
                <a:r>
                  <a:rPr lang="en-US" sz="2000" dirty="0"/>
                  <a:t> </a:t>
                </a:r>
                <a:r>
                  <a:rPr lang="en-US" sz="2000" dirty="0" err="1"/>
                  <a:t>của</a:t>
                </a:r>
                <a:r>
                  <a:rPr lang="en-US" sz="2000" dirty="0"/>
                  <a:t> robot 2 </a:t>
                </a:r>
                <a:r>
                  <a:rPr lang="en-US" sz="2000" dirty="0" err="1"/>
                  <a:t>bậc</a:t>
                </a:r>
                <a:r>
                  <a:rPr lang="en-US" sz="2000" dirty="0"/>
                  <a:t> </a:t>
                </a:r>
                <a:r>
                  <a:rPr lang="en-US" sz="2000" dirty="0" err="1"/>
                  <a:t>tự</a:t>
                </a:r>
                <a:r>
                  <a:rPr lang="en-US" sz="2000" dirty="0"/>
                  <a:t> do:</a:t>
                </a:r>
              </a:p>
              <a:p>
                <a:r>
                  <a:rPr lang="en-US" sz="2000" dirty="0"/>
                  <a:t>Ta </a:t>
                </a:r>
                <a:r>
                  <a:rPr lang="en-US" sz="2000" dirty="0" err="1"/>
                  <a:t>suy</a:t>
                </a:r>
                <a:r>
                  <a:rPr lang="en-US" sz="2000" dirty="0"/>
                  <a:t> </a:t>
                </a:r>
                <a:r>
                  <a:rPr lang="en-US" sz="2000" dirty="0" err="1"/>
                  <a:t>ra</a:t>
                </a:r>
                <a:r>
                  <a:rPr lang="en-US" sz="2000" dirty="0"/>
                  <a:t> </a:t>
                </a:r>
                <a:r>
                  <a:rPr lang="en-US" sz="2000" dirty="0" err="1"/>
                  <a:t>các</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r>
                  <a:rPr lang="en-US" sz="2000" dirty="0"/>
                  <a:t> :</a:t>
                </a:r>
              </a:p>
              <a:p>
                <a:endParaRPr lang="en-US" sz="2000" dirty="0"/>
              </a:p>
              <a:p>
                <a:endParaRPr lang="en-US" sz="2000" dirty="0"/>
              </a:p>
              <a:p>
                <a:endParaRPr lang="en-US" sz="2000" dirty="0"/>
              </a:p>
              <a:p>
                <a:r>
                  <a:rPr lang="en-US" sz="2000" dirty="0"/>
                  <a:t>Ta </a:t>
                </a:r>
                <a:r>
                  <a:rPr lang="en-US" sz="2000" dirty="0" err="1"/>
                  <a:t>nhận</a:t>
                </a:r>
                <a:r>
                  <a:rPr lang="en-US" sz="2000" dirty="0"/>
                  <a:t> </a:t>
                </a:r>
                <a:r>
                  <a:rPr lang="en-US" sz="2000" dirty="0" err="1"/>
                  <a:t>dạng</a:t>
                </a:r>
                <a:r>
                  <a:rPr lang="en-US" sz="2000" dirty="0"/>
                  <a:t> </a:t>
                </a:r>
                <a:r>
                  <a:rPr lang="en-US" sz="2000" dirty="0" err="1"/>
                  <a:t>được</a:t>
                </a:r>
                <a:r>
                  <a:rPr lang="en-US" sz="2000" dirty="0"/>
                  <a:t> </a:t>
                </a:r>
                <a:r>
                  <a:rPr lang="en-US" sz="2000" dirty="0" err="1"/>
                  <a:t>các</a:t>
                </a:r>
                <a:r>
                  <a:rPr lang="en-US" sz="2000" dirty="0"/>
                  <a:t> </a:t>
                </a:r>
                <a:r>
                  <a:rPr lang="en-US" sz="2000" dirty="0" err="1"/>
                  <a:t>thông</a:t>
                </a:r>
                <a:r>
                  <a:rPr lang="en-US" sz="2000" dirty="0"/>
                  <a:t> </a:t>
                </a:r>
                <a:r>
                  <a:rPr lang="en-US" sz="2000" dirty="0" err="1"/>
                  <a:t>số</a:t>
                </a:r>
                <a:r>
                  <a:rPr lang="en-US" sz="2000" dirty="0"/>
                  <a:t> </a:t>
                </a:r>
                <a:r>
                  <a:rPr lang="en-US" sz="2000" dirty="0" err="1"/>
                  <a:t>sau</a:t>
                </a:r>
                <a:r>
                  <a:rPr lang="en-US" sz="2000" dirty="0"/>
                  <a:t>:</a:t>
                </a:r>
              </a:p>
              <a:p>
                <a:pPr lvl="1"/>
                <a:endParaRPr lang="en-US" sz="2000" dirty="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a:p>
                <a:pPr lvl="1"/>
                <a:endParaRPr lang="en-US" sz="2000" dirty="0">
                  <a:latin typeface="Arial" panose="020B0604020202020204" pitchFamily="34" charset="0"/>
                  <a:cs typeface="Arial" panose="020B0604020202020204" pitchFamily="34" charset="0"/>
                </a:endParaRPr>
              </a:p>
              <a:p>
                <a:endParaRPr lang="en-US" sz="2000" dirty="0"/>
              </a:p>
              <a:p>
                <a:endParaRPr lang="en-US" sz="2000" dirty="0"/>
              </a:p>
              <a:p>
                <a:r>
                  <a:rPr lang="en-US" sz="2000" dirty="0" err="1"/>
                  <a:t>Trong</a:t>
                </a:r>
                <a:r>
                  <a:rPr lang="en-US" sz="2000" dirty="0"/>
                  <a:t> </a:t>
                </a:r>
                <a:r>
                  <a:rPr lang="en-US" sz="2000" dirty="0" err="1"/>
                  <a:t>đó</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m:t>
                    </m:r>
                  </m:oMath>
                </a14:m>
                <a:r>
                  <a:rPr lang="en-US" sz="2000" dirty="0"/>
                  <a:t> </a:t>
                </a:r>
                <a:r>
                  <a:rPr lang="en-US" sz="2000" dirty="0" err="1"/>
                  <a:t>là</a:t>
                </a:r>
                <a:r>
                  <a:rPr lang="en-US" sz="2000" dirty="0"/>
                  <a:t> vector </a:t>
                </a:r>
                <a:r>
                  <a:rPr lang="en-US" sz="2000" dirty="0" err="1"/>
                  <a:t>tham</a:t>
                </a:r>
                <a:r>
                  <a:rPr lang="en-US" sz="2000" dirty="0"/>
                  <a:t> </a:t>
                </a:r>
                <a:r>
                  <a:rPr lang="en-US" sz="2000" dirty="0" err="1"/>
                  <a:t>số</a:t>
                </a:r>
                <a:r>
                  <a:rPr lang="en-US" sz="2000" dirty="0"/>
                  <a:t> </a:t>
                </a:r>
                <a:r>
                  <a:rPr lang="en-US" sz="2000" dirty="0" err="1"/>
                  <a:t>của</a:t>
                </a:r>
                <a:r>
                  <a:rPr lang="en-US" sz="2000" dirty="0"/>
                  <a:t> </a:t>
                </a:r>
                <a:r>
                  <a:rPr lang="en-US" sz="2000" dirty="0" err="1"/>
                  <a:t>hệ</a:t>
                </a:r>
                <a:r>
                  <a:rPr lang="en-US" sz="2000" dirty="0"/>
                  <a:t> </a:t>
                </a:r>
                <a:r>
                  <a:rPr lang="en-US" sz="2000" dirty="0" err="1"/>
                  <a:t>thống</a:t>
                </a:r>
                <a:r>
                  <a:rPr lang="en-US" sz="2000" dirty="0"/>
                  <a:t>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:1→5</m:t>
                    </m:r>
                  </m:oMath>
                </a14:m>
                <a:endParaRPr lang="en-US" sz="2000" dirty="0"/>
              </a:p>
            </p:txBody>
          </p:sp>
        </mc:Choice>
        <mc:Fallback>
          <p:sp>
            <p:nvSpPr>
              <p:cNvPr id="5" name="Content Placeholder 4">
                <a:extLst>
                  <a:ext uri="{FF2B5EF4-FFF2-40B4-BE49-F238E27FC236}">
                    <a16:creationId xmlns:a16="http://schemas.microsoft.com/office/drawing/2014/main" id="{DD48DB53-4BC4-B7B9-315E-7E8BECCAF049}"/>
                  </a:ext>
                </a:extLst>
              </p:cNvPr>
              <p:cNvSpPr>
                <a:spLocks noGrp="1" noRot="1" noChangeAspect="1" noMove="1" noResize="1" noEditPoints="1" noAdjustHandles="1" noChangeArrowheads="1" noChangeShapeType="1" noTextEdit="1"/>
              </p:cNvSpPr>
              <p:nvPr>
                <p:ph idx="1"/>
              </p:nvPr>
            </p:nvSpPr>
            <p:spPr>
              <a:blipFill>
                <a:blip r:embed="rId3"/>
                <a:stretch>
                  <a:fillRect l="-494" t="-1164"/>
                </a:stretch>
              </a:blipFill>
            </p:spPr>
            <p:txBody>
              <a:bodyPr/>
              <a:lstStyle/>
              <a:p>
                <a:r>
                  <a:rPr lang="en-US">
                    <a:noFill/>
                  </a:rPr>
                  <a:t> </a:t>
                </a:r>
              </a:p>
            </p:txBody>
          </p:sp>
        </mc:Fallback>
      </mc:AlternateContent>
      <p:graphicFrame>
        <p:nvGraphicFramePr>
          <p:cNvPr id="6" name="Object 5">
            <a:extLst>
              <a:ext uri="{FF2B5EF4-FFF2-40B4-BE49-F238E27FC236}">
                <a16:creationId xmlns:a16="http://schemas.microsoft.com/office/drawing/2014/main" id="{B568055A-B3AA-9DFA-DA92-2375E8EBE06E}"/>
              </a:ext>
            </a:extLst>
          </p:cNvPr>
          <p:cNvGraphicFramePr>
            <a:graphicFrameLocks noChangeAspect="1"/>
          </p:cNvGraphicFramePr>
          <p:nvPr>
            <p:extLst>
              <p:ext uri="{D42A27DB-BD31-4B8C-83A1-F6EECF244321}">
                <p14:modId xmlns:p14="http://schemas.microsoft.com/office/powerpoint/2010/main" val="427003163"/>
              </p:ext>
            </p:extLst>
          </p:nvPr>
        </p:nvGraphicFramePr>
        <p:xfrm>
          <a:off x="6443342" y="1396407"/>
          <a:ext cx="1920240" cy="411480"/>
        </p:xfrm>
        <a:graphic>
          <a:graphicData uri="http://schemas.openxmlformats.org/presentationml/2006/ole">
            <mc:AlternateContent xmlns:mc="http://schemas.openxmlformats.org/markup-compatibility/2006">
              <mc:Choice xmlns:v="urn:schemas-microsoft-com:vml" Requires="v">
                <p:oleObj spid="_x0000_s12308" name="Equation" r:id="rId4" imgW="1066186" imgH="228928" progId="Equation.DSMT4">
                  <p:embed/>
                </p:oleObj>
              </mc:Choice>
              <mc:Fallback>
                <p:oleObj name="Equation" r:id="rId4" imgW="1066186" imgH="228928" progId="Equation.DSMT4">
                  <p:embed/>
                  <p:pic>
                    <p:nvPicPr>
                      <p:cNvPr id="6" name="Object 5">
                        <a:extLst>
                          <a:ext uri="{FF2B5EF4-FFF2-40B4-BE49-F238E27FC236}">
                            <a16:creationId xmlns:a16="http://schemas.microsoft.com/office/drawing/2014/main" id="{B568055A-B3AA-9DFA-DA92-2375E8EBE06E}"/>
                          </a:ext>
                        </a:extLst>
                      </p:cNvPr>
                      <p:cNvPicPr/>
                      <p:nvPr/>
                    </p:nvPicPr>
                    <p:blipFill>
                      <a:blip r:embed="rId5"/>
                      <a:stretch>
                        <a:fillRect/>
                      </a:stretch>
                    </p:blipFill>
                    <p:spPr>
                      <a:xfrm>
                        <a:off x="6443342" y="1396407"/>
                        <a:ext cx="1920240" cy="41148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024DB33-DE2D-11EE-C2D8-D99D1323C99C}"/>
              </a:ext>
            </a:extLst>
          </p:cNvPr>
          <p:cNvGraphicFramePr>
            <a:graphicFrameLocks noChangeAspect="1"/>
          </p:cNvGraphicFramePr>
          <p:nvPr>
            <p:extLst>
              <p:ext uri="{D42A27DB-BD31-4B8C-83A1-F6EECF244321}">
                <p14:modId xmlns:p14="http://schemas.microsoft.com/office/powerpoint/2010/main" val="1837420830"/>
              </p:ext>
            </p:extLst>
          </p:nvPr>
        </p:nvGraphicFramePr>
        <p:xfrm>
          <a:off x="4153991" y="3799534"/>
          <a:ext cx="2949710" cy="1737360"/>
        </p:xfrm>
        <a:graphic>
          <a:graphicData uri="http://schemas.openxmlformats.org/presentationml/2006/ole">
            <mc:AlternateContent xmlns:mc="http://schemas.openxmlformats.org/markup-compatibility/2006">
              <mc:Choice xmlns:v="urn:schemas-microsoft-com:vml" Requires="v">
                <p:oleObj spid="_x0000_s12309" name="Equation" r:id="rId6" imgW="1847024" imgH="1087317" progId="Equation.DSMT4">
                  <p:embed/>
                </p:oleObj>
              </mc:Choice>
              <mc:Fallback>
                <p:oleObj name="Equation" r:id="rId6" imgW="1847024" imgH="1087317" progId="Equation.DSMT4">
                  <p:embed/>
                  <p:pic>
                    <p:nvPicPr>
                      <p:cNvPr id="7" name="Object 6">
                        <a:extLst>
                          <a:ext uri="{FF2B5EF4-FFF2-40B4-BE49-F238E27FC236}">
                            <a16:creationId xmlns:a16="http://schemas.microsoft.com/office/drawing/2014/main" id="{6024DB33-DE2D-11EE-C2D8-D99D1323C99C}"/>
                          </a:ext>
                        </a:extLst>
                      </p:cNvPr>
                      <p:cNvPicPr/>
                      <p:nvPr/>
                    </p:nvPicPr>
                    <p:blipFill>
                      <a:blip r:embed="rId7"/>
                      <a:stretch>
                        <a:fillRect/>
                      </a:stretch>
                    </p:blipFill>
                    <p:spPr>
                      <a:xfrm>
                        <a:off x="4153991" y="3799534"/>
                        <a:ext cx="2949710" cy="173736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CB3FE81-4E37-DB28-5C9D-549095AD146C}"/>
              </a:ext>
            </a:extLst>
          </p:cNvPr>
          <p:cNvGraphicFramePr>
            <a:graphicFrameLocks noChangeAspect="1"/>
          </p:cNvGraphicFramePr>
          <p:nvPr>
            <p:extLst>
              <p:ext uri="{D42A27DB-BD31-4B8C-83A1-F6EECF244321}">
                <p14:modId xmlns:p14="http://schemas.microsoft.com/office/powerpoint/2010/main" val="3770994401"/>
              </p:ext>
            </p:extLst>
          </p:nvPr>
        </p:nvGraphicFramePr>
        <p:xfrm>
          <a:off x="4153991" y="1973371"/>
          <a:ext cx="3393984" cy="1554480"/>
        </p:xfrm>
        <a:graphic>
          <a:graphicData uri="http://schemas.openxmlformats.org/presentationml/2006/ole">
            <mc:AlternateContent xmlns:mc="http://schemas.openxmlformats.org/markup-compatibility/2006">
              <mc:Choice xmlns:v="urn:schemas-microsoft-com:vml" Requires="v">
                <p:oleObj spid="_x0000_s12310" name="Equation" r:id="rId8" imgW="2665645" imgH="1221068" progId="Equation.DSMT4">
                  <p:embed/>
                </p:oleObj>
              </mc:Choice>
              <mc:Fallback>
                <p:oleObj name="Equation" r:id="rId8" imgW="2665645" imgH="1221068" progId="Equation.DSMT4">
                  <p:embed/>
                  <p:pic>
                    <p:nvPicPr>
                      <p:cNvPr id="0" name=""/>
                      <p:cNvPicPr/>
                      <p:nvPr/>
                    </p:nvPicPr>
                    <p:blipFill>
                      <a:blip r:embed="rId9"/>
                      <a:stretch>
                        <a:fillRect/>
                      </a:stretch>
                    </p:blipFill>
                    <p:spPr>
                      <a:xfrm>
                        <a:off x="4153991" y="1973371"/>
                        <a:ext cx="3393984" cy="1554480"/>
                      </a:xfrm>
                      <a:prstGeom prst="rect">
                        <a:avLst/>
                      </a:prstGeom>
                    </p:spPr>
                  </p:pic>
                </p:oleObj>
              </mc:Fallback>
            </mc:AlternateContent>
          </a:graphicData>
        </a:graphic>
      </p:graphicFrame>
    </p:spTree>
    <p:extLst>
      <p:ext uri="{BB962C8B-B14F-4D97-AF65-F5344CB8AC3E}">
        <p14:creationId xmlns:p14="http://schemas.microsoft.com/office/powerpoint/2010/main" val="118162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5A78C7-CD8B-1503-6263-AEB51FB869BE}"/>
              </a:ext>
            </a:extLst>
          </p:cNvPr>
          <p:cNvSpPr>
            <a:spLocks noGrp="1"/>
          </p:cNvSpPr>
          <p:nvPr>
            <p:ph type="sldNum" sz="quarter" idx="12"/>
          </p:nvPr>
        </p:nvSpPr>
        <p:spPr/>
        <p:txBody>
          <a:bodyPr/>
          <a:lstStyle/>
          <a:p>
            <a:fld id="{2BA667B7-7BA5-4DB2-A058-B66A386C003C}" type="slidenum">
              <a:rPr lang="en-SG" smtClean="0"/>
              <a:pPr/>
              <a:t>11</a:t>
            </a:fld>
            <a:endParaRPr lang="en-SG"/>
          </a:p>
        </p:txBody>
      </p:sp>
      <p:sp>
        <p:nvSpPr>
          <p:cNvPr id="3" name="Text Placeholder 2">
            <a:extLst>
              <a:ext uri="{FF2B5EF4-FFF2-40B4-BE49-F238E27FC236}">
                <a16:creationId xmlns:a16="http://schemas.microsoft.com/office/drawing/2014/main" id="{F995833E-F1A7-7B60-3487-4848FEB2C7C6}"/>
              </a:ext>
            </a:extLst>
          </p:cNvPr>
          <p:cNvSpPr>
            <a:spLocks noGrp="1"/>
          </p:cNvSpPr>
          <p:nvPr>
            <p:ph type="body" sz="quarter" idx="13"/>
          </p:nvPr>
        </p:nvSpPr>
        <p:spPr/>
        <p:txBody>
          <a:bodyPr>
            <a:normAutofit lnSpcReduction="10000"/>
          </a:bodyPr>
          <a:lstStyle/>
          <a:p>
            <a:pPr>
              <a:buFont typeface="+mj-lt"/>
              <a:buAutoNum type="arabicPeriod" startAt="2"/>
            </a:pPr>
            <a:r>
              <a:rPr lang="en-US" dirty="0" err="1"/>
              <a:t>Nhận</a:t>
            </a:r>
            <a:r>
              <a:rPr lang="en-US" dirty="0"/>
              <a:t> </a:t>
            </a:r>
            <a:r>
              <a:rPr lang="en-US" dirty="0" err="1"/>
              <a:t>dạng</a:t>
            </a:r>
            <a:r>
              <a:rPr lang="en-US" dirty="0"/>
              <a:t> </a:t>
            </a:r>
            <a:r>
              <a:rPr lang="en-US" dirty="0" err="1"/>
              <a:t>thông</a:t>
            </a:r>
            <a:r>
              <a:rPr lang="en-US" dirty="0"/>
              <a:t> </a:t>
            </a:r>
            <a:r>
              <a:rPr lang="en-US" dirty="0" err="1"/>
              <a:t>số</a:t>
            </a:r>
            <a:r>
              <a:rPr lang="en-US" dirty="0"/>
              <a:t> </a:t>
            </a:r>
            <a:r>
              <a:rPr lang="en-US" dirty="0" err="1"/>
              <a:t>mô</a:t>
            </a:r>
            <a:r>
              <a:rPr lang="en-US" dirty="0"/>
              <a:t> </a:t>
            </a:r>
            <a:r>
              <a:rPr lang="en-US" dirty="0" err="1"/>
              <a:t>hình</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bình</a:t>
            </a:r>
            <a:r>
              <a:rPr lang="en-US" dirty="0"/>
              <a:t> </a:t>
            </a:r>
            <a:r>
              <a:rPr lang="en-US" dirty="0" err="1"/>
              <a:t>phương</a:t>
            </a:r>
            <a:r>
              <a:rPr lang="en-US" dirty="0"/>
              <a:t> </a:t>
            </a:r>
            <a:r>
              <a:rPr lang="en-US" dirty="0" err="1"/>
              <a:t>cực</a:t>
            </a:r>
            <a:r>
              <a:rPr lang="en-US" dirty="0"/>
              <a:t> </a:t>
            </a:r>
            <a:r>
              <a:rPr lang="en-US" dirty="0" err="1"/>
              <a:t>tiểu</a:t>
            </a:r>
            <a:endParaRPr lang="en-US" dirty="0"/>
          </a:p>
        </p:txBody>
      </p:sp>
      <p:sp>
        <p:nvSpPr>
          <p:cNvPr id="4" name="Date Placeholder 3">
            <a:extLst>
              <a:ext uri="{FF2B5EF4-FFF2-40B4-BE49-F238E27FC236}">
                <a16:creationId xmlns:a16="http://schemas.microsoft.com/office/drawing/2014/main" id="{9F40DDE2-FD87-E491-C2F9-10544EFC613A}"/>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5" name="Content Placeholder 4">
            <a:extLst>
              <a:ext uri="{FF2B5EF4-FFF2-40B4-BE49-F238E27FC236}">
                <a16:creationId xmlns:a16="http://schemas.microsoft.com/office/drawing/2014/main" id="{DD48DB53-4BC4-B7B9-315E-7E8BECCAF049}"/>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err="1"/>
              <a:t>Kết</a:t>
            </a:r>
            <a:r>
              <a:rPr lang="en-US" sz="2400" dirty="0"/>
              <a:t> </a:t>
            </a:r>
            <a:r>
              <a:rPr lang="en-US" sz="2400" dirty="0" err="1"/>
              <a:t>quả</a:t>
            </a:r>
            <a:r>
              <a:rPr lang="en-US" sz="2400" dirty="0"/>
              <a:t> </a:t>
            </a:r>
            <a:r>
              <a:rPr lang="en-US" sz="2400" dirty="0" err="1"/>
              <a:t>mô</a:t>
            </a:r>
            <a:r>
              <a:rPr lang="en-US" sz="2400" dirty="0"/>
              <a:t> </a:t>
            </a:r>
            <a:r>
              <a:rPr lang="en-US" sz="2400" dirty="0" err="1"/>
              <a:t>phỏng</a:t>
            </a:r>
            <a:r>
              <a:rPr lang="en-US" sz="2400" dirty="0"/>
              <a:t> </a:t>
            </a:r>
            <a:r>
              <a:rPr lang="en-US" sz="2400" dirty="0" err="1"/>
              <a:t>trên</a:t>
            </a:r>
            <a:r>
              <a:rPr lang="en-US" sz="2400" dirty="0"/>
              <a:t> </a:t>
            </a:r>
            <a:r>
              <a:rPr lang="en-US" sz="2400" dirty="0" err="1"/>
              <a:t>Matlab</a:t>
            </a:r>
            <a:r>
              <a:rPr lang="en-US" sz="2400" dirty="0"/>
              <a:t> Simulink</a:t>
            </a:r>
            <a:r>
              <a:rPr lang="en-US" sz="2000" dirty="0">
                <a:latin typeface="Arial" panose="020B0604020202020204" pitchFamily="34" charset="0"/>
                <a:cs typeface="Arial" panose="020B0604020202020204" pitchFamily="34" charset="0"/>
              </a:rPr>
              <a:t>:</a:t>
            </a:r>
          </a:p>
        </p:txBody>
      </p:sp>
      <p:pic>
        <p:nvPicPr>
          <p:cNvPr id="10" name="Picture 9">
            <a:extLst>
              <a:ext uri="{FF2B5EF4-FFF2-40B4-BE49-F238E27FC236}">
                <a16:creationId xmlns:a16="http://schemas.microsoft.com/office/drawing/2014/main" id="{615E16F1-23A9-D5EF-3959-09158CF18AFA}"/>
              </a:ext>
            </a:extLst>
          </p:cNvPr>
          <p:cNvPicPr>
            <a:picLocks noChangeAspect="1"/>
          </p:cNvPicPr>
          <p:nvPr/>
        </p:nvPicPr>
        <p:blipFill>
          <a:blip r:embed="rId2"/>
          <a:stretch>
            <a:fillRect/>
          </a:stretch>
        </p:blipFill>
        <p:spPr>
          <a:xfrm>
            <a:off x="1682508" y="1819922"/>
            <a:ext cx="9076134" cy="4328414"/>
          </a:xfrm>
          <a:prstGeom prst="rect">
            <a:avLst/>
          </a:prstGeom>
        </p:spPr>
      </p:pic>
    </p:spTree>
    <p:extLst>
      <p:ext uri="{BB962C8B-B14F-4D97-AF65-F5344CB8AC3E}">
        <p14:creationId xmlns:p14="http://schemas.microsoft.com/office/powerpoint/2010/main" val="151559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5A78C7-CD8B-1503-6263-AEB51FB869BE}"/>
              </a:ext>
            </a:extLst>
          </p:cNvPr>
          <p:cNvSpPr>
            <a:spLocks noGrp="1"/>
          </p:cNvSpPr>
          <p:nvPr>
            <p:ph type="sldNum" sz="quarter" idx="12"/>
          </p:nvPr>
        </p:nvSpPr>
        <p:spPr/>
        <p:txBody>
          <a:bodyPr/>
          <a:lstStyle/>
          <a:p>
            <a:fld id="{2BA667B7-7BA5-4DB2-A058-B66A386C003C}" type="slidenum">
              <a:rPr lang="en-SG" smtClean="0"/>
              <a:pPr/>
              <a:t>12</a:t>
            </a:fld>
            <a:endParaRPr lang="en-SG"/>
          </a:p>
        </p:txBody>
      </p:sp>
      <p:sp>
        <p:nvSpPr>
          <p:cNvPr id="3" name="Text Placeholder 2">
            <a:extLst>
              <a:ext uri="{FF2B5EF4-FFF2-40B4-BE49-F238E27FC236}">
                <a16:creationId xmlns:a16="http://schemas.microsoft.com/office/drawing/2014/main" id="{F995833E-F1A7-7B60-3487-4848FEB2C7C6}"/>
              </a:ext>
            </a:extLst>
          </p:cNvPr>
          <p:cNvSpPr>
            <a:spLocks noGrp="1"/>
          </p:cNvSpPr>
          <p:nvPr>
            <p:ph type="body" sz="quarter" idx="13"/>
          </p:nvPr>
        </p:nvSpPr>
        <p:spPr/>
        <p:txBody>
          <a:bodyPr>
            <a:normAutofit lnSpcReduction="10000"/>
          </a:bodyPr>
          <a:lstStyle/>
          <a:p>
            <a:pPr>
              <a:buFont typeface="+mj-lt"/>
              <a:buAutoNum type="arabicPeriod" startAt="2"/>
            </a:pPr>
            <a:r>
              <a:rPr lang="en-US" dirty="0" err="1"/>
              <a:t>Nhận</a:t>
            </a:r>
            <a:r>
              <a:rPr lang="en-US" dirty="0"/>
              <a:t> </a:t>
            </a:r>
            <a:r>
              <a:rPr lang="en-US" dirty="0" err="1"/>
              <a:t>dạng</a:t>
            </a:r>
            <a:r>
              <a:rPr lang="en-US" dirty="0"/>
              <a:t> </a:t>
            </a:r>
            <a:r>
              <a:rPr lang="en-US" dirty="0" err="1"/>
              <a:t>thông</a:t>
            </a:r>
            <a:r>
              <a:rPr lang="en-US" dirty="0"/>
              <a:t> </a:t>
            </a:r>
            <a:r>
              <a:rPr lang="en-US" dirty="0" err="1"/>
              <a:t>số</a:t>
            </a:r>
            <a:r>
              <a:rPr lang="en-US" dirty="0"/>
              <a:t> </a:t>
            </a:r>
            <a:r>
              <a:rPr lang="en-US" dirty="0" err="1"/>
              <a:t>mô</a:t>
            </a:r>
            <a:r>
              <a:rPr lang="en-US" dirty="0"/>
              <a:t> </a:t>
            </a:r>
            <a:r>
              <a:rPr lang="en-US" dirty="0" err="1"/>
              <a:t>hình</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bình</a:t>
            </a:r>
            <a:r>
              <a:rPr lang="en-US" dirty="0"/>
              <a:t> </a:t>
            </a:r>
            <a:r>
              <a:rPr lang="en-US" dirty="0" err="1"/>
              <a:t>phương</a:t>
            </a:r>
            <a:r>
              <a:rPr lang="en-US" dirty="0"/>
              <a:t> </a:t>
            </a:r>
            <a:r>
              <a:rPr lang="en-US" dirty="0" err="1"/>
              <a:t>cực</a:t>
            </a:r>
            <a:r>
              <a:rPr lang="en-US" dirty="0"/>
              <a:t> </a:t>
            </a:r>
            <a:r>
              <a:rPr lang="en-US" dirty="0" err="1"/>
              <a:t>tiểu</a:t>
            </a:r>
            <a:endParaRPr lang="en-US" dirty="0"/>
          </a:p>
        </p:txBody>
      </p:sp>
      <p:sp>
        <p:nvSpPr>
          <p:cNvPr id="4" name="Date Placeholder 3">
            <a:extLst>
              <a:ext uri="{FF2B5EF4-FFF2-40B4-BE49-F238E27FC236}">
                <a16:creationId xmlns:a16="http://schemas.microsoft.com/office/drawing/2014/main" id="{9F40DDE2-FD87-E491-C2F9-10544EFC613A}"/>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5" name="Content Placeholder 4">
            <a:extLst>
              <a:ext uri="{FF2B5EF4-FFF2-40B4-BE49-F238E27FC236}">
                <a16:creationId xmlns:a16="http://schemas.microsoft.com/office/drawing/2014/main" id="{DD48DB53-4BC4-B7B9-315E-7E8BECCAF049}"/>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err="1"/>
              <a:t>Kết</a:t>
            </a:r>
            <a:r>
              <a:rPr lang="en-US" sz="2400" dirty="0"/>
              <a:t> </a:t>
            </a:r>
            <a:r>
              <a:rPr lang="en-US" sz="2400" dirty="0" err="1"/>
              <a:t>quả</a:t>
            </a:r>
            <a:r>
              <a:rPr lang="en-US" sz="2400" dirty="0"/>
              <a:t> </a:t>
            </a:r>
            <a:r>
              <a:rPr lang="en-US" sz="2400" dirty="0" err="1"/>
              <a:t>mô</a:t>
            </a:r>
            <a:r>
              <a:rPr lang="en-US" sz="2400" dirty="0"/>
              <a:t> </a:t>
            </a:r>
            <a:r>
              <a:rPr lang="en-US" sz="2400" dirty="0" err="1"/>
              <a:t>phỏng</a:t>
            </a:r>
            <a:r>
              <a:rPr lang="en-US" sz="2400" dirty="0"/>
              <a:t> </a:t>
            </a:r>
            <a:r>
              <a:rPr lang="en-US" sz="2400" dirty="0" err="1"/>
              <a:t>trên</a:t>
            </a:r>
            <a:r>
              <a:rPr lang="en-US" sz="2400" dirty="0"/>
              <a:t> </a:t>
            </a:r>
            <a:r>
              <a:rPr lang="en-US" sz="2400" dirty="0" err="1"/>
              <a:t>Matlab</a:t>
            </a:r>
            <a:r>
              <a:rPr lang="en-US" sz="2400" dirty="0"/>
              <a:t> Simulink</a:t>
            </a:r>
          </a:p>
          <a:p>
            <a:pPr lvl="1"/>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a:t>
            </a:r>
          </a:p>
          <a:p>
            <a:pPr lvl="1"/>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Ban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Robot:</a:t>
            </a:r>
          </a:p>
          <a:p>
            <a:pPr lvl="1"/>
            <a:endParaRPr lang="en-US" sz="20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Phần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a:t>
            </a:r>
          </a:p>
        </p:txBody>
      </p:sp>
      <p:graphicFrame>
        <p:nvGraphicFramePr>
          <p:cNvPr id="8" name="Object 7">
            <a:extLst>
              <a:ext uri="{FF2B5EF4-FFF2-40B4-BE49-F238E27FC236}">
                <a16:creationId xmlns:a16="http://schemas.microsoft.com/office/drawing/2014/main" id="{78A0385C-ECDE-9811-2D88-C4AC43759B6E}"/>
              </a:ext>
            </a:extLst>
          </p:cNvPr>
          <p:cNvGraphicFramePr>
            <a:graphicFrameLocks noChangeAspect="1"/>
          </p:cNvGraphicFramePr>
          <p:nvPr/>
        </p:nvGraphicFramePr>
        <p:xfrm>
          <a:off x="2687638" y="2197265"/>
          <a:ext cx="5453381" cy="365760"/>
        </p:xfrm>
        <a:graphic>
          <a:graphicData uri="http://schemas.openxmlformats.org/presentationml/2006/ole">
            <mc:AlternateContent xmlns:mc="http://schemas.openxmlformats.org/markup-compatibility/2006">
              <mc:Choice xmlns:v="urn:schemas-microsoft-com:vml" Requires="v">
                <p:oleObj spid="_x0000_s16392" name="Equation" r:id="rId3" imgW="3408341" imgH="228928" progId="Equation.DSMT4">
                  <p:embed/>
                </p:oleObj>
              </mc:Choice>
              <mc:Fallback>
                <p:oleObj name="Equation" r:id="rId3" imgW="3408341" imgH="228928" progId="Equation.DSMT4">
                  <p:embed/>
                  <p:pic>
                    <p:nvPicPr>
                      <p:cNvPr id="8" name="Object 7">
                        <a:extLst>
                          <a:ext uri="{FF2B5EF4-FFF2-40B4-BE49-F238E27FC236}">
                            <a16:creationId xmlns:a16="http://schemas.microsoft.com/office/drawing/2014/main" id="{78A0385C-ECDE-9811-2D88-C4AC43759B6E}"/>
                          </a:ext>
                        </a:extLst>
                      </p:cNvPr>
                      <p:cNvPicPr/>
                      <p:nvPr/>
                    </p:nvPicPr>
                    <p:blipFill>
                      <a:blip r:embed="rId4"/>
                      <a:stretch>
                        <a:fillRect/>
                      </a:stretch>
                    </p:blipFill>
                    <p:spPr>
                      <a:xfrm>
                        <a:off x="2687638" y="2197265"/>
                        <a:ext cx="5453381" cy="36576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7F768433-74FC-9CC5-7D4B-E7F78AEF0F23}"/>
              </a:ext>
            </a:extLst>
          </p:cNvPr>
          <p:cNvGraphicFramePr>
            <a:graphicFrameLocks noChangeAspect="1"/>
          </p:cNvGraphicFramePr>
          <p:nvPr/>
        </p:nvGraphicFramePr>
        <p:xfrm>
          <a:off x="3420154" y="2858823"/>
          <a:ext cx="4142741" cy="365760"/>
        </p:xfrm>
        <a:graphic>
          <a:graphicData uri="http://schemas.openxmlformats.org/presentationml/2006/ole">
            <mc:AlternateContent xmlns:mc="http://schemas.openxmlformats.org/markup-compatibility/2006">
              <mc:Choice xmlns:v="urn:schemas-microsoft-com:vml" Requires="v">
                <p:oleObj spid="_x0000_s16393" name="Equation" r:id="rId5" imgW="2589720" imgH="228928" progId="Equation.DSMT4">
                  <p:embed/>
                </p:oleObj>
              </mc:Choice>
              <mc:Fallback>
                <p:oleObj name="Equation" r:id="rId5" imgW="2589720" imgH="228928" progId="Equation.DSMT4">
                  <p:embed/>
                  <p:pic>
                    <p:nvPicPr>
                      <p:cNvPr id="9" name="Object 8">
                        <a:extLst>
                          <a:ext uri="{FF2B5EF4-FFF2-40B4-BE49-F238E27FC236}">
                            <a16:creationId xmlns:a16="http://schemas.microsoft.com/office/drawing/2014/main" id="{7F768433-74FC-9CC5-7D4B-E7F78AEF0F23}"/>
                          </a:ext>
                        </a:extLst>
                      </p:cNvPr>
                      <p:cNvPicPr/>
                      <p:nvPr/>
                    </p:nvPicPr>
                    <p:blipFill>
                      <a:blip r:embed="rId6"/>
                      <a:stretch>
                        <a:fillRect/>
                      </a:stretch>
                    </p:blipFill>
                    <p:spPr>
                      <a:xfrm>
                        <a:off x="3420154" y="2858823"/>
                        <a:ext cx="4142741" cy="36576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F2F92E19-5E7C-0B48-FF62-16961BEED59F}"/>
              </a:ext>
            </a:extLst>
          </p:cNvPr>
          <p:cNvGraphicFramePr>
            <a:graphicFrameLocks noChangeAspect="1"/>
          </p:cNvGraphicFramePr>
          <p:nvPr/>
        </p:nvGraphicFramePr>
        <p:xfrm>
          <a:off x="3807529" y="3562394"/>
          <a:ext cx="3367989" cy="2468880"/>
        </p:xfrm>
        <a:graphic>
          <a:graphicData uri="http://schemas.openxmlformats.org/presentationml/2006/ole">
            <mc:AlternateContent xmlns:mc="http://schemas.openxmlformats.org/markup-compatibility/2006">
              <mc:Choice xmlns:v="urn:schemas-microsoft-com:vml" Requires="v">
                <p:oleObj spid="_x0000_s16394" name="Equation" r:id="rId7" imgW="2551578" imgH="1869637" progId="Equation.DSMT4">
                  <p:embed/>
                </p:oleObj>
              </mc:Choice>
              <mc:Fallback>
                <p:oleObj name="Equation" r:id="rId7" imgW="2551578" imgH="1869637" progId="Equation.DSMT4">
                  <p:embed/>
                  <p:pic>
                    <p:nvPicPr>
                      <p:cNvPr id="11" name="Object 10">
                        <a:extLst>
                          <a:ext uri="{FF2B5EF4-FFF2-40B4-BE49-F238E27FC236}">
                            <a16:creationId xmlns:a16="http://schemas.microsoft.com/office/drawing/2014/main" id="{F2F92E19-5E7C-0B48-FF62-16961BEED59F}"/>
                          </a:ext>
                        </a:extLst>
                      </p:cNvPr>
                      <p:cNvPicPr/>
                      <p:nvPr/>
                    </p:nvPicPr>
                    <p:blipFill>
                      <a:blip r:embed="rId8"/>
                      <a:stretch>
                        <a:fillRect/>
                      </a:stretch>
                    </p:blipFill>
                    <p:spPr>
                      <a:xfrm>
                        <a:off x="3807529" y="3562394"/>
                        <a:ext cx="3367989" cy="2468880"/>
                      </a:xfrm>
                      <a:prstGeom prst="rect">
                        <a:avLst/>
                      </a:prstGeom>
                    </p:spPr>
                  </p:pic>
                </p:oleObj>
              </mc:Fallback>
            </mc:AlternateContent>
          </a:graphicData>
        </a:graphic>
      </p:graphicFrame>
    </p:spTree>
    <p:extLst>
      <p:ext uri="{BB962C8B-B14F-4D97-AF65-F5344CB8AC3E}">
        <p14:creationId xmlns:p14="http://schemas.microsoft.com/office/powerpoint/2010/main" val="4009587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13</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vi-VN" dirty="0"/>
              <a:t>Áp dụng bộ điều khiển trượt cho hệ cánh tay máy 2 bậc tự do</a:t>
            </a:r>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indent="-457200">
              <a:buFont typeface="Wingdings" panose="05000000000000000000" pitchFamily="2" charset="2"/>
              <a:buChar char="v"/>
            </a:pPr>
            <a:r>
              <a:rPr lang="vi-VN" sz="2400" dirty="0">
                <a:latin typeface="+mn-lt"/>
              </a:rPr>
              <a:t>Thiết kế bộ điều khiển trượt</a:t>
            </a:r>
            <a:r>
              <a:rPr lang="en-US" sz="2400" dirty="0">
                <a:latin typeface="+mn-lt"/>
              </a:rPr>
              <a:t> </a:t>
            </a:r>
            <a:r>
              <a:rPr lang="vi-VN" sz="2400" dirty="0">
                <a:latin typeface="+mn-lt"/>
              </a:rPr>
              <a:t>cho </a:t>
            </a:r>
            <a:r>
              <a:rPr lang="en-US" sz="2400" dirty="0" err="1">
                <a:latin typeface="+mn-lt"/>
              </a:rPr>
              <a:t>hệ</a:t>
            </a:r>
            <a:r>
              <a:rPr lang="en-US" sz="2400" dirty="0">
                <a:latin typeface="+mn-lt"/>
              </a:rPr>
              <a:t> </a:t>
            </a:r>
            <a:r>
              <a:rPr lang="en-US" sz="2400" dirty="0" err="1">
                <a:latin typeface="+mn-lt"/>
              </a:rPr>
              <a:t>cánh</a:t>
            </a:r>
            <a:r>
              <a:rPr lang="en-US" sz="2400" dirty="0">
                <a:latin typeface="+mn-lt"/>
              </a:rPr>
              <a:t> </a:t>
            </a:r>
            <a:r>
              <a:rPr lang="en-US" sz="2400" dirty="0" err="1">
                <a:latin typeface="+mn-lt"/>
              </a:rPr>
              <a:t>tay</a:t>
            </a:r>
            <a:r>
              <a:rPr lang="en-US" sz="2400" dirty="0">
                <a:latin typeface="+mn-lt"/>
              </a:rPr>
              <a:t> </a:t>
            </a:r>
            <a:r>
              <a:rPr lang="en-US" sz="2400" dirty="0" err="1">
                <a:latin typeface="+mn-lt"/>
              </a:rPr>
              <a:t>máy</a:t>
            </a:r>
            <a:r>
              <a:rPr lang="vi-VN" sz="2400" dirty="0">
                <a:latin typeface="+mn-lt"/>
              </a:rPr>
              <a:t> hai bậc tự do</a:t>
            </a:r>
            <a:endParaRPr lang="en-US" sz="2400" dirty="0">
              <a:latin typeface="+mn-lt"/>
            </a:endParaRPr>
          </a:p>
          <a:p>
            <a:pPr lvl="1"/>
            <a:r>
              <a:rPr lang="en-US" sz="2000" b="1" dirty="0" err="1">
                <a:latin typeface="+mn-lt"/>
              </a:rPr>
              <a:t>Bước</a:t>
            </a:r>
            <a:r>
              <a:rPr lang="en-US" sz="2000" b="1" dirty="0">
                <a:latin typeface="+mn-lt"/>
              </a:rPr>
              <a:t> 1:</a:t>
            </a:r>
            <a:r>
              <a:rPr lang="en-US" sz="2000" dirty="0">
                <a:latin typeface="+mn-lt"/>
              </a:rPr>
              <a:t> </a:t>
            </a:r>
            <a:r>
              <a:rPr lang="vi-VN" sz="2000" dirty="0">
                <a:latin typeface="+mn-lt"/>
              </a:rPr>
              <a:t>Thiết lập phương trình trạng thái từ phương trình động lực học</a:t>
            </a:r>
            <a:endParaRPr lang="en-US" sz="2000" dirty="0">
              <a:latin typeface="+mn-lt"/>
            </a:endParaRPr>
          </a:p>
          <a:p>
            <a:pPr lvl="1"/>
            <a:r>
              <a:rPr lang="en-US" sz="2000" dirty="0" err="1">
                <a:latin typeface="+mn-lt"/>
              </a:rPr>
              <a:t>Phương</a:t>
            </a:r>
            <a:r>
              <a:rPr lang="en-US" sz="2000" dirty="0">
                <a:latin typeface="+mn-lt"/>
              </a:rPr>
              <a:t> </a:t>
            </a:r>
            <a:r>
              <a:rPr lang="en-US" sz="2000" dirty="0" err="1">
                <a:latin typeface="+mn-lt"/>
              </a:rPr>
              <a:t>trình</a:t>
            </a:r>
            <a:r>
              <a:rPr lang="en-US" sz="2000" dirty="0">
                <a:latin typeface="+mn-lt"/>
              </a:rPr>
              <a:t> </a:t>
            </a:r>
            <a:r>
              <a:rPr lang="en-US" sz="2000" dirty="0" err="1">
                <a:latin typeface="+mn-lt"/>
              </a:rPr>
              <a:t>động</a:t>
            </a:r>
            <a:r>
              <a:rPr lang="en-US" sz="2000" dirty="0">
                <a:latin typeface="+mn-lt"/>
              </a:rPr>
              <a:t> </a:t>
            </a:r>
            <a:r>
              <a:rPr lang="en-US" sz="2000" dirty="0" err="1">
                <a:latin typeface="+mn-lt"/>
              </a:rPr>
              <a:t>lực</a:t>
            </a:r>
            <a:r>
              <a:rPr lang="en-US" sz="2000" dirty="0">
                <a:latin typeface="+mn-lt"/>
              </a:rPr>
              <a:t> </a:t>
            </a:r>
            <a:r>
              <a:rPr lang="en-US" sz="2000" dirty="0" err="1">
                <a:latin typeface="+mn-lt"/>
              </a:rPr>
              <a:t>học</a:t>
            </a:r>
            <a:r>
              <a:rPr lang="en-US" sz="2000" dirty="0">
                <a:latin typeface="+mn-lt"/>
              </a:rPr>
              <a:t> </a:t>
            </a:r>
            <a:r>
              <a:rPr lang="en-US" sz="2000" dirty="0" err="1">
                <a:latin typeface="+mn-lt"/>
              </a:rPr>
              <a:t>có</a:t>
            </a:r>
            <a:r>
              <a:rPr lang="en-US" sz="2000" dirty="0">
                <a:latin typeface="+mn-lt"/>
              </a:rPr>
              <a:t> </a:t>
            </a:r>
            <a:r>
              <a:rPr lang="en-US" sz="2000" dirty="0" err="1">
                <a:latin typeface="+mn-lt"/>
              </a:rPr>
              <a:t>nhiễu</a:t>
            </a:r>
            <a:r>
              <a:rPr lang="en-US" sz="2000" dirty="0">
                <a:latin typeface="+mn-lt"/>
              </a:rPr>
              <a:t> </a:t>
            </a:r>
            <a:r>
              <a:rPr lang="en-US" sz="2000" dirty="0" err="1">
                <a:latin typeface="+mn-lt"/>
              </a:rPr>
              <a:t>hệ</a:t>
            </a:r>
            <a:r>
              <a:rPr lang="en-US" sz="2000" dirty="0">
                <a:latin typeface="+mn-lt"/>
              </a:rPr>
              <a:t> </a:t>
            </a:r>
            <a:r>
              <a:rPr lang="en-US" sz="2000" dirty="0" err="1">
                <a:latin typeface="+mn-lt"/>
              </a:rPr>
              <a:t>thống</a:t>
            </a:r>
            <a:r>
              <a:rPr lang="en-US" sz="2000" dirty="0">
                <a:latin typeface="+mn-lt"/>
              </a:rPr>
              <a:t>:</a:t>
            </a:r>
          </a:p>
          <a:p>
            <a:pPr lvl="1"/>
            <a:endParaRPr lang="en-US" sz="2000" dirty="0">
              <a:latin typeface="+mn-lt"/>
            </a:endParaRPr>
          </a:p>
          <a:p>
            <a:pPr lvl="1"/>
            <a:r>
              <a:rPr lang="en-US" sz="2000" dirty="0" err="1">
                <a:latin typeface="+mn-lt"/>
              </a:rPr>
              <a:t>Phương</a:t>
            </a:r>
            <a:r>
              <a:rPr lang="en-US" sz="2000" dirty="0">
                <a:latin typeface="+mn-lt"/>
              </a:rPr>
              <a:t> </a:t>
            </a:r>
            <a:r>
              <a:rPr lang="en-US" sz="2000" dirty="0" err="1">
                <a:latin typeface="+mn-lt"/>
              </a:rPr>
              <a:t>trình</a:t>
            </a:r>
            <a:r>
              <a:rPr lang="en-US" sz="2000" dirty="0">
                <a:latin typeface="+mn-lt"/>
              </a:rPr>
              <a:t> </a:t>
            </a:r>
            <a:r>
              <a:rPr lang="en-US" sz="2000" dirty="0" err="1">
                <a:latin typeface="+mn-lt"/>
              </a:rPr>
              <a:t>trạng</a:t>
            </a:r>
            <a:r>
              <a:rPr lang="en-US" sz="2000" dirty="0">
                <a:latin typeface="+mn-lt"/>
              </a:rPr>
              <a:t> </a:t>
            </a:r>
            <a:r>
              <a:rPr lang="en-US" sz="2000" dirty="0" err="1">
                <a:latin typeface="+mn-lt"/>
              </a:rPr>
              <a:t>thái</a:t>
            </a:r>
            <a:r>
              <a:rPr lang="en-US" sz="2000" dirty="0">
                <a:latin typeface="+mn-lt"/>
              </a:rPr>
              <a:t> </a:t>
            </a:r>
            <a:r>
              <a:rPr lang="en-US" sz="2000" dirty="0" err="1">
                <a:latin typeface="+mn-lt"/>
              </a:rPr>
              <a:t>của</a:t>
            </a:r>
            <a:r>
              <a:rPr lang="en-US" sz="2000" dirty="0">
                <a:latin typeface="+mn-lt"/>
              </a:rPr>
              <a:t> </a:t>
            </a:r>
            <a:r>
              <a:rPr lang="en-US" sz="2000" dirty="0" err="1">
                <a:latin typeface="+mn-lt"/>
              </a:rPr>
              <a:t>hệ</a:t>
            </a:r>
            <a:r>
              <a:rPr lang="en-US" sz="2000" dirty="0">
                <a:latin typeface="+mn-lt"/>
              </a:rPr>
              <a:t> </a:t>
            </a:r>
            <a:r>
              <a:rPr lang="en-US" sz="2000" dirty="0" err="1">
                <a:latin typeface="+mn-lt"/>
              </a:rPr>
              <a:t>thống</a:t>
            </a:r>
            <a:r>
              <a:rPr lang="en-US" sz="2000" dirty="0">
                <a:latin typeface="+mn-lt"/>
              </a:rPr>
              <a:t>:</a:t>
            </a:r>
          </a:p>
          <a:p>
            <a:pPr lvl="1"/>
            <a:endParaRPr lang="en-US" sz="2000" dirty="0">
              <a:latin typeface="+mn-lt"/>
            </a:endParaRPr>
          </a:p>
          <a:p>
            <a:pPr lvl="1"/>
            <a:endParaRPr lang="en-US" sz="2000" dirty="0">
              <a:latin typeface="+mn-lt"/>
            </a:endParaRPr>
          </a:p>
          <a:p>
            <a:pPr lvl="1"/>
            <a:r>
              <a:rPr lang="en-US" sz="2000" dirty="0" err="1">
                <a:latin typeface="+mn-lt"/>
              </a:rPr>
              <a:t>Trong</a:t>
            </a:r>
            <a:r>
              <a:rPr lang="en-US" sz="2000" dirty="0">
                <a:latin typeface="+mn-lt"/>
              </a:rPr>
              <a:t> </a:t>
            </a:r>
            <a:r>
              <a:rPr lang="en-US" sz="2000" dirty="0" err="1">
                <a:latin typeface="+mn-lt"/>
              </a:rPr>
              <a:t>đó</a:t>
            </a:r>
            <a:r>
              <a:rPr lang="en-US" sz="2000" dirty="0">
                <a:latin typeface="+mn-lt"/>
              </a:rPr>
              <a:t>:</a:t>
            </a:r>
          </a:p>
          <a:p>
            <a:pPr lvl="1"/>
            <a:r>
              <a:rPr lang="en-US" sz="2000" b="1" dirty="0" err="1">
                <a:latin typeface="+mn-lt"/>
              </a:rPr>
              <a:t>Bước</a:t>
            </a:r>
            <a:r>
              <a:rPr lang="en-US" sz="2000" b="1" dirty="0">
                <a:latin typeface="+mn-lt"/>
              </a:rPr>
              <a:t> 2:</a:t>
            </a:r>
            <a:r>
              <a:rPr lang="en-US" sz="2000" dirty="0">
                <a:latin typeface="+mn-lt"/>
              </a:rPr>
              <a:t> C</a:t>
            </a:r>
            <a:r>
              <a:rPr lang="vi-VN" sz="2000" dirty="0">
                <a:latin typeface="+mn-lt"/>
              </a:rPr>
              <a:t>họn mặt trượt cho bộ điều khiển</a:t>
            </a:r>
            <a:endParaRPr lang="en-US" sz="2000" dirty="0">
              <a:latin typeface="+mn-lt"/>
            </a:endParaRPr>
          </a:p>
          <a:p>
            <a:pPr lvl="1"/>
            <a:endParaRPr lang="en-US" sz="2000" dirty="0">
              <a:latin typeface="+mn-lt"/>
            </a:endParaRPr>
          </a:p>
          <a:p>
            <a:pPr lvl="1"/>
            <a:r>
              <a:rPr lang="en-US" sz="2000" dirty="0" err="1">
                <a:latin typeface="+mn-lt"/>
              </a:rPr>
              <a:t>Với</a:t>
            </a:r>
            <a:r>
              <a:rPr lang="en-US" sz="2000" dirty="0">
                <a:latin typeface="+mn-lt"/>
              </a:rPr>
              <a:t>: </a:t>
            </a:r>
          </a:p>
          <a:p>
            <a:pPr lvl="1"/>
            <a:r>
              <a:rPr lang="en-US" sz="2000" dirty="0" err="1">
                <a:latin typeface="+mn-lt"/>
              </a:rPr>
              <a:t>Tính</a:t>
            </a:r>
            <a:r>
              <a:rPr lang="en-US" sz="2000" dirty="0">
                <a:latin typeface="+mn-lt"/>
              </a:rPr>
              <a:t> </a:t>
            </a:r>
            <a:r>
              <a:rPr lang="en-US" sz="2000" dirty="0" err="1">
                <a:latin typeface="+mn-lt"/>
              </a:rPr>
              <a:t>đạo</a:t>
            </a:r>
            <a:r>
              <a:rPr lang="en-US" sz="2000" dirty="0">
                <a:latin typeface="+mn-lt"/>
              </a:rPr>
              <a:t> </a:t>
            </a:r>
            <a:r>
              <a:rPr lang="en-US" sz="2000" dirty="0" err="1">
                <a:latin typeface="+mn-lt"/>
              </a:rPr>
              <a:t>hàm</a:t>
            </a:r>
            <a:r>
              <a:rPr lang="en-US" sz="2000" dirty="0">
                <a:latin typeface="+mn-lt"/>
              </a:rPr>
              <a:t> </a:t>
            </a:r>
            <a:r>
              <a:rPr lang="en-US" sz="2000" dirty="0" err="1">
                <a:latin typeface="+mn-lt"/>
              </a:rPr>
              <a:t>mặt</a:t>
            </a:r>
            <a:r>
              <a:rPr lang="en-US" sz="2000" dirty="0">
                <a:latin typeface="+mn-lt"/>
              </a:rPr>
              <a:t> </a:t>
            </a:r>
            <a:r>
              <a:rPr lang="en-US" sz="2000" dirty="0" err="1">
                <a:latin typeface="+mn-lt"/>
              </a:rPr>
              <a:t>trượt</a:t>
            </a:r>
            <a:r>
              <a:rPr lang="en-US" sz="2000" dirty="0">
                <a:latin typeface="+mn-lt"/>
              </a:rPr>
              <a:t>:</a:t>
            </a:r>
          </a:p>
        </p:txBody>
      </p:sp>
      <p:graphicFrame>
        <p:nvGraphicFramePr>
          <p:cNvPr id="9" name="Object 8">
            <a:extLst>
              <a:ext uri="{FF2B5EF4-FFF2-40B4-BE49-F238E27FC236}">
                <a16:creationId xmlns:a16="http://schemas.microsoft.com/office/drawing/2014/main" id="{5FACDFEC-6CFF-06C0-0E55-44A720C99071}"/>
              </a:ext>
            </a:extLst>
          </p:cNvPr>
          <p:cNvGraphicFramePr>
            <a:graphicFrameLocks noChangeAspect="1"/>
          </p:cNvGraphicFramePr>
          <p:nvPr>
            <p:extLst>
              <p:ext uri="{D42A27DB-BD31-4B8C-83A1-F6EECF244321}">
                <p14:modId xmlns:p14="http://schemas.microsoft.com/office/powerpoint/2010/main" val="3135536910"/>
              </p:ext>
            </p:extLst>
          </p:nvPr>
        </p:nvGraphicFramePr>
        <p:xfrm>
          <a:off x="4386770" y="2513477"/>
          <a:ext cx="3289496" cy="365760"/>
        </p:xfrm>
        <a:graphic>
          <a:graphicData uri="http://schemas.openxmlformats.org/presentationml/2006/ole">
            <mc:AlternateContent xmlns:mc="http://schemas.openxmlformats.org/markup-compatibility/2006">
              <mc:Choice xmlns:v="urn:schemas-microsoft-com:vml" Requires="v">
                <p:oleObj spid="_x0000_s9296" name="Equation" r:id="rId3" imgW="2227728" imgH="248035" progId="Equation.DSMT4">
                  <p:embed/>
                </p:oleObj>
              </mc:Choice>
              <mc:Fallback>
                <p:oleObj name="Equation" r:id="rId3" imgW="2227728" imgH="248035" progId="Equation.DSMT4">
                  <p:embed/>
                  <p:pic>
                    <p:nvPicPr>
                      <p:cNvPr id="0" name=""/>
                      <p:cNvPicPr/>
                      <p:nvPr/>
                    </p:nvPicPr>
                    <p:blipFill>
                      <a:blip r:embed="rId4"/>
                      <a:stretch>
                        <a:fillRect/>
                      </a:stretch>
                    </p:blipFill>
                    <p:spPr>
                      <a:xfrm>
                        <a:off x="4386770" y="2513477"/>
                        <a:ext cx="3289496" cy="36576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591CD332-B2A9-E513-2046-2237D2B0F4C7}"/>
              </a:ext>
            </a:extLst>
          </p:cNvPr>
          <p:cNvGraphicFramePr>
            <a:graphicFrameLocks noChangeAspect="1"/>
          </p:cNvGraphicFramePr>
          <p:nvPr>
            <p:extLst>
              <p:ext uri="{D42A27DB-BD31-4B8C-83A1-F6EECF244321}">
                <p14:modId xmlns:p14="http://schemas.microsoft.com/office/powerpoint/2010/main" val="1338422908"/>
              </p:ext>
            </p:extLst>
          </p:nvPr>
        </p:nvGraphicFramePr>
        <p:xfrm>
          <a:off x="4709153" y="3157109"/>
          <a:ext cx="2644729" cy="731520"/>
        </p:xfrm>
        <a:graphic>
          <a:graphicData uri="http://schemas.openxmlformats.org/presentationml/2006/ole">
            <mc:AlternateContent xmlns:mc="http://schemas.openxmlformats.org/markup-compatibility/2006">
              <mc:Choice xmlns:v="urn:schemas-microsoft-com:vml" Requires="v">
                <p:oleObj spid="_x0000_s9297" name="Equation" r:id="rId5" imgW="1866096" imgH="515178" progId="Equation.DSMT4">
                  <p:embed/>
                </p:oleObj>
              </mc:Choice>
              <mc:Fallback>
                <p:oleObj name="Equation" r:id="rId5" imgW="1866096" imgH="515178" progId="Equation.DSMT4">
                  <p:embed/>
                  <p:pic>
                    <p:nvPicPr>
                      <p:cNvPr id="0" name=""/>
                      <p:cNvPicPr/>
                      <p:nvPr/>
                    </p:nvPicPr>
                    <p:blipFill>
                      <a:blip r:embed="rId6"/>
                      <a:stretch>
                        <a:fillRect/>
                      </a:stretch>
                    </p:blipFill>
                    <p:spPr>
                      <a:xfrm>
                        <a:off x="4709153" y="3157109"/>
                        <a:ext cx="2644729" cy="73152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B8259217-F002-7056-006D-54BE291F56D0}"/>
              </a:ext>
            </a:extLst>
          </p:cNvPr>
          <p:cNvGraphicFramePr>
            <a:graphicFrameLocks noChangeAspect="1"/>
          </p:cNvGraphicFramePr>
          <p:nvPr>
            <p:extLst>
              <p:ext uri="{D42A27DB-BD31-4B8C-83A1-F6EECF244321}">
                <p14:modId xmlns:p14="http://schemas.microsoft.com/office/powerpoint/2010/main" val="3601887930"/>
              </p:ext>
            </p:extLst>
          </p:nvPr>
        </p:nvGraphicFramePr>
        <p:xfrm>
          <a:off x="2172085" y="3890131"/>
          <a:ext cx="3749040" cy="365760"/>
        </p:xfrm>
        <a:graphic>
          <a:graphicData uri="http://schemas.openxmlformats.org/presentationml/2006/ole">
            <mc:AlternateContent xmlns:mc="http://schemas.openxmlformats.org/markup-compatibility/2006">
              <mc:Choice xmlns:v="urn:schemas-microsoft-com:vml" Requires="v">
                <p:oleObj spid="_x0000_s9298" name="Equation" r:id="rId7" imgW="3124080" imgH="304560" progId="Equation.DSMT4">
                  <p:embed/>
                </p:oleObj>
              </mc:Choice>
              <mc:Fallback>
                <p:oleObj name="Equation" r:id="rId7" imgW="3124080" imgH="304560" progId="Equation.DSMT4">
                  <p:embed/>
                  <p:pic>
                    <p:nvPicPr>
                      <p:cNvPr id="0" name=""/>
                      <p:cNvPicPr/>
                      <p:nvPr/>
                    </p:nvPicPr>
                    <p:blipFill>
                      <a:blip r:embed="rId8"/>
                      <a:stretch>
                        <a:fillRect/>
                      </a:stretch>
                    </p:blipFill>
                    <p:spPr>
                      <a:xfrm>
                        <a:off x="2172085" y="3890131"/>
                        <a:ext cx="3749040" cy="36576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C43AAECC-24CD-5C18-2D46-3B7CD049A52F}"/>
              </a:ext>
            </a:extLst>
          </p:cNvPr>
          <p:cNvGraphicFramePr>
            <a:graphicFrameLocks noChangeAspect="1"/>
          </p:cNvGraphicFramePr>
          <p:nvPr>
            <p:extLst>
              <p:ext uri="{D42A27DB-BD31-4B8C-83A1-F6EECF244321}">
                <p14:modId xmlns:p14="http://schemas.microsoft.com/office/powerpoint/2010/main" val="3215947112"/>
              </p:ext>
            </p:extLst>
          </p:nvPr>
        </p:nvGraphicFramePr>
        <p:xfrm>
          <a:off x="5207023" y="4466907"/>
          <a:ext cx="1249681" cy="320040"/>
        </p:xfrm>
        <a:graphic>
          <a:graphicData uri="http://schemas.openxmlformats.org/presentationml/2006/ole">
            <mc:AlternateContent xmlns:mc="http://schemas.openxmlformats.org/markup-compatibility/2006">
              <mc:Choice xmlns:v="urn:schemas-microsoft-com:vml" Requires="v">
                <p:oleObj spid="_x0000_s9299" name="Equation" r:id="rId9" imgW="780838" imgH="200447" progId="Equation.DSMT4">
                  <p:embed/>
                </p:oleObj>
              </mc:Choice>
              <mc:Fallback>
                <p:oleObj name="Equation" r:id="rId9" imgW="780838" imgH="200447" progId="Equation.DSMT4">
                  <p:embed/>
                  <p:pic>
                    <p:nvPicPr>
                      <p:cNvPr id="0" name=""/>
                      <p:cNvPicPr/>
                      <p:nvPr/>
                    </p:nvPicPr>
                    <p:blipFill>
                      <a:blip r:embed="rId10"/>
                      <a:stretch>
                        <a:fillRect/>
                      </a:stretch>
                    </p:blipFill>
                    <p:spPr>
                      <a:xfrm>
                        <a:off x="5207023" y="4466907"/>
                        <a:ext cx="1249681" cy="32004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9A4B72BD-0C57-E47F-5B42-AD31DE1B9D05}"/>
              </a:ext>
            </a:extLst>
          </p:cNvPr>
          <p:cNvGraphicFramePr>
            <a:graphicFrameLocks noChangeAspect="1"/>
          </p:cNvGraphicFramePr>
          <p:nvPr>
            <p:extLst>
              <p:ext uri="{D42A27DB-BD31-4B8C-83A1-F6EECF244321}">
                <p14:modId xmlns:p14="http://schemas.microsoft.com/office/powerpoint/2010/main" val="1232187049"/>
              </p:ext>
            </p:extLst>
          </p:nvPr>
        </p:nvGraphicFramePr>
        <p:xfrm>
          <a:off x="1652835" y="4883269"/>
          <a:ext cx="1828800" cy="365760"/>
        </p:xfrm>
        <a:graphic>
          <a:graphicData uri="http://schemas.openxmlformats.org/presentationml/2006/ole">
            <mc:AlternateContent xmlns:mc="http://schemas.openxmlformats.org/markup-compatibility/2006">
              <mc:Choice xmlns:v="urn:schemas-microsoft-com:vml" Requires="v">
                <p:oleObj spid="_x0000_s9300" name="Equation" r:id="rId11" imgW="1269720" imgH="253800" progId="Equation.DSMT4">
                  <p:embed/>
                </p:oleObj>
              </mc:Choice>
              <mc:Fallback>
                <p:oleObj name="Equation" r:id="rId11" imgW="1269720" imgH="253800" progId="Equation.DSMT4">
                  <p:embed/>
                  <p:pic>
                    <p:nvPicPr>
                      <p:cNvPr id="0" name=""/>
                      <p:cNvPicPr/>
                      <p:nvPr/>
                    </p:nvPicPr>
                    <p:blipFill>
                      <a:blip r:embed="rId12"/>
                      <a:stretch>
                        <a:fillRect/>
                      </a:stretch>
                    </p:blipFill>
                    <p:spPr>
                      <a:xfrm>
                        <a:off x="1652835" y="4883269"/>
                        <a:ext cx="1828800" cy="36576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79029766-21E3-B3BF-8508-917069BA2B3B}"/>
              </a:ext>
            </a:extLst>
          </p:cNvPr>
          <p:cNvGraphicFramePr>
            <a:graphicFrameLocks noChangeAspect="1"/>
          </p:cNvGraphicFramePr>
          <p:nvPr>
            <p:extLst>
              <p:ext uri="{D42A27DB-BD31-4B8C-83A1-F6EECF244321}">
                <p14:modId xmlns:p14="http://schemas.microsoft.com/office/powerpoint/2010/main" val="3094167093"/>
              </p:ext>
            </p:extLst>
          </p:nvPr>
        </p:nvGraphicFramePr>
        <p:xfrm>
          <a:off x="3512965" y="5494943"/>
          <a:ext cx="5037103" cy="365760"/>
        </p:xfrm>
        <a:graphic>
          <a:graphicData uri="http://schemas.openxmlformats.org/presentationml/2006/ole">
            <mc:AlternateContent xmlns:mc="http://schemas.openxmlformats.org/markup-compatibility/2006">
              <mc:Choice xmlns:v="urn:schemas-microsoft-com:vml" Requires="v">
                <p:oleObj spid="_x0000_s9301" name="Equation" r:id="rId13" imgW="3541840" imgH="257409" progId="Equation.DSMT4">
                  <p:embed/>
                </p:oleObj>
              </mc:Choice>
              <mc:Fallback>
                <p:oleObj name="Equation" r:id="rId13" imgW="3541840" imgH="257409" progId="Equation.DSMT4">
                  <p:embed/>
                  <p:pic>
                    <p:nvPicPr>
                      <p:cNvPr id="0" name=""/>
                      <p:cNvPicPr/>
                      <p:nvPr/>
                    </p:nvPicPr>
                    <p:blipFill>
                      <a:blip r:embed="rId14"/>
                      <a:stretch>
                        <a:fillRect/>
                      </a:stretch>
                    </p:blipFill>
                    <p:spPr>
                      <a:xfrm>
                        <a:off x="3512965" y="5494943"/>
                        <a:ext cx="5037103" cy="365760"/>
                      </a:xfrm>
                      <a:prstGeom prst="rect">
                        <a:avLst/>
                      </a:prstGeom>
                    </p:spPr>
                  </p:pic>
                </p:oleObj>
              </mc:Fallback>
            </mc:AlternateContent>
          </a:graphicData>
        </a:graphic>
      </p:graphicFrame>
    </p:spTree>
    <p:extLst>
      <p:ext uri="{BB962C8B-B14F-4D97-AF65-F5344CB8AC3E}">
        <p14:creationId xmlns:p14="http://schemas.microsoft.com/office/powerpoint/2010/main" val="3953432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14</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vi-VN" dirty="0"/>
              <a:t>Áp dụng bộ điều khiển trượt cho hệ cánh tay máy 2 bậc tự do</a:t>
            </a:r>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indent="-457200">
              <a:buFont typeface="Wingdings" panose="05000000000000000000" pitchFamily="2" charset="2"/>
              <a:buChar char="v"/>
            </a:pPr>
            <a:r>
              <a:rPr lang="vi-VN" sz="2400" dirty="0">
                <a:latin typeface="+mn-lt"/>
              </a:rPr>
              <a:t>Thiết kế bộ điều khiển trượt</a:t>
            </a:r>
            <a:r>
              <a:rPr lang="en-US" sz="2400" dirty="0">
                <a:latin typeface="+mn-lt"/>
              </a:rPr>
              <a:t> </a:t>
            </a:r>
            <a:r>
              <a:rPr lang="vi-VN" sz="2400" dirty="0">
                <a:latin typeface="+mn-lt"/>
              </a:rPr>
              <a:t>cho </a:t>
            </a:r>
            <a:r>
              <a:rPr lang="en-US" sz="2400" dirty="0" err="1">
                <a:latin typeface="+mn-lt"/>
              </a:rPr>
              <a:t>hệ</a:t>
            </a:r>
            <a:r>
              <a:rPr lang="en-US" sz="2400" dirty="0">
                <a:latin typeface="+mn-lt"/>
              </a:rPr>
              <a:t> </a:t>
            </a:r>
            <a:r>
              <a:rPr lang="en-US" sz="2400" dirty="0" err="1">
                <a:latin typeface="+mn-lt"/>
              </a:rPr>
              <a:t>cánh</a:t>
            </a:r>
            <a:r>
              <a:rPr lang="en-US" sz="2400" dirty="0">
                <a:latin typeface="+mn-lt"/>
              </a:rPr>
              <a:t> </a:t>
            </a:r>
            <a:r>
              <a:rPr lang="en-US" sz="2400" dirty="0" err="1">
                <a:latin typeface="+mn-lt"/>
              </a:rPr>
              <a:t>tay</a:t>
            </a:r>
            <a:r>
              <a:rPr lang="en-US" sz="2400" dirty="0">
                <a:latin typeface="+mn-lt"/>
              </a:rPr>
              <a:t> </a:t>
            </a:r>
            <a:r>
              <a:rPr lang="en-US" sz="2400" dirty="0" err="1">
                <a:latin typeface="+mn-lt"/>
              </a:rPr>
              <a:t>máy</a:t>
            </a:r>
            <a:r>
              <a:rPr lang="vi-VN" sz="2400" dirty="0">
                <a:latin typeface="+mn-lt"/>
              </a:rPr>
              <a:t> hai bậc tự do</a:t>
            </a:r>
            <a:endParaRPr lang="en-US" sz="2400" dirty="0">
              <a:latin typeface="+mn-lt"/>
            </a:endParaRPr>
          </a:p>
          <a:p>
            <a:pPr lvl="1"/>
            <a:r>
              <a:rPr lang="en-US" sz="2000" b="1" dirty="0" err="1">
                <a:latin typeface="+mn-lt"/>
              </a:rPr>
              <a:t>Bước</a:t>
            </a:r>
            <a:r>
              <a:rPr lang="en-US" sz="2000" b="1" dirty="0">
                <a:latin typeface="+mn-lt"/>
              </a:rPr>
              <a:t> 3:</a:t>
            </a:r>
            <a:r>
              <a:rPr lang="en-US" sz="2000" dirty="0">
                <a:latin typeface="+mn-lt"/>
              </a:rPr>
              <a:t> </a:t>
            </a:r>
            <a:r>
              <a:rPr lang="en-US" sz="2000" dirty="0" err="1">
                <a:latin typeface="+mn-lt"/>
              </a:rPr>
              <a:t>Viết</a:t>
            </a:r>
            <a:r>
              <a:rPr lang="en-US" sz="2000" dirty="0">
                <a:latin typeface="+mn-lt"/>
              </a:rPr>
              <a:t> </a:t>
            </a:r>
            <a:r>
              <a:rPr lang="en-US" sz="2000" dirty="0" err="1">
                <a:latin typeface="+mn-lt"/>
              </a:rPr>
              <a:t>biểu</a:t>
            </a:r>
            <a:r>
              <a:rPr lang="en-US" sz="2000" dirty="0">
                <a:latin typeface="+mn-lt"/>
              </a:rPr>
              <a:t> </a:t>
            </a:r>
            <a:r>
              <a:rPr lang="en-US" sz="2000" dirty="0" err="1">
                <a:latin typeface="+mn-lt"/>
              </a:rPr>
              <a:t>thức</a:t>
            </a:r>
            <a:r>
              <a:rPr lang="en-US" sz="2000" dirty="0">
                <a:latin typeface="+mn-lt"/>
              </a:rPr>
              <a:t> </a:t>
            </a:r>
            <a:r>
              <a:rPr lang="en-US" sz="2000" dirty="0" err="1">
                <a:latin typeface="+mn-lt"/>
              </a:rPr>
              <a:t>bộ</a:t>
            </a:r>
            <a:r>
              <a:rPr lang="en-US" sz="2000" dirty="0">
                <a:latin typeface="+mn-lt"/>
              </a:rPr>
              <a:t> </a:t>
            </a:r>
            <a:r>
              <a:rPr lang="en-US" sz="2000" dirty="0" err="1">
                <a:latin typeface="+mn-lt"/>
              </a:rPr>
              <a:t>điều</a:t>
            </a:r>
            <a:r>
              <a:rPr lang="en-US" sz="2000" dirty="0">
                <a:latin typeface="+mn-lt"/>
              </a:rPr>
              <a:t> </a:t>
            </a:r>
            <a:r>
              <a:rPr lang="en-US" sz="2000" dirty="0" err="1">
                <a:latin typeface="+mn-lt"/>
              </a:rPr>
              <a:t>khiển</a:t>
            </a:r>
            <a:r>
              <a:rPr lang="en-US" sz="2000" dirty="0">
                <a:latin typeface="+mn-lt"/>
              </a:rPr>
              <a:t> </a:t>
            </a:r>
            <a:r>
              <a:rPr lang="en-US" sz="2000" dirty="0" err="1">
                <a:latin typeface="+mn-lt"/>
              </a:rPr>
              <a:t>bám</a:t>
            </a:r>
            <a:r>
              <a:rPr lang="en-US" sz="2000" dirty="0">
                <a:latin typeface="+mn-lt"/>
              </a:rPr>
              <a:t> </a:t>
            </a:r>
            <a:r>
              <a:rPr lang="en-US" sz="2000" dirty="0" err="1">
                <a:latin typeface="+mn-lt"/>
              </a:rPr>
              <a:t>tuyến</a:t>
            </a:r>
            <a:r>
              <a:rPr lang="en-US" sz="2000" dirty="0">
                <a:latin typeface="+mn-lt"/>
              </a:rPr>
              <a:t> </a:t>
            </a:r>
            <a:r>
              <a:rPr lang="en-US" sz="2000" dirty="0" err="1">
                <a:latin typeface="+mn-lt"/>
              </a:rPr>
              <a:t>tính</a:t>
            </a:r>
            <a:endParaRPr lang="en-US" sz="2000" dirty="0">
              <a:latin typeface="+mn-lt"/>
            </a:endParaRPr>
          </a:p>
          <a:p>
            <a:pPr lvl="1"/>
            <a:r>
              <a:rPr lang="en-US" sz="2000" dirty="0" err="1">
                <a:latin typeface="+mn-lt"/>
              </a:rPr>
              <a:t>Bộ</a:t>
            </a:r>
            <a:r>
              <a:rPr lang="en-US" sz="2000" dirty="0">
                <a:latin typeface="+mn-lt"/>
              </a:rPr>
              <a:t> </a:t>
            </a:r>
            <a:r>
              <a:rPr lang="en-US" sz="2000" dirty="0" err="1">
                <a:latin typeface="+mn-lt"/>
              </a:rPr>
              <a:t>điều</a:t>
            </a:r>
            <a:r>
              <a:rPr lang="en-US" sz="2000" dirty="0">
                <a:latin typeface="+mn-lt"/>
              </a:rPr>
              <a:t> </a:t>
            </a:r>
            <a:r>
              <a:rPr lang="en-US" sz="2000" dirty="0" err="1">
                <a:latin typeface="+mn-lt"/>
              </a:rPr>
              <a:t>khiển</a:t>
            </a:r>
            <a:r>
              <a:rPr lang="en-US" sz="2000" dirty="0">
                <a:latin typeface="+mn-lt"/>
              </a:rPr>
              <a:t> </a:t>
            </a:r>
            <a:r>
              <a:rPr lang="en-US" sz="2000" dirty="0" err="1">
                <a:latin typeface="+mn-lt"/>
              </a:rPr>
              <a:t>trượt</a:t>
            </a:r>
            <a:r>
              <a:rPr lang="en-US" sz="2000" dirty="0">
                <a:latin typeface="+mn-lt"/>
              </a:rPr>
              <a:t> </a:t>
            </a:r>
            <a:r>
              <a:rPr lang="en-US" sz="2000" dirty="0" err="1">
                <a:latin typeface="+mn-lt"/>
              </a:rPr>
              <a:t>gồm</a:t>
            </a:r>
            <a:r>
              <a:rPr lang="en-US" sz="2000" dirty="0">
                <a:latin typeface="+mn-lt"/>
              </a:rPr>
              <a:t> 2 </a:t>
            </a:r>
            <a:r>
              <a:rPr lang="en-US" sz="2000" dirty="0" err="1">
                <a:latin typeface="+mn-lt"/>
              </a:rPr>
              <a:t>thành</a:t>
            </a:r>
            <a:r>
              <a:rPr lang="en-US" sz="2000" dirty="0">
                <a:latin typeface="+mn-lt"/>
              </a:rPr>
              <a:t> </a:t>
            </a:r>
            <a:r>
              <a:rPr lang="en-US" sz="2000" dirty="0" err="1">
                <a:latin typeface="+mn-lt"/>
              </a:rPr>
              <a:t>phần</a:t>
            </a:r>
            <a:r>
              <a:rPr lang="en-US" sz="2000" dirty="0">
                <a:latin typeface="+mn-lt"/>
              </a:rPr>
              <a:t>:</a:t>
            </a:r>
          </a:p>
          <a:p>
            <a:pPr lvl="1"/>
            <a:r>
              <a:rPr lang="en-US" sz="2000" dirty="0" err="1">
                <a:latin typeface="+mn-lt"/>
              </a:rPr>
              <a:t>Trong</a:t>
            </a:r>
            <a:r>
              <a:rPr lang="en-US" sz="2000" dirty="0">
                <a:latin typeface="+mn-lt"/>
              </a:rPr>
              <a:t> </a:t>
            </a:r>
            <a:r>
              <a:rPr lang="en-US" sz="2000" dirty="0" err="1">
                <a:latin typeface="+mn-lt"/>
              </a:rPr>
              <a:t>đó</a:t>
            </a:r>
            <a:r>
              <a:rPr lang="en-US" sz="2000" dirty="0">
                <a:latin typeface="+mn-lt"/>
              </a:rPr>
              <a:t>:</a:t>
            </a:r>
          </a:p>
          <a:p>
            <a:pPr lvl="1"/>
            <a:endParaRPr lang="en-US" sz="2000" dirty="0">
              <a:latin typeface="+mn-lt"/>
            </a:endParaRPr>
          </a:p>
          <a:p>
            <a:pPr lvl="1"/>
            <a:endParaRPr lang="en-US" sz="2000" dirty="0">
              <a:latin typeface="+mn-lt"/>
            </a:endParaRPr>
          </a:p>
          <a:p>
            <a:pPr lvl="1"/>
            <a:r>
              <a:rPr lang="en-US" sz="2000" dirty="0" err="1">
                <a:latin typeface="+mn-lt"/>
              </a:rPr>
              <a:t>Thay</a:t>
            </a:r>
            <a:r>
              <a:rPr lang="en-US" sz="2000" dirty="0">
                <a:latin typeface="+mn-lt"/>
              </a:rPr>
              <a:t> </a:t>
            </a:r>
            <a:r>
              <a:rPr lang="en-US" sz="2000" dirty="0" err="1">
                <a:latin typeface="+mn-lt"/>
              </a:rPr>
              <a:t>vào</a:t>
            </a:r>
            <a:r>
              <a:rPr lang="en-US" sz="2000" dirty="0">
                <a:latin typeface="+mn-lt"/>
              </a:rPr>
              <a:t> ta </a:t>
            </a:r>
            <a:r>
              <a:rPr lang="en-US" sz="2000" dirty="0" err="1">
                <a:latin typeface="+mn-lt"/>
              </a:rPr>
              <a:t>có</a:t>
            </a:r>
            <a:r>
              <a:rPr lang="en-US" sz="2000" dirty="0">
                <a:latin typeface="+mn-lt"/>
              </a:rPr>
              <a:t> </a:t>
            </a:r>
            <a:r>
              <a:rPr lang="en-US" sz="2000" dirty="0" err="1">
                <a:latin typeface="+mn-lt"/>
              </a:rPr>
              <a:t>biểu</a:t>
            </a:r>
            <a:r>
              <a:rPr lang="en-US" sz="2000" dirty="0">
                <a:latin typeface="+mn-lt"/>
              </a:rPr>
              <a:t> </a:t>
            </a:r>
            <a:r>
              <a:rPr lang="en-US" sz="2000" dirty="0" err="1">
                <a:latin typeface="+mn-lt"/>
              </a:rPr>
              <a:t>thức</a:t>
            </a:r>
            <a:r>
              <a:rPr lang="en-US" sz="2000" dirty="0">
                <a:latin typeface="+mn-lt"/>
              </a:rPr>
              <a:t> </a:t>
            </a:r>
            <a:r>
              <a:rPr lang="en-US" sz="2000" dirty="0" err="1">
                <a:latin typeface="+mn-lt"/>
              </a:rPr>
              <a:t>bộ</a:t>
            </a:r>
            <a:r>
              <a:rPr lang="en-US" sz="2000" dirty="0">
                <a:latin typeface="+mn-lt"/>
              </a:rPr>
              <a:t> </a:t>
            </a:r>
            <a:r>
              <a:rPr lang="en-US" sz="2000" dirty="0" err="1">
                <a:latin typeface="+mn-lt"/>
              </a:rPr>
              <a:t>điều</a:t>
            </a:r>
            <a:r>
              <a:rPr lang="en-US" sz="2000" dirty="0">
                <a:latin typeface="+mn-lt"/>
              </a:rPr>
              <a:t> </a:t>
            </a:r>
            <a:r>
              <a:rPr lang="en-US" sz="2000" dirty="0" err="1">
                <a:latin typeface="+mn-lt"/>
              </a:rPr>
              <a:t>khiển</a:t>
            </a:r>
            <a:r>
              <a:rPr lang="en-US" sz="2000" dirty="0">
                <a:latin typeface="+mn-lt"/>
              </a:rPr>
              <a:t> </a:t>
            </a:r>
            <a:r>
              <a:rPr lang="en-US" sz="2000" dirty="0" err="1">
                <a:latin typeface="+mn-lt"/>
              </a:rPr>
              <a:t>bám</a:t>
            </a:r>
            <a:r>
              <a:rPr lang="en-US" sz="2000" dirty="0">
                <a:latin typeface="+mn-lt"/>
              </a:rPr>
              <a:t> </a:t>
            </a:r>
            <a:r>
              <a:rPr lang="en-US" sz="2000" dirty="0" err="1">
                <a:latin typeface="+mn-lt"/>
              </a:rPr>
              <a:t>như</a:t>
            </a:r>
            <a:r>
              <a:rPr lang="en-US" sz="2000" dirty="0">
                <a:latin typeface="+mn-lt"/>
              </a:rPr>
              <a:t> </a:t>
            </a:r>
            <a:r>
              <a:rPr lang="en-US" sz="2000" dirty="0" err="1">
                <a:latin typeface="+mn-lt"/>
              </a:rPr>
              <a:t>sau</a:t>
            </a:r>
            <a:r>
              <a:rPr lang="en-US" sz="2000" dirty="0">
                <a:latin typeface="+mn-lt"/>
              </a:rPr>
              <a:t>:</a:t>
            </a:r>
          </a:p>
          <a:p>
            <a:pPr lvl="1"/>
            <a:endParaRPr lang="en-US" sz="2000" dirty="0">
              <a:latin typeface="+mn-lt"/>
            </a:endParaRPr>
          </a:p>
          <a:p>
            <a:pPr lvl="1"/>
            <a:endParaRPr lang="en-US" sz="2000" b="1" dirty="0">
              <a:latin typeface="+mn-lt"/>
            </a:endParaRPr>
          </a:p>
          <a:p>
            <a:pPr lvl="1"/>
            <a:r>
              <a:rPr lang="vi-VN" sz="2000" dirty="0">
                <a:latin typeface="+mn-lt"/>
              </a:rPr>
              <a:t>Thay bộ điều khiển trượt vào công thức đạo hàm của mặt trượt</a:t>
            </a:r>
            <a:r>
              <a:rPr lang="en-US" sz="2000" dirty="0">
                <a:latin typeface="+mn-lt"/>
              </a:rPr>
              <a:t>:</a:t>
            </a:r>
          </a:p>
        </p:txBody>
      </p:sp>
      <p:graphicFrame>
        <p:nvGraphicFramePr>
          <p:cNvPr id="3" name="Object 2">
            <a:extLst>
              <a:ext uri="{FF2B5EF4-FFF2-40B4-BE49-F238E27FC236}">
                <a16:creationId xmlns:a16="http://schemas.microsoft.com/office/drawing/2014/main" id="{62D56EAB-1B5D-765B-7A64-41A4B7E5AEE7}"/>
              </a:ext>
            </a:extLst>
          </p:cNvPr>
          <p:cNvGraphicFramePr>
            <a:graphicFrameLocks noChangeAspect="1"/>
          </p:cNvGraphicFramePr>
          <p:nvPr>
            <p:extLst>
              <p:ext uri="{D42A27DB-BD31-4B8C-83A1-F6EECF244321}">
                <p14:modId xmlns:p14="http://schemas.microsoft.com/office/powerpoint/2010/main" val="3814081625"/>
              </p:ext>
            </p:extLst>
          </p:nvPr>
        </p:nvGraphicFramePr>
        <p:xfrm>
          <a:off x="5109377" y="2211635"/>
          <a:ext cx="1209822" cy="365760"/>
        </p:xfrm>
        <a:graphic>
          <a:graphicData uri="http://schemas.openxmlformats.org/presentationml/2006/ole">
            <mc:AlternateContent xmlns:mc="http://schemas.openxmlformats.org/markup-compatibility/2006">
              <mc:Choice xmlns:v="urn:schemas-microsoft-com:vml" Requires="v">
                <p:oleObj spid="_x0000_s4156" name="Equation" r:id="rId3" imgW="818621" imgH="248035" progId="Equation.DSMT4">
                  <p:embed/>
                </p:oleObj>
              </mc:Choice>
              <mc:Fallback>
                <p:oleObj name="Equation" r:id="rId3" imgW="818621" imgH="248035" progId="Equation.DSMT4">
                  <p:embed/>
                  <p:pic>
                    <p:nvPicPr>
                      <p:cNvPr id="0" name=""/>
                      <p:cNvPicPr/>
                      <p:nvPr/>
                    </p:nvPicPr>
                    <p:blipFill>
                      <a:blip r:embed="rId4"/>
                      <a:stretch>
                        <a:fillRect/>
                      </a:stretch>
                    </p:blipFill>
                    <p:spPr>
                      <a:xfrm>
                        <a:off x="5109377" y="2211635"/>
                        <a:ext cx="1209822" cy="36576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E40FAEE-A5AB-4A0C-F2F6-2256F59E515D}"/>
              </a:ext>
            </a:extLst>
          </p:cNvPr>
          <p:cNvGraphicFramePr>
            <a:graphicFrameLocks noChangeAspect="1"/>
          </p:cNvGraphicFramePr>
          <p:nvPr>
            <p:extLst>
              <p:ext uri="{D42A27DB-BD31-4B8C-83A1-F6EECF244321}">
                <p14:modId xmlns:p14="http://schemas.microsoft.com/office/powerpoint/2010/main" val="3058664562"/>
              </p:ext>
            </p:extLst>
          </p:nvPr>
        </p:nvGraphicFramePr>
        <p:xfrm>
          <a:off x="2160308" y="2421149"/>
          <a:ext cx="2543020" cy="1183185"/>
        </p:xfrm>
        <a:graphic>
          <a:graphicData uri="http://schemas.openxmlformats.org/presentationml/2006/ole">
            <mc:AlternateContent xmlns:mc="http://schemas.openxmlformats.org/markup-compatibility/2006">
              <mc:Choice xmlns:v="urn:schemas-microsoft-com:vml" Requires="v">
                <p:oleObj spid="_x0000_s4157" name="Equation" r:id="rId5" imgW="1866600" imgH="939600" progId="Equation.DSMT4">
                  <p:embed/>
                </p:oleObj>
              </mc:Choice>
              <mc:Fallback>
                <p:oleObj name="Equation" r:id="rId5" imgW="1866600" imgH="939600" progId="Equation.DSMT4">
                  <p:embed/>
                  <p:pic>
                    <p:nvPicPr>
                      <p:cNvPr id="0" name=""/>
                      <p:cNvPicPr/>
                      <p:nvPr/>
                    </p:nvPicPr>
                    <p:blipFill>
                      <a:blip r:embed="rId6"/>
                      <a:stretch>
                        <a:fillRect/>
                      </a:stretch>
                    </p:blipFill>
                    <p:spPr>
                      <a:xfrm>
                        <a:off x="2160308" y="2421149"/>
                        <a:ext cx="2543020" cy="118318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ADAB7717-25B9-DF4B-C318-4924765BE223}"/>
              </a:ext>
            </a:extLst>
          </p:cNvPr>
          <p:cNvGraphicFramePr>
            <a:graphicFrameLocks noChangeAspect="1"/>
          </p:cNvGraphicFramePr>
          <p:nvPr>
            <p:extLst>
              <p:ext uri="{D42A27DB-BD31-4B8C-83A1-F6EECF244321}">
                <p14:modId xmlns:p14="http://schemas.microsoft.com/office/powerpoint/2010/main" val="324830168"/>
              </p:ext>
            </p:extLst>
          </p:nvPr>
        </p:nvGraphicFramePr>
        <p:xfrm>
          <a:off x="4008519" y="3815350"/>
          <a:ext cx="3411538" cy="640080"/>
        </p:xfrm>
        <a:graphic>
          <a:graphicData uri="http://schemas.openxmlformats.org/presentationml/2006/ole">
            <mc:AlternateContent xmlns:mc="http://schemas.openxmlformats.org/markup-compatibility/2006">
              <mc:Choice xmlns:v="urn:schemas-microsoft-com:vml" Requires="v">
                <p:oleObj spid="_x0000_s4158" name="Equation" r:id="rId7" imgW="2437151" imgH="457855" progId="Equation.DSMT4">
                  <p:embed/>
                </p:oleObj>
              </mc:Choice>
              <mc:Fallback>
                <p:oleObj name="Equation" r:id="rId7" imgW="2437151" imgH="457855" progId="Equation.DSMT4">
                  <p:embed/>
                  <p:pic>
                    <p:nvPicPr>
                      <p:cNvPr id="0" name=""/>
                      <p:cNvPicPr/>
                      <p:nvPr/>
                    </p:nvPicPr>
                    <p:blipFill>
                      <a:blip r:embed="rId8"/>
                      <a:stretch>
                        <a:fillRect/>
                      </a:stretch>
                    </p:blipFill>
                    <p:spPr>
                      <a:xfrm>
                        <a:off x="4008519" y="3815350"/>
                        <a:ext cx="3411538" cy="64008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2AE4EFE0-A4EB-2E12-D44A-132943ECA45D}"/>
              </a:ext>
            </a:extLst>
          </p:cNvPr>
          <p:cNvGraphicFramePr>
            <a:graphicFrameLocks noChangeAspect="1"/>
          </p:cNvGraphicFramePr>
          <p:nvPr>
            <p:extLst>
              <p:ext uri="{D42A27DB-BD31-4B8C-83A1-F6EECF244321}">
                <p14:modId xmlns:p14="http://schemas.microsoft.com/office/powerpoint/2010/main" val="1451813305"/>
              </p:ext>
            </p:extLst>
          </p:nvPr>
        </p:nvGraphicFramePr>
        <p:xfrm>
          <a:off x="4234622" y="4887360"/>
          <a:ext cx="2959331" cy="365760"/>
        </p:xfrm>
        <a:graphic>
          <a:graphicData uri="http://schemas.openxmlformats.org/presentationml/2006/ole">
            <mc:AlternateContent xmlns:mc="http://schemas.openxmlformats.org/markup-compatibility/2006">
              <mc:Choice xmlns:v="urn:schemas-microsoft-com:vml" Requires="v">
                <p:oleObj spid="_x0000_s4159" name="Equation" r:id="rId9" imgW="1694815" imgH="209820" progId="Equation.DSMT4">
                  <p:embed/>
                </p:oleObj>
              </mc:Choice>
              <mc:Fallback>
                <p:oleObj name="Equation" r:id="rId9" imgW="1694815" imgH="209820" progId="Equation.DSMT4">
                  <p:embed/>
                  <p:pic>
                    <p:nvPicPr>
                      <p:cNvPr id="0" name=""/>
                      <p:cNvPicPr/>
                      <p:nvPr/>
                    </p:nvPicPr>
                    <p:blipFill>
                      <a:blip r:embed="rId10"/>
                      <a:stretch>
                        <a:fillRect/>
                      </a:stretch>
                    </p:blipFill>
                    <p:spPr>
                      <a:xfrm>
                        <a:off x="4234622" y="4887360"/>
                        <a:ext cx="2959331" cy="365760"/>
                      </a:xfrm>
                      <a:prstGeom prst="rect">
                        <a:avLst/>
                      </a:prstGeom>
                    </p:spPr>
                  </p:pic>
                </p:oleObj>
              </mc:Fallback>
            </mc:AlternateContent>
          </a:graphicData>
        </a:graphic>
      </p:graphicFrame>
    </p:spTree>
    <p:extLst>
      <p:ext uri="{BB962C8B-B14F-4D97-AF65-F5344CB8AC3E}">
        <p14:creationId xmlns:p14="http://schemas.microsoft.com/office/powerpoint/2010/main" val="382587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15</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vi-VN" dirty="0"/>
              <a:t>Áp dụng bộ điều khiển trượt cho hệ cánh tay máy 2 bậc tự do</a:t>
            </a:r>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21/6/2022</a:t>
            </a:fld>
            <a:endParaRPr lang="en-SG"/>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indent="-457200">
                  <a:buFont typeface="Wingdings" panose="05000000000000000000" pitchFamily="2" charset="2"/>
                  <a:buChar char="v"/>
                </a:pPr>
                <a:r>
                  <a:rPr lang="vi-VN" sz="2400" dirty="0">
                    <a:latin typeface="+mn-lt"/>
                  </a:rPr>
                  <a:t>Thiết kế bộ điều khiển trượt</a:t>
                </a:r>
                <a:r>
                  <a:rPr lang="en-US" sz="2400" dirty="0">
                    <a:latin typeface="+mn-lt"/>
                  </a:rPr>
                  <a:t> </a:t>
                </a:r>
                <a:r>
                  <a:rPr lang="vi-VN" sz="2400" dirty="0">
                    <a:latin typeface="+mn-lt"/>
                  </a:rPr>
                  <a:t>cho </a:t>
                </a:r>
                <a:r>
                  <a:rPr lang="en-US" sz="2400" dirty="0" err="1">
                    <a:latin typeface="+mn-lt"/>
                  </a:rPr>
                  <a:t>hệ</a:t>
                </a:r>
                <a:r>
                  <a:rPr lang="en-US" sz="2400" dirty="0">
                    <a:latin typeface="+mn-lt"/>
                  </a:rPr>
                  <a:t> </a:t>
                </a:r>
                <a:r>
                  <a:rPr lang="en-US" sz="2400" dirty="0" err="1">
                    <a:latin typeface="+mn-lt"/>
                  </a:rPr>
                  <a:t>cánh</a:t>
                </a:r>
                <a:r>
                  <a:rPr lang="en-US" sz="2400" dirty="0">
                    <a:latin typeface="+mn-lt"/>
                  </a:rPr>
                  <a:t> </a:t>
                </a:r>
                <a:r>
                  <a:rPr lang="en-US" sz="2400" dirty="0" err="1">
                    <a:latin typeface="+mn-lt"/>
                  </a:rPr>
                  <a:t>tay</a:t>
                </a:r>
                <a:r>
                  <a:rPr lang="en-US" sz="2400" dirty="0">
                    <a:latin typeface="+mn-lt"/>
                  </a:rPr>
                  <a:t> </a:t>
                </a:r>
                <a:r>
                  <a:rPr lang="en-US" sz="2400" dirty="0" err="1">
                    <a:latin typeface="+mn-lt"/>
                  </a:rPr>
                  <a:t>máy</a:t>
                </a:r>
                <a:r>
                  <a:rPr lang="vi-VN" sz="2400" dirty="0">
                    <a:latin typeface="+mn-lt"/>
                  </a:rPr>
                  <a:t> hai bậc tự do</a:t>
                </a:r>
                <a:endParaRPr lang="en-US" sz="2400" dirty="0">
                  <a:latin typeface="+mn-lt"/>
                </a:endParaRPr>
              </a:p>
              <a:p>
                <a:pPr lvl="1"/>
                <a:r>
                  <a:rPr lang="en-US" sz="2000" b="1" dirty="0" err="1">
                    <a:latin typeface="+mn-lt"/>
                  </a:rPr>
                  <a:t>Bước</a:t>
                </a:r>
                <a:r>
                  <a:rPr lang="en-US" sz="2000" b="1" dirty="0">
                    <a:latin typeface="+mn-lt"/>
                  </a:rPr>
                  <a:t> 3:</a:t>
                </a:r>
                <a:r>
                  <a:rPr lang="en-US" sz="2000" dirty="0">
                    <a:latin typeface="+mn-lt"/>
                  </a:rPr>
                  <a:t> </a:t>
                </a:r>
                <a:r>
                  <a:rPr lang="en-US" sz="2000" dirty="0" err="1">
                    <a:latin typeface="+mn-lt"/>
                  </a:rPr>
                  <a:t>Tính</a:t>
                </a:r>
                <a:r>
                  <a:rPr lang="en-US" sz="2000" dirty="0">
                    <a:latin typeface="+mn-lt"/>
                  </a:rPr>
                  <a:t> </a:t>
                </a:r>
                <a:r>
                  <a:rPr lang="en-US" sz="2000" dirty="0" err="1">
                    <a:latin typeface="+mn-lt"/>
                  </a:rPr>
                  <a:t>thông</a:t>
                </a:r>
                <a:r>
                  <a:rPr lang="en-US" sz="2000" dirty="0">
                    <a:latin typeface="+mn-lt"/>
                  </a:rPr>
                  <a:t> </a:t>
                </a:r>
                <a:r>
                  <a:rPr lang="en-US" sz="2000" dirty="0" err="1">
                    <a:latin typeface="+mn-lt"/>
                  </a:rPr>
                  <a:t>số</a:t>
                </a:r>
                <a:r>
                  <a:rPr lang="en-US" sz="2000" dirty="0">
                    <a:latin typeface="+mn-lt"/>
                  </a:rPr>
                  <a:t> </a:t>
                </a:r>
                <a:r>
                  <a:rPr lang="en-US" sz="2000" dirty="0" err="1">
                    <a:latin typeface="+mn-lt"/>
                  </a:rPr>
                  <a:t>bộ</a:t>
                </a:r>
                <a:r>
                  <a:rPr lang="en-US" sz="2000" dirty="0">
                    <a:latin typeface="+mn-lt"/>
                  </a:rPr>
                  <a:t> </a:t>
                </a:r>
                <a:r>
                  <a:rPr lang="en-US" sz="2000" dirty="0" err="1">
                    <a:latin typeface="+mn-lt"/>
                  </a:rPr>
                  <a:t>điều</a:t>
                </a:r>
                <a:r>
                  <a:rPr lang="en-US" sz="2000" dirty="0">
                    <a:latin typeface="+mn-lt"/>
                  </a:rPr>
                  <a:t> </a:t>
                </a:r>
                <a:r>
                  <a:rPr lang="en-US" sz="2000" dirty="0" err="1">
                    <a:latin typeface="+mn-lt"/>
                  </a:rPr>
                  <a:t>khiển</a:t>
                </a:r>
                <a:r>
                  <a:rPr lang="en-US" sz="2000" dirty="0">
                    <a:latin typeface="+mn-lt"/>
                  </a:rPr>
                  <a:t> </a:t>
                </a:r>
                <a:r>
                  <a:rPr lang="en-US" sz="2000" dirty="0" err="1">
                    <a:latin typeface="+mn-lt"/>
                  </a:rPr>
                  <a:t>bám</a:t>
                </a:r>
                <a:endParaRPr lang="en-US" sz="2000" dirty="0">
                  <a:latin typeface="+mn-lt"/>
                </a:endParaRPr>
              </a:p>
              <a:p>
                <a:pPr lvl="1"/>
                <a:r>
                  <a:rPr lang="en-US" sz="2000" dirty="0">
                    <a:latin typeface="+mn-lt"/>
                  </a:rPr>
                  <a:t>Khi </a:t>
                </a:r>
                <a:r>
                  <a:rPr lang="en-US" sz="2000" dirty="0" err="1">
                    <a:latin typeface="+mn-lt"/>
                  </a:rPr>
                  <a:t>có</a:t>
                </a:r>
                <a:r>
                  <a:rPr lang="en-US" sz="2000" dirty="0">
                    <a:latin typeface="+mn-lt"/>
                  </a:rPr>
                  <a:t> </a:t>
                </a:r>
                <a:r>
                  <a:rPr lang="en-US" sz="2000" dirty="0" err="1">
                    <a:latin typeface="+mn-lt"/>
                  </a:rPr>
                  <a:t>nhiễu</a:t>
                </a:r>
                <a:r>
                  <a:rPr lang="en-US" sz="2000" dirty="0">
                    <a:latin typeface="+mn-lt"/>
                  </a:rPr>
                  <a:t>:</a:t>
                </a:r>
              </a:p>
              <a:p>
                <a:pPr lvl="1"/>
                <a:r>
                  <a:rPr lang="en-US" sz="2000" dirty="0">
                    <a:latin typeface="+mn-lt"/>
                  </a:rPr>
                  <a:t>Khi </a:t>
                </a:r>
                <a:r>
                  <a:rPr lang="en-US" sz="2000" dirty="0" err="1">
                    <a:latin typeface="+mn-lt"/>
                  </a:rPr>
                  <a:t>không</a:t>
                </a:r>
                <a:r>
                  <a:rPr lang="en-US" sz="2000" dirty="0">
                    <a:latin typeface="+mn-lt"/>
                  </a:rPr>
                  <a:t> </a:t>
                </a:r>
                <a:r>
                  <a:rPr lang="en-US" sz="2000" dirty="0" err="1">
                    <a:latin typeface="+mn-lt"/>
                  </a:rPr>
                  <a:t>có</a:t>
                </a:r>
                <a:r>
                  <a:rPr lang="en-US" sz="2000" dirty="0">
                    <a:latin typeface="+mn-lt"/>
                  </a:rPr>
                  <a:t> </a:t>
                </a:r>
                <a:r>
                  <a:rPr lang="en-US" sz="2000" dirty="0" err="1">
                    <a:latin typeface="+mn-lt"/>
                  </a:rPr>
                  <a:t>nhiễu</a:t>
                </a:r>
                <a:r>
                  <a:rPr lang="en-US" sz="2000" dirty="0">
                    <a:latin typeface="+mn-lt"/>
                  </a:rPr>
                  <a:t>:</a:t>
                </a:r>
              </a:p>
              <a:p>
                <a:pPr lvl="1"/>
                <a:r>
                  <a:rPr lang="en-US" sz="2000" b="1" dirty="0" err="1">
                    <a:latin typeface="+mn-lt"/>
                  </a:rPr>
                  <a:t>Bước</a:t>
                </a:r>
                <a:r>
                  <a:rPr lang="en-US" sz="2000" b="1" dirty="0">
                    <a:latin typeface="+mn-lt"/>
                  </a:rPr>
                  <a:t> 4: </a:t>
                </a:r>
                <a:r>
                  <a:rPr lang="en-US" sz="2000" dirty="0" err="1">
                    <a:latin typeface="+mn-lt"/>
                  </a:rPr>
                  <a:t>Thiết</a:t>
                </a:r>
                <a:r>
                  <a:rPr lang="en-US" sz="2000" dirty="0">
                    <a:latin typeface="+mn-lt"/>
                  </a:rPr>
                  <a:t> </a:t>
                </a:r>
                <a:r>
                  <a:rPr lang="en-US" sz="2000" dirty="0" err="1">
                    <a:latin typeface="+mn-lt"/>
                  </a:rPr>
                  <a:t>kế</a:t>
                </a:r>
                <a:r>
                  <a:rPr lang="en-US" sz="2000" dirty="0">
                    <a:latin typeface="+mn-lt"/>
                  </a:rPr>
                  <a:t> </a:t>
                </a:r>
                <a:r>
                  <a:rPr lang="en-US" sz="2000" dirty="0" err="1">
                    <a:latin typeface="+mn-lt"/>
                  </a:rPr>
                  <a:t>bộ</a:t>
                </a:r>
                <a:r>
                  <a:rPr lang="en-US" sz="2000" dirty="0">
                    <a:latin typeface="+mn-lt"/>
                  </a:rPr>
                  <a:t> </a:t>
                </a:r>
                <a:r>
                  <a:rPr lang="en-US" sz="2000" dirty="0" err="1">
                    <a:latin typeface="+mn-lt"/>
                  </a:rPr>
                  <a:t>lọc</a:t>
                </a:r>
                <a:r>
                  <a:rPr lang="en-US" sz="2000" dirty="0">
                    <a:latin typeface="+mn-lt"/>
                  </a:rPr>
                  <a:t> </a:t>
                </a:r>
                <a:r>
                  <a:rPr lang="en-US" sz="2000" dirty="0" err="1">
                    <a:latin typeface="+mn-lt"/>
                  </a:rPr>
                  <a:t>cho</a:t>
                </a:r>
                <a:r>
                  <a:rPr lang="en-US" sz="2000" dirty="0">
                    <a:latin typeface="+mn-lt"/>
                  </a:rPr>
                  <a:t> </a:t>
                </a:r>
                <a:r>
                  <a:rPr lang="en-US" sz="2000" dirty="0" err="1">
                    <a:latin typeface="+mn-lt"/>
                  </a:rPr>
                  <a:t>hệ</a:t>
                </a:r>
                <a:r>
                  <a:rPr lang="en-US" sz="2000" dirty="0">
                    <a:latin typeface="+mn-lt"/>
                  </a:rPr>
                  <a:t> </a:t>
                </a:r>
                <a:r>
                  <a:rPr lang="en-US" sz="2000" dirty="0" err="1">
                    <a:latin typeface="+mn-lt"/>
                  </a:rPr>
                  <a:t>thống</a:t>
                </a:r>
                <a:endParaRPr lang="en-US" sz="2000" dirty="0">
                  <a:latin typeface="+mn-lt"/>
                </a:endParaRPr>
              </a:p>
              <a:p>
                <a:pPr lvl="1"/>
                <a:r>
                  <a:rPr lang="en-US" sz="2000" dirty="0" err="1">
                    <a:latin typeface="+mn-lt"/>
                  </a:rPr>
                  <a:t>Thiết</a:t>
                </a:r>
                <a:r>
                  <a:rPr lang="en-US" sz="2000" dirty="0">
                    <a:latin typeface="+mn-lt"/>
                  </a:rPr>
                  <a:t> </a:t>
                </a:r>
                <a:r>
                  <a:rPr lang="en-US" sz="2000" dirty="0" err="1">
                    <a:latin typeface="+mn-lt"/>
                  </a:rPr>
                  <a:t>kế</a:t>
                </a:r>
                <a:r>
                  <a:rPr lang="en-US" sz="2000" dirty="0">
                    <a:latin typeface="+mn-lt"/>
                  </a:rPr>
                  <a:t> </a:t>
                </a:r>
                <a:r>
                  <a:rPr lang="en-US" sz="2000" dirty="0" err="1">
                    <a:latin typeface="+mn-lt"/>
                  </a:rPr>
                  <a:t>bộ</a:t>
                </a:r>
                <a:r>
                  <a:rPr lang="en-US" sz="2000" dirty="0">
                    <a:latin typeface="+mn-lt"/>
                  </a:rPr>
                  <a:t> </a:t>
                </a:r>
                <a:r>
                  <a:rPr lang="en-US" sz="2000" dirty="0" err="1">
                    <a:latin typeface="+mn-lt"/>
                  </a:rPr>
                  <a:t>lọc</a:t>
                </a:r>
                <a:r>
                  <a:rPr lang="en-US" sz="2000" dirty="0">
                    <a:latin typeface="+mn-lt"/>
                  </a:rPr>
                  <a:t> </a:t>
                </a:r>
                <a:r>
                  <a:rPr lang="en-US" sz="2000" dirty="0" err="1">
                    <a:latin typeface="+mn-lt"/>
                  </a:rPr>
                  <a:t>thông</a:t>
                </a:r>
                <a:r>
                  <a:rPr lang="en-US" sz="2000" dirty="0">
                    <a:latin typeface="+mn-lt"/>
                  </a:rPr>
                  <a:t> </a:t>
                </a:r>
                <a:r>
                  <a:rPr lang="en-US" sz="2000" dirty="0" err="1">
                    <a:latin typeface="+mn-lt"/>
                  </a:rPr>
                  <a:t>thấp</a:t>
                </a:r>
                <a:r>
                  <a:rPr lang="en-US" sz="2000" dirty="0">
                    <a:latin typeface="+mn-lt"/>
                  </a:rPr>
                  <a:t> </a:t>
                </a:r>
                <a:r>
                  <a:rPr lang="en-US" sz="2000" dirty="0" err="1">
                    <a:latin typeface="+mn-lt"/>
                  </a:rPr>
                  <a:t>bậc</a:t>
                </a:r>
                <a:r>
                  <a:rPr lang="en-US" sz="2000" dirty="0">
                    <a:latin typeface="+mn-lt"/>
                  </a:rPr>
                  <a:t> 2 </a:t>
                </a:r>
                <a:r>
                  <a:rPr lang="en-US" sz="2000" dirty="0" err="1">
                    <a:latin typeface="+mn-lt"/>
                  </a:rPr>
                  <a:t>để</a:t>
                </a:r>
                <a:r>
                  <a:rPr lang="en-US" sz="2000" dirty="0">
                    <a:latin typeface="+mn-lt"/>
                  </a:rPr>
                  <a:t> </a:t>
                </a:r>
                <a:r>
                  <a:rPr lang="en-US" sz="2000" dirty="0" err="1">
                    <a:latin typeface="+mn-lt"/>
                  </a:rPr>
                  <a:t>tín</a:t>
                </a:r>
                <a:r>
                  <a:rPr lang="en-US" sz="2000" dirty="0">
                    <a:latin typeface="+mn-lt"/>
                  </a:rPr>
                  <a:t> </a:t>
                </a:r>
                <a:r>
                  <a:rPr lang="en-US" sz="2000" dirty="0" err="1">
                    <a:latin typeface="+mn-lt"/>
                  </a:rPr>
                  <a:t>hiệu</a:t>
                </a:r>
                <a:r>
                  <a:rPr lang="en-US" sz="2000" dirty="0">
                    <a:latin typeface="+mn-lt"/>
                  </a:rPr>
                  <a:t> </a:t>
                </a:r>
                <a14:m>
                  <m:oMath xmlns:m="http://schemas.openxmlformats.org/officeDocument/2006/math">
                    <m:sSub>
                      <m:sSubPr>
                        <m:ctrlPr>
                          <a:rPr lang="en-US" sz="2000" i="1" smtClean="0">
                            <a:latin typeface="+mn-lt"/>
                          </a:rPr>
                        </m:ctrlPr>
                      </m:sSubPr>
                      <m:e>
                        <m:r>
                          <a:rPr lang="en-US" sz="2000" b="0" i="1" smtClean="0">
                            <a:latin typeface="+mn-lt"/>
                          </a:rPr>
                          <m:t>𝑦</m:t>
                        </m:r>
                      </m:e>
                      <m:sub>
                        <m:r>
                          <a:rPr lang="en-US" sz="2000" b="0" i="1" smtClean="0">
                            <a:latin typeface="+mn-lt"/>
                          </a:rPr>
                          <m:t>𝑑</m:t>
                        </m:r>
                      </m:sub>
                    </m:sSub>
                    <m:r>
                      <a:rPr lang="en-US" sz="2000" b="0" i="1" smtClean="0">
                        <a:latin typeface="+mn-lt"/>
                      </a:rPr>
                      <m:t>(</m:t>
                    </m:r>
                    <m:r>
                      <a:rPr lang="en-US" sz="2000" b="0" i="1" smtClean="0">
                        <a:latin typeface="+mn-lt"/>
                      </a:rPr>
                      <m:t>𝑡</m:t>
                    </m:r>
                    <m:r>
                      <a:rPr lang="en-US" sz="2000" b="0" i="1" smtClean="0">
                        <a:latin typeface="+mn-lt"/>
                      </a:rPr>
                      <m:t>)</m:t>
                    </m:r>
                  </m:oMath>
                </a14:m>
                <a:r>
                  <a:rPr lang="en-US" sz="2000" dirty="0">
                    <a:latin typeface="+mn-lt"/>
                  </a:rPr>
                  <a:t> </a:t>
                </a:r>
                <a:r>
                  <a:rPr lang="en-US" sz="2000" dirty="0" err="1">
                    <a:latin typeface="+mn-lt"/>
                  </a:rPr>
                  <a:t>khả</a:t>
                </a:r>
                <a:r>
                  <a:rPr lang="en-US" sz="2000" dirty="0">
                    <a:latin typeface="+mn-lt"/>
                  </a:rPr>
                  <a:t> vi </a:t>
                </a:r>
                <a:r>
                  <a:rPr lang="en-US" sz="2000" dirty="0" err="1">
                    <a:latin typeface="+mn-lt"/>
                  </a:rPr>
                  <a:t>bị</a:t>
                </a:r>
                <a:r>
                  <a:rPr lang="en-US" sz="2000" dirty="0">
                    <a:latin typeface="+mn-lt"/>
                  </a:rPr>
                  <a:t> </a:t>
                </a:r>
                <a:r>
                  <a:rPr lang="en-US" sz="2000" dirty="0" err="1">
                    <a:latin typeface="+mn-lt"/>
                  </a:rPr>
                  <a:t>chặn</a:t>
                </a:r>
                <a:r>
                  <a:rPr lang="en-US" sz="2000" dirty="0">
                    <a:latin typeface="+mn-lt"/>
                  </a:rPr>
                  <a:t> </a:t>
                </a:r>
                <a:r>
                  <a:rPr lang="en-US" sz="2000" dirty="0" err="1">
                    <a:latin typeface="+mn-lt"/>
                  </a:rPr>
                  <a:t>đến</a:t>
                </a:r>
                <a:r>
                  <a:rPr lang="en-US" sz="2000" dirty="0">
                    <a:latin typeface="+mn-lt"/>
                  </a:rPr>
                  <a:t> </a:t>
                </a:r>
                <a:r>
                  <a:rPr lang="en-US" sz="2000" dirty="0" err="1">
                    <a:latin typeface="+mn-lt"/>
                  </a:rPr>
                  <a:t>đạo</a:t>
                </a:r>
                <a:r>
                  <a:rPr lang="en-US" sz="2000" dirty="0">
                    <a:latin typeface="+mn-lt"/>
                  </a:rPr>
                  <a:t> </a:t>
                </a:r>
                <a:r>
                  <a:rPr lang="en-US" sz="2000" dirty="0" err="1">
                    <a:latin typeface="+mn-lt"/>
                  </a:rPr>
                  <a:t>hàm</a:t>
                </a:r>
                <a:r>
                  <a:rPr lang="en-US" sz="2000" dirty="0">
                    <a:latin typeface="+mn-lt"/>
                  </a:rPr>
                  <a:t> </a:t>
                </a:r>
                <a:r>
                  <a:rPr lang="en-US" sz="2000" dirty="0" err="1">
                    <a:latin typeface="+mn-lt"/>
                  </a:rPr>
                  <a:t>bậc</a:t>
                </a:r>
                <a:r>
                  <a:rPr lang="en-US" sz="2000" dirty="0">
                    <a:latin typeface="+mn-lt"/>
                  </a:rPr>
                  <a:t> 2. </a:t>
                </a:r>
                <a:r>
                  <a:rPr lang="en-US" sz="2000" dirty="0" err="1">
                    <a:latin typeface="+mn-lt"/>
                  </a:rPr>
                  <a:t>Nên</a:t>
                </a:r>
                <a:r>
                  <a:rPr lang="en-US" sz="2000" dirty="0">
                    <a:latin typeface="+mn-lt"/>
                  </a:rPr>
                  <a:t> </a:t>
                </a:r>
                <a:r>
                  <a:rPr lang="en-US" sz="2000" dirty="0" err="1">
                    <a:latin typeface="+mn-lt"/>
                  </a:rPr>
                  <a:t>hàm</a:t>
                </a:r>
                <a:r>
                  <a:rPr lang="en-US" sz="2000" dirty="0">
                    <a:latin typeface="+mn-lt"/>
                  </a:rPr>
                  <a:t> </a:t>
                </a:r>
                <a:r>
                  <a:rPr lang="en-US" sz="2000" dirty="0" err="1">
                    <a:latin typeface="+mn-lt"/>
                  </a:rPr>
                  <a:t>truyền</a:t>
                </a:r>
                <a:r>
                  <a:rPr lang="en-US" sz="2000" dirty="0">
                    <a:latin typeface="+mn-lt"/>
                  </a:rPr>
                  <a:t> </a:t>
                </a:r>
                <a:r>
                  <a:rPr lang="en-US" sz="2000" dirty="0" err="1">
                    <a:latin typeface="+mn-lt"/>
                  </a:rPr>
                  <a:t>của</a:t>
                </a:r>
                <a:r>
                  <a:rPr lang="en-US" sz="2000" dirty="0">
                    <a:latin typeface="+mn-lt"/>
                  </a:rPr>
                  <a:t> </a:t>
                </a:r>
                <a:r>
                  <a:rPr lang="en-US" sz="2000" dirty="0" err="1">
                    <a:latin typeface="+mn-lt"/>
                  </a:rPr>
                  <a:t>bộ</a:t>
                </a:r>
                <a:r>
                  <a:rPr lang="en-US" sz="2000" dirty="0">
                    <a:latin typeface="+mn-lt"/>
                  </a:rPr>
                  <a:t> </a:t>
                </a:r>
                <a:r>
                  <a:rPr lang="en-US" sz="2000" dirty="0" err="1">
                    <a:latin typeface="+mn-lt"/>
                  </a:rPr>
                  <a:t>lọc</a:t>
                </a:r>
                <a:r>
                  <a:rPr lang="en-US" sz="2000" dirty="0">
                    <a:latin typeface="+mn-lt"/>
                  </a:rPr>
                  <a:t> </a:t>
                </a:r>
                <a:r>
                  <a:rPr lang="en-US" sz="2000" dirty="0" err="1">
                    <a:latin typeface="+mn-lt"/>
                  </a:rPr>
                  <a:t>có</a:t>
                </a:r>
                <a:r>
                  <a:rPr lang="en-US" sz="2000" dirty="0">
                    <a:latin typeface="+mn-lt"/>
                  </a:rPr>
                  <a:t> </a:t>
                </a:r>
                <a:r>
                  <a:rPr lang="en-US" sz="2000" dirty="0" err="1">
                    <a:latin typeface="+mn-lt"/>
                  </a:rPr>
                  <a:t>dạng</a:t>
                </a:r>
                <a:r>
                  <a:rPr lang="en-US" sz="2000" dirty="0">
                    <a:latin typeface="+mn-lt"/>
                  </a:rPr>
                  <a:t>:</a:t>
                </a:r>
              </a:p>
            </p:txBody>
          </p:sp>
        </mc:Choice>
        <mc:Fallback>
          <p:sp>
            <p:nvSpPr>
              <p:cNvPr id="8" name="Content Placeholder 7">
                <a:extLst>
                  <a:ext uri="{FF2B5EF4-FFF2-40B4-BE49-F238E27FC236}">
                    <a16:creationId xmlns:a16="http://schemas.microsoft.com/office/drawing/2014/main" id="{F2C32528-9C74-71CA-359F-B77FA787F20A}"/>
                  </a:ext>
                </a:extLst>
              </p:cNvPr>
              <p:cNvSpPr>
                <a:spLocks noGrp="1" noRot="1" noChangeAspect="1" noMove="1" noResize="1" noEditPoints="1" noAdjustHandles="1" noChangeArrowheads="1" noChangeShapeType="1" noTextEdit="1"/>
              </p:cNvSpPr>
              <p:nvPr>
                <p:ph idx="1"/>
              </p:nvPr>
            </p:nvSpPr>
            <p:spPr>
              <a:blipFill>
                <a:blip r:embed="rId3"/>
                <a:stretch>
                  <a:fillRect l="-659" t="-1811"/>
                </a:stretch>
              </a:blipFill>
            </p:spPr>
            <p:txBody>
              <a:bodyPr/>
              <a:lstStyle/>
              <a:p>
                <a:r>
                  <a:rPr lang="en-US">
                    <a:noFill/>
                  </a:rPr>
                  <a:t> </a:t>
                </a:r>
              </a:p>
            </p:txBody>
          </p:sp>
        </mc:Fallback>
      </mc:AlternateContent>
      <p:graphicFrame>
        <p:nvGraphicFramePr>
          <p:cNvPr id="9" name="Object 8">
            <a:extLst>
              <a:ext uri="{FF2B5EF4-FFF2-40B4-BE49-F238E27FC236}">
                <a16:creationId xmlns:a16="http://schemas.microsoft.com/office/drawing/2014/main" id="{7AD3090B-F4A1-B430-B898-D81F1042510E}"/>
              </a:ext>
            </a:extLst>
          </p:cNvPr>
          <p:cNvGraphicFramePr>
            <a:graphicFrameLocks noChangeAspect="1"/>
          </p:cNvGraphicFramePr>
          <p:nvPr>
            <p:extLst>
              <p:ext uri="{D42A27DB-BD31-4B8C-83A1-F6EECF244321}">
                <p14:modId xmlns:p14="http://schemas.microsoft.com/office/powerpoint/2010/main" val="1351413003"/>
              </p:ext>
            </p:extLst>
          </p:nvPr>
        </p:nvGraphicFramePr>
        <p:xfrm>
          <a:off x="2519137" y="2251615"/>
          <a:ext cx="2074545" cy="274320"/>
        </p:xfrm>
        <a:graphic>
          <a:graphicData uri="http://schemas.openxmlformats.org/presentationml/2006/ole">
            <mc:AlternateContent xmlns:mc="http://schemas.openxmlformats.org/markup-compatibility/2006">
              <mc:Choice xmlns:v="urn:schemas-microsoft-com:vml" Requires="v">
                <p:oleObj spid="_x0000_s5165" name="Equation" r:id="rId4" imgW="1536480" imgH="203040" progId="Equation.DSMT4">
                  <p:embed/>
                </p:oleObj>
              </mc:Choice>
              <mc:Fallback>
                <p:oleObj name="Equation" r:id="rId4" imgW="1536480" imgH="203040" progId="Equation.DSMT4">
                  <p:embed/>
                  <p:pic>
                    <p:nvPicPr>
                      <p:cNvPr id="0" name=""/>
                      <p:cNvPicPr/>
                      <p:nvPr/>
                    </p:nvPicPr>
                    <p:blipFill>
                      <a:blip r:embed="rId5"/>
                      <a:stretch>
                        <a:fillRect/>
                      </a:stretch>
                    </p:blipFill>
                    <p:spPr>
                      <a:xfrm>
                        <a:off x="2519137" y="2251615"/>
                        <a:ext cx="2074545" cy="27432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5093EF31-1F6A-1326-4B7D-A4A6754BDF00}"/>
              </a:ext>
            </a:extLst>
          </p:cNvPr>
          <p:cNvGraphicFramePr>
            <a:graphicFrameLocks noChangeAspect="1"/>
          </p:cNvGraphicFramePr>
          <p:nvPr>
            <p:extLst>
              <p:ext uri="{D42A27DB-BD31-4B8C-83A1-F6EECF244321}">
                <p14:modId xmlns:p14="http://schemas.microsoft.com/office/powerpoint/2010/main" val="3684115445"/>
              </p:ext>
            </p:extLst>
          </p:nvPr>
        </p:nvGraphicFramePr>
        <p:xfrm>
          <a:off x="3215119" y="2599791"/>
          <a:ext cx="1971675" cy="274320"/>
        </p:xfrm>
        <a:graphic>
          <a:graphicData uri="http://schemas.openxmlformats.org/presentationml/2006/ole">
            <mc:AlternateContent xmlns:mc="http://schemas.openxmlformats.org/markup-compatibility/2006">
              <mc:Choice xmlns:v="urn:schemas-microsoft-com:vml" Requires="v">
                <p:oleObj spid="_x0000_s5166" name="Equation" r:id="rId6" imgW="1460160" imgH="203040" progId="Equation.DSMT4">
                  <p:embed/>
                </p:oleObj>
              </mc:Choice>
              <mc:Fallback>
                <p:oleObj name="Equation" r:id="rId6" imgW="1460160" imgH="203040" progId="Equation.DSMT4">
                  <p:embed/>
                  <p:pic>
                    <p:nvPicPr>
                      <p:cNvPr id="0" name=""/>
                      <p:cNvPicPr/>
                      <p:nvPr/>
                    </p:nvPicPr>
                    <p:blipFill>
                      <a:blip r:embed="rId7"/>
                      <a:stretch>
                        <a:fillRect/>
                      </a:stretch>
                    </p:blipFill>
                    <p:spPr>
                      <a:xfrm>
                        <a:off x="3215119" y="2599791"/>
                        <a:ext cx="1971675" cy="27432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7D5E4CC8-2B0B-4148-57F3-0A2C255D020E}"/>
              </a:ext>
            </a:extLst>
          </p:cNvPr>
          <p:cNvGraphicFramePr>
            <a:graphicFrameLocks noChangeAspect="1"/>
          </p:cNvGraphicFramePr>
          <p:nvPr>
            <p:extLst>
              <p:ext uri="{D42A27DB-BD31-4B8C-83A1-F6EECF244321}">
                <p14:modId xmlns:p14="http://schemas.microsoft.com/office/powerpoint/2010/main" val="4258228976"/>
              </p:ext>
            </p:extLst>
          </p:nvPr>
        </p:nvGraphicFramePr>
        <p:xfrm>
          <a:off x="4853680" y="3790741"/>
          <a:ext cx="2025750" cy="731520"/>
        </p:xfrm>
        <a:graphic>
          <a:graphicData uri="http://schemas.openxmlformats.org/presentationml/2006/ole">
            <mc:AlternateContent xmlns:mc="http://schemas.openxmlformats.org/markup-compatibility/2006">
              <mc:Choice xmlns:v="urn:schemas-microsoft-com:vml" Requires="v">
                <p:oleObj spid="_x0000_s5167" name="Equation" r:id="rId8" imgW="1428178" imgH="515178" progId="Equation.DSMT4">
                  <p:embed/>
                </p:oleObj>
              </mc:Choice>
              <mc:Fallback>
                <p:oleObj name="Equation" r:id="rId8" imgW="1428178" imgH="515178" progId="Equation.DSMT4">
                  <p:embed/>
                  <p:pic>
                    <p:nvPicPr>
                      <p:cNvPr id="0" name=""/>
                      <p:cNvPicPr/>
                      <p:nvPr/>
                    </p:nvPicPr>
                    <p:blipFill>
                      <a:blip r:embed="rId9"/>
                      <a:stretch>
                        <a:fillRect/>
                      </a:stretch>
                    </p:blipFill>
                    <p:spPr>
                      <a:xfrm>
                        <a:off x="4853680" y="3790741"/>
                        <a:ext cx="2025750" cy="731520"/>
                      </a:xfrm>
                      <a:prstGeom prst="rect">
                        <a:avLst/>
                      </a:prstGeom>
                    </p:spPr>
                  </p:pic>
                </p:oleObj>
              </mc:Fallback>
            </mc:AlternateContent>
          </a:graphicData>
        </a:graphic>
      </p:graphicFrame>
    </p:spTree>
    <p:extLst>
      <p:ext uri="{BB962C8B-B14F-4D97-AF65-F5344CB8AC3E}">
        <p14:creationId xmlns:p14="http://schemas.microsoft.com/office/powerpoint/2010/main" val="95870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16</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vi-VN" dirty="0"/>
              <a:t>Áp dụng bộ điều khiển trượt cho hệ cánh tay máy 2 bậc tự do</a:t>
            </a:r>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err="1"/>
              <a:t>Kết</a:t>
            </a:r>
            <a:r>
              <a:rPr lang="en-US" sz="2400" dirty="0"/>
              <a:t> </a:t>
            </a:r>
            <a:r>
              <a:rPr lang="en-US" sz="2400" dirty="0" err="1"/>
              <a:t>quả</a:t>
            </a:r>
            <a:r>
              <a:rPr lang="en-US" sz="2400" dirty="0"/>
              <a:t> </a:t>
            </a:r>
            <a:r>
              <a:rPr lang="en-US" sz="2400" dirty="0" err="1"/>
              <a:t>mỏ</a:t>
            </a:r>
            <a:r>
              <a:rPr lang="en-US" sz="2400" dirty="0"/>
              <a:t> </a:t>
            </a:r>
            <a:r>
              <a:rPr lang="en-US" sz="2400" dirty="0" err="1"/>
              <a:t>phỏng</a:t>
            </a:r>
            <a:r>
              <a:rPr lang="en-US" sz="2400" dirty="0"/>
              <a:t> </a:t>
            </a:r>
            <a:r>
              <a:rPr lang="en-US" sz="2400" dirty="0" err="1"/>
              <a:t>bộ</a:t>
            </a:r>
            <a:r>
              <a:rPr lang="en-US" sz="2400" dirty="0"/>
              <a:t> </a:t>
            </a:r>
            <a:r>
              <a:rPr lang="en-US" sz="2400" dirty="0" err="1"/>
              <a:t>điều</a:t>
            </a:r>
            <a:r>
              <a:rPr lang="en-US" sz="2400" dirty="0"/>
              <a:t> </a:t>
            </a:r>
            <a:r>
              <a:rPr lang="en-US" sz="2400" dirty="0" err="1"/>
              <a:t>khiển</a:t>
            </a:r>
            <a:r>
              <a:rPr lang="en-US" sz="2400" dirty="0"/>
              <a:t> </a:t>
            </a:r>
            <a:r>
              <a:rPr lang="en-US" sz="2400" dirty="0" err="1"/>
              <a:t>trượt</a:t>
            </a:r>
            <a:r>
              <a:rPr lang="en-US" sz="2400" dirty="0"/>
              <a:t> </a:t>
            </a:r>
            <a:r>
              <a:rPr lang="en-US" sz="2400" dirty="0" err="1"/>
              <a:t>trên</a:t>
            </a:r>
            <a:r>
              <a:rPr lang="en-US" sz="2400" dirty="0"/>
              <a:t> </a:t>
            </a:r>
            <a:r>
              <a:rPr lang="en-US" sz="2400" dirty="0" err="1"/>
              <a:t>Matlab</a:t>
            </a:r>
            <a:r>
              <a:rPr lang="en-US" sz="2400" dirty="0"/>
              <a:t> Simulink</a:t>
            </a:r>
            <a:endParaRPr lang="en-US" sz="2000" dirty="0"/>
          </a:p>
        </p:txBody>
      </p:sp>
      <p:pic>
        <p:nvPicPr>
          <p:cNvPr id="17" name="Picture 16">
            <a:extLst>
              <a:ext uri="{FF2B5EF4-FFF2-40B4-BE49-F238E27FC236}">
                <a16:creationId xmlns:a16="http://schemas.microsoft.com/office/drawing/2014/main" id="{A2D1C02C-E242-794A-F325-F77277034116}"/>
              </a:ext>
            </a:extLst>
          </p:cNvPr>
          <p:cNvPicPr>
            <a:picLocks noChangeAspect="1"/>
          </p:cNvPicPr>
          <p:nvPr/>
        </p:nvPicPr>
        <p:blipFill>
          <a:blip r:embed="rId2"/>
          <a:stretch>
            <a:fillRect/>
          </a:stretch>
        </p:blipFill>
        <p:spPr>
          <a:xfrm>
            <a:off x="2212389" y="1826614"/>
            <a:ext cx="7756335" cy="4321722"/>
          </a:xfrm>
          <a:prstGeom prst="rect">
            <a:avLst/>
          </a:prstGeom>
        </p:spPr>
      </p:pic>
    </p:spTree>
    <p:extLst>
      <p:ext uri="{BB962C8B-B14F-4D97-AF65-F5344CB8AC3E}">
        <p14:creationId xmlns:p14="http://schemas.microsoft.com/office/powerpoint/2010/main" val="374875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17</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vi-VN" dirty="0"/>
              <a:t>Áp dụng bộ điều khiển trượt cho hệ cánh tay máy 2 bậc tự do</a:t>
            </a:r>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err="1"/>
              <a:t>Kết</a:t>
            </a:r>
            <a:r>
              <a:rPr lang="en-US" sz="2400" dirty="0"/>
              <a:t> </a:t>
            </a:r>
            <a:r>
              <a:rPr lang="en-US" sz="2400" dirty="0" err="1"/>
              <a:t>quả</a:t>
            </a:r>
            <a:r>
              <a:rPr lang="en-US" sz="2400" dirty="0"/>
              <a:t> </a:t>
            </a:r>
            <a:r>
              <a:rPr lang="en-US" sz="2400" dirty="0" err="1"/>
              <a:t>mỏ</a:t>
            </a:r>
            <a:r>
              <a:rPr lang="en-US" sz="2400" dirty="0"/>
              <a:t> </a:t>
            </a:r>
            <a:r>
              <a:rPr lang="en-US" sz="2400" dirty="0" err="1"/>
              <a:t>phỏng</a:t>
            </a:r>
            <a:r>
              <a:rPr lang="en-US" sz="2400" dirty="0"/>
              <a:t> </a:t>
            </a:r>
            <a:r>
              <a:rPr lang="en-US" sz="2400" dirty="0" err="1"/>
              <a:t>bộ</a:t>
            </a:r>
            <a:r>
              <a:rPr lang="en-US" sz="2400" dirty="0"/>
              <a:t> </a:t>
            </a:r>
            <a:r>
              <a:rPr lang="en-US" sz="2400" dirty="0" err="1"/>
              <a:t>điều</a:t>
            </a:r>
            <a:r>
              <a:rPr lang="en-US" sz="2400" dirty="0"/>
              <a:t> </a:t>
            </a:r>
            <a:r>
              <a:rPr lang="en-US" sz="2400" dirty="0" err="1"/>
              <a:t>khiển</a:t>
            </a:r>
            <a:r>
              <a:rPr lang="en-US" sz="2400" dirty="0"/>
              <a:t> </a:t>
            </a:r>
            <a:r>
              <a:rPr lang="en-US" sz="2400" dirty="0" err="1"/>
              <a:t>trượt</a:t>
            </a:r>
            <a:r>
              <a:rPr lang="en-US" sz="2400" dirty="0"/>
              <a:t> </a:t>
            </a:r>
            <a:r>
              <a:rPr lang="en-US" sz="2400" dirty="0" err="1"/>
              <a:t>trên</a:t>
            </a:r>
            <a:r>
              <a:rPr lang="en-US" sz="2400" dirty="0"/>
              <a:t> </a:t>
            </a:r>
            <a:r>
              <a:rPr lang="en-US" sz="2400" dirty="0" err="1"/>
              <a:t>Matlab</a:t>
            </a:r>
            <a:r>
              <a:rPr lang="en-US" sz="2400" dirty="0"/>
              <a:t> Simulink</a:t>
            </a:r>
            <a:endParaRPr lang="en-US" sz="2000" dirty="0"/>
          </a:p>
          <a:p>
            <a:pPr lvl="1"/>
            <a:r>
              <a:rPr lang="en-US" sz="2000" dirty="0">
                <a:latin typeface="Arial" panose="020B0604020202020204" pitchFamily="34" charset="0"/>
                <a:cs typeface="Arial" panose="020B0604020202020204" pitchFamily="34" charset="0"/>
              </a:rPr>
              <a:t>Khi </a:t>
            </a:r>
            <a:r>
              <a:rPr lang="en-US" sz="2000" dirty="0" err="1">
                <a:latin typeface="Arial" panose="020B0604020202020204" pitchFamily="34" charset="0"/>
                <a:cs typeface="Arial" panose="020B0604020202020204" pitchFamily="34" charset="0"/>
              </a:rPr>
              <a:t>chưa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nhiễu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a:t>
            </a:r>
          </a:p>
        </p:txBody>
      </p:sp>
      <p:pic>
        <p:nvPicPr>
          <p:cNvPr id="12" name="Picture 11">
            <a:extLst>
              <a:ext uri="{FF2B5EF4-FFF2-40B4-BE49-F238E27FC236}">
                <a16:creationId xmlns:a16="http://schemas.microsoft.com/office/drawing/2014/main" id="{FFBDC24D-3C28-2663-1239-3E6FE77B9C9C}"/>
              </a:ext>
            </a:extLst>
          </p:cNvPr>
          <p:cNvPicPr>
            <a:picLocks noChangeAspect="1"/>
          </p:cNvPicPr>
          <p:nvPr/>
        </p:nvPicPr>
        <p:blipFill>
          <a:blip r:embed="rId2"/>
          <a:stretch>
            <a:fillRect/>
          </a:stretch>
        </p:blipFill>
        <p:spPr>
          <a:xfrm>
            <a:off x="1101602" y="2412086"/>
            <a:ext cx="4808017" cy="1828800"/>
          </a:xfrm>
          <a:prstGeom prst="rect">
            <a:avLst/>
          </a:prstGeom>
        </p:spPr>
      </p:pic>
      <p:pic>
        <p:nvPicPr>
          <p:cNvPr id="13" name="Picture 12">
            <a:extLst>
              <a:ext uri="{FF2B5EF4-FFF2-40B4-BE49-F238E27FC236}">
                <a16:creationId xmlns:a16="http://schemas.microsoft.com/office/drawing/2014/main" id="{357D6277-3A84-1DE9-C358-B38D06A8CD4A}"/>
              </a:ext>
            </a:extLst>
          </p:cNvPr>
          <p:cNvPicPr>
            <a:picLocks noChangeAspect="1"/>
          </p:cNvPicPr>
          <p:nvPr/>
        </p:nvPicPr>
        <p:blipFill>
          <a:blip r:embed="rId3"/>
          <a:stretch>
            <a:fillRect/>
          </a:stretch>
        </p:blipFill>
        <p:spPr>
          <a:xfrm>
            <a:off x="1101601" y="4240886"/>
            <a:ext cx="4808017" cy="1828800"/>
          </a:xfrm>
          <a:prstGeom prst="rect">
            <a:avLst/>
          </a:prstGeom>
        </p:spPr>
      </p:pic>
      <p:pic>
        <p:nvPicPr>
          <p:cNvPr id="14" name="Picture 13">
            <a:extLst>
              <a:ext uri="{FF2B5EF4-FFF2-40B4-BE49-F238E27FC236}">
                <a16:creationId xmlns:a16="http://schemas.microsoft.com/office/drawing/2014/main" id="{C2CD7697-97C8-321F-4D62-187B5563D2A5}"/>
              </a:ext>
            </a:extLst>
          </p:cNvPr>
          <p:cNvPicPr>
            <a:picLocks noChangeAspect="1"/>
          </p:cNvPicPr>
          <p:nvPr/>
        </p:nvPicPr>
        <p:blipFill>
          <a:blip r:embed="rId4"/>
          <a:stretch>
            <a:fillRect/>
          </a:stretch>
        </p:blipFill>
        <p:spPr>
          <a:xfrm>
            <a:off x="6179630" y="2412086"/>
            <a:ext cx="4808017" cy="1828800"/>
          </a:xfrm>
          <a:prstGeom prst="rect">
            <a:avLst/>
          </a:prstGeom>
        </p:spPr>
      </p:pic>
      <p:pic>
        <p:nvPicPr>
          <p:cNvPr id="15" name="Picture 14">
            <a:extLst>
              <a:ext uri="{FF2B5EF4-FFF2-40B4-BE49-F238E27FC236}">
                <a16:creationId xmlns:a16="http://schemas.microsoft.com/office/drawing/2014/main" id="{0B389AA1-CB0E-EE9D-37DE-B7FAB1A16434}"/>
              </a:ext>
            </a:extLst>
          </p:cNvPr>
          <p:cNvPicPr>
            <a:picLocks noChangeAspect="1"/>
          </p:cNvPicPr>
          <p:nvPr/>
        </p:nvPicPr>
        <p:blipFill>
          <a:blip r:embed="rId5"/>
          <a:stretch>
            <a:fillRect/>
          </a:stretch>
        </p:blipFill>
        <p:spPr>
          <a:xfrm>
            <a:off x="6179630" y="4240886"/>
            <a:ext cx="4808017" cy="1828800"/>
          </a:xfrm>
          <a:prstGeom prst="rect">
            <a:avLst/>
          </a:prstGeom>
        </p:spPr>
      </p:pic>
      <p:sp>
        <p:nvSpPr>
          <p:cNvPr id="5" name="TextBox 4">
            <a:extLst>
              <a:ext uri="{FF2B5EF4-FFF2-40B4-BE49-F238E27FC236}">
                <a16:creationId xmlns:a16="http://schemas.microsoft.com/office/drawing/2014/main" id="{6C02A19E-CBBE-F865-8CA1-F6FD34CD2AC9}"/>
              </a:ext>
            </a:extLst>
          </p:cNvPr>
          <p:cNvSpPr txBox="1"/>
          <p:nvPr/>
        </p:nvSpPr>
        <p:spPr>
          <a:xfrm>
            <a:off x="2858610" y="2134406"/>
            <a:ext cx="1669002"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Đáp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ngõ</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endParaRPr lang="en-US" sz="16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15D799F-BF5E-7D6C-A110-73828F979C1D}"/>
              </a:ext>
            </a:extLst>
          </p:cNvPr>
          <p:cNvSpPr txBox="1"/>
          <p:nvPr/>
        </p:nvSpPr>
        <p:spPr>
          <a:xfrm>
            <a:off x="7898325" y="2135678"/>
            <a:ext cx="1858233" cy="338554"/>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Tín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khiển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891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18</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vi-VN" dirty="0"/>
              <a:t>Áp dụng bộ điều khiển trượt cho hệ cánh tay máy 2 bậc tự do</a:t>
            </a:r>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err="1"/>
              <a:t>Kết</a:t>
            </a:r>
            <a:r>
              <a:rPr lang="en-US" sz="2400" dirty="0"/>
              <a:t> </a:t>
            </a:r>
            <a:r>
              <a:rPr lang="en-US" sz="2400" dirty="0" err="1"/>
              <a:t>quả</a:t>
            </a:r>
            <a:r>
              <a:rPr lang="en-US" sz="2400" dirty="0"/>
              <a:t> </a:t>
            </a:r>
            <a:r>
              <a:rPr lang="en-US" sz="2400" dirty="0" err="1"/>
              <a:t>mỏ</a:t>
            </a:r>
            <a:r>
              <a:rPr lang="en-US" sz="2400" dirty="0"/>
              <a:t> </a:t>
            </a:r>
            <a:r>
              <a:rPr lang="en-US" sz="2400" dirty="0" err="1"/>
              <a:t>phỏng</a:t>
            </a:r>
            <a:r>
              <a:rPr lang="en-US" sz="2400" dirty="0"/>
              <a:t> </a:t>
            </a:r>
            <a:r>
              <a:rPr lang="en-US" sz="2400" dirty="0" err="1"/>
              <a:t>bộ</a:t>
            </a:r>
            <a:r>
              <a:rPr lang="en-US" sz="2400" dirty="0"/>
              <a:t> </a:t>
            </a:r>
            <a:r>
              <a:rPr lang="en-US" sz="2400" dirty="0" err="1"/>
              <a:t>điều</a:t>
            </a:r>
            <a:r>
              <a:rPr lang="en-US" sz="2400" dirty="0"/>
              <a:t> </a:t>
            </a:r>
            <a:r>
              <a:rPr lang="en-US" sz="2400" dirty="0" err="1"/>
              <a:t>khiển</a:t>
            </a:r>
            <a:r>
              <a:rPr lang="en-US" sz="2400" dirty="0"/>
              <a:t> </a:t>
            </a:r>
            <a:r>
              <a:rPr lang="en-US" sz="2400" dirty="0" err="1"/>
              <a:t>trượt</a:t>
            </a:r>
            <a:r>
              <a:rPr lang="en-US" sz="2400" dirty="0"/>
              <a:t> </a:t>
            </a:r>
            <a:r>
              <a:rPr lang="en-US" sz="2400" dirty="0" err="1"/>
              <a:t>trên</a:t>
            </a:r>
            <a:r>
              <a:rPr lang="en-US" sz="2400" dirty="0"/>
              <a:t> </a:t>
            </a:r>
            <a:r>
              <a:rPr lang="en-US" sz="2400" dirty="0" err="1"/>
              <a:t>Matlab</a:t>
            </a:r>
            <a:r>
              <a:rPr lang="en-US" sz="2400" dirty="0"/>
              <a:t> Simulink</a:t>
            </a:r>
            <a:endParaRPr lang="en-US" sz="2000" dirty="0"/>
          </a:p>
          <a:p>
            <a:pPr lvl="1"/>
            <a:r>
              <a:rPr lang="en-US" sz="2000" dirty="0">
                <a:latin typeface="Arial" panose="020B0604020202020204" pitchFamily="34" charset="0"/>
                <a:cs typeface="Arial" panose="020B0604020202020204" pitchFamily="34" charset="0"/>
              </a:rPr>
              <a:t>Khi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nhiễu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a:t>
            </a:r>
          </a:p>
        </p:txBody>
      </p:sp>
      <p:pic>
        <p:nvPicPr>
          <p:cNvPr id="12" name="Picture 11">
            <a:extLst>
              <a:ext uri="{FF2B5EF4-FFF2-40B4-BE49-F238E27FC236}">
                <a16:creationId xmlns:a16="http://schemas.microsoft.com/office/drawing/2014/main" id="{FFBDC24D-3C28-2663-1239-3E6FE77B9C9C}"/>
              </a:ext>
            </a:extLst>
          </p:cNvPr>
          <p:cNvPicPr>
            <a:picLocks noChangeAspect="1"/>
          </p:cNvPicPr>
          <p:nvPr/>
        </p:nvPicPr>
        <p:blipFill>
          <a:blip r:embed="rId2"/>
          <a:stretch>
            <a:fillRect/>
          </a:stretch>
        </p:blipFill>
        <p:spPr>
          <a:xfrm>
            <a:off x="1101602" y="2412086"/>
            <a:ext cx="4808017" cy="1828800"/>
          </a:xfrm>
          <a:prstGeom prst="rect">
            <a:avLst/>
          </a:prstGeom>
        </p:spPr>
      </p:pic>
      <p:pic>
        <p:nvPicPr>
          <p:cNvPr id="13" name="Picture 12">
            <a:extLst>
              <a:ext uri="{FF2B5EF4-FFF2-40B4-BE49-F238E27FC236}">
                <a16:creationId xmlns:a16="http://schemas.microsoft.com/office/drawing/2014/main" id="{357D6277-3A84-1DE9-C358-B38D06A8CD4A}"/>
              </a:ext>
            </a:extLst>
          </p:cNvPr>
          <p:cNvPicPr>
            <a:picLocks noChangeAspect="1"/>
          </p:cNvPicPr>
          <p:nvPr/>
        </p:nvPicPr>
        <p:blipFill>
          <a:blip r:embed="rId3"/>
          <a:stretch>
            <a:fillRect/>
          </a:stretch>
        </p:blipFill>
        <p:spPr>
          <a:xfrm>
            <a:off x="1101601" y="4240886"/>
            <a:ext cx="4808017" cy="1828800"/>
          </a:xfrm>
          <a:prstGeom prst="rect">
            <a:avLst/>
          </a:prstGeom>
        </p:spPr>
      </p:pic>
      <p:sp>
        <p:nvSpPr>
          <p:cNvPr id="5" name="TextBox 4">
            <a:extLst>
              <a:ext uri="{FF2B5EF4-FFF2-40B4-BE49-F238E27FC236}">
                <a16:creationId xmlns:a16="http://schemas.microsoft.com/office/drawing/2014/main" id="{6C02A19E-CBBE-F865-8CA1-F6FD34CD2AC9}"/>
              </a:ext>
            </a:extLst>
          </p:cNvPr>
          <p:cNvSpPr txBox="1"/>
          <p:nvPr/>
        </p:nvSpPr>
        <p:spPr>
          <a:xfrm>
            <a:off x="2858610" y="2134406"/>
            <a:ext cx="1669002" cy="338554"/>
          </a:xfrm>
          <a:prstGeom prst="rect">
            <a:avLst/>
          </a:prstGeom>
          <a:noFill/>
        </p:spPr>
        <p:txBody>
          <a:bodyPr wrap="square" rtlCol="0">
            <a:spAutoFit/>
          </a:bodyPr>
          <a:lstStyle/>
          <a:p>
            <a:r>
              <a:rPr lang="en-US" sz="1600" dirty="0" err="1">
                <a:latin typeface="Arial" panose="020B0604020202020204" pitchFamily="34" charset="0"/>
                <a:cs typeface="Arial" panose="020B0604020202020204" pitchFamily="34" charset="0"/>
              </a:rPr>
              <a:t>Đáp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ứng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ngõ</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ra</a:t>
            </a:r>
            <a:endParaRPr lang="en-US" sz="16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C15D799F-BF5E-7D6C-A110-73828F979C1D}"/>
              </a:ext>
            </a:extLst>
          </p:cNvPr>
          <p:cNvSpPr txBox="1"/>
          <p:nvPr/>
        </p:nvSpPr>
        <p:spPr>
          <a:xfrm>
            <a:off x="7898325" y="2135678"/>
            <a:ext cx="1858233" cy="584775"/>
          </a:xfrm>
          <a:prstGeom prst="rect">
            <a:avLst/>
          </a:prstGeom>
          <a:noFill/>
        </p:spPr>
        <p:txBody>
          <a:bodyPr wrap="square" rtlCol="0">
            <a:spAutoFit/>
          </a:bodyPr>
          <a:lstStyle/>
          <a:p>
            <a:r>
              <a:rPr lang="en-US" sz="1600" dirty="0" err="1">
                <a:latin typeface="Arial" panose="020B0604020202020204" pitchFamily="34" charset="0"/>
                <a:cs typeface="Arial" panose="020B0604020202020204" pitchFamily="34" charset="0"/>
              </a:rPr>
              <a:t>Tín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hiệu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khiển</a:t>
            </a:r>
            <a:endParaRPr lang="en-US" sz="1600"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B69B90E4-C944-076C-1152-A8126665AB7D}"/>
              </a:ext>
            </a:extLst>
          </p:cNvPr>
          <p:cNvPicPr>
            <a:picLocks noChangeAspect="1"/>
          </p:cNvPicPr>
          <p:nvPr/>
        </p:nvPicPr>
        <p:blipFill>
          <a:blip r:embed="rId4"/>
          <a:stretch>
            <a:fillRect/>
          </a:stretch>
        </p:blipFill>
        <p:spPr>
          <a:xfrm>
            <a:off x="6179630" y="2472960"/>
            <a:ext cx="4808017" cy="1828800"/>
          </a:xfrm>
          <a:prstGeom prst="rect">
            <a:avLst/>
          </a:prstGeom>
        </p:spPr>
      </p:pic>
      <p:pic>
        <p:nvPicPr>
          <p:cNvPr id="18" name="Picture 17">
            <a:extLst>
              <a:ext uri="{FF2B5EF4-FFF2-40B4-BE49-F238E27FC236}">
                <a16:creationId xmlns:a16="http://schemas.microsoft.com/office/drawing/2014/main" id="{C0D32504-6C64-8DB0-AA6C-52A62E01DB15}"/>
              </a:ext>
            </a:extLst>
          </p:cNvPr>
          <p:cNvPicPr>
            <a:picLocks noChangeAspect="1"/>
          </p:cNvPicPr>
          <p:nvPr/>
        </p:nvPicPr>
        <p:blipFill>
          <a:blip r:embed="rId5"/>
          <a:stretch>
            <a:fillRect/>
          </a:stretch>
        </p:blipFill>
        <p:spPr>
          <a:xfrm>
            <a:off x="6179630" y="4240886"/>
            <a:ext cx="4756640" cy="1828800"/>
          </a:xfrm>
          <a:prstGeom prst="rect">
            <a:avLst/>
          </a:prstGeom>
        </p:spPr>
      </p:pic>
    </p:spTree>
    <p:extLst>
      <p:ext uri="{BB962C8B-B14F-4D97-AF65-F5344CB8AC3E}">
        <p14:creationId xmlns:p14="http://schemas.microsoft.com/office/powerpoint/2010/main" val="218455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4F1E9-7327-3502-83CA-AF1BB6C25C86}"/>
              </a:ext>
            </a:extLst>
          </p:cNvPr>
          <p:cNvSpPr>
            <a:spLocks noGrp="1"/>
          </p:cNvSpPr>
          <p:nvPr>
            <p:ph type="sldNum" sz="quarter" idx="12"/>
          </p:nvPr>
        </p:nvSpPr>
        <p:spPr/>
        <p:txBody>
          <a:bodyPr/>
          <a:lstStyle/>
          <a:p>
            <a:fld id="{2BA667B7-7BA5-4DB2-A058-B66A386C003C}" type="slidenum">
              <a:rPr lang="en-SG" smtClean="0"/>
              <a:pPr/>
              <a:t>19</a:t>
            </a:fld>
            <a:endParaRPr lang="en-SG"/>
          </a:p>
        </p:txBody>
      </p:sp>
      <p:sp>
        <p:nvSpPr>
          <p:cNvPr id="7" name="Text Placeholder 6">
            <a:extLst>
              <a:ext uri="{FF2B5EF4-FFF2-40B4-BE49-F238E27FC236}">
                <a16:creationId xmlns:a16="http://schemas.microsoft.com/office/drawing/2014/main" id="{AEB38862-FD3C-CB22-DA8B-A037935E9107}"/>
              </a:ext>
            </a:extLst>
          </p:cNvPr>
          <p:cNvSpPr>
            <a:spLocks noGrp="1"/>
          </p:cNvSpPr>
          <p:nvPr>
            <p:ph type="body" sz="quarter" idx="13"/>
          </p:nvPr>
        </p:nvSpPr>
        <p:spPr/>
        <p:txBody>
          <a:bodyPr/>
          <a:lstStyle/>
          <a:p>
            <a:pPr>
              <a:buFont typeface="+mj-lt"/>
              <a:buAutoNum type="arabicPeriod" startAt="4"/>
            </a:pPr>
            <a:r>
              <a:rPr lang="en-US" dirty="0" err="1"/>
              <a:t>Nhận</a:t>
            </a:r>
            <a:r>
              <a:rPr lang="en-US" dirty="0"/>
              <a:t> </a:t>
            </a:r>
            <a:r>
              <a:rPr lang="en-US" dirty="0" err="1"/>
              <a:t>xét</a:t>
            </a:r>
            <a:endParaRPr lang="en-US" dirty="0"/>
          </a:p>
        </p:txBody>
      </p:sp>
      <p:sp>
        <p:nvSpPr>
          <p:cNvPr id="4" name="Date Placeholder 3">
            <a:extLst>
              <a:ext uri="{FF2B5EF4-FFF2-40B4-BE49-F238E27FC236}">
                <a16:creationId xmlns:a16="http://schemas.microsoft.com/office/drawing/2014/main" id="{DEF53484-888B-66D1-4435-D4366A12F780}"/>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6" name="Content Placeholder 5">
            <a:extLst>
              <a:ext uri="{FF2B5EF4-FFF2-40B4-BE49-F238E27FC236}">
                <a16:creationId xmlns:a16="http://schemas.microsoft.com/office/drawing/2014/main" id="{CB0DD13E-5C1C-E86D-8CAA-20371F063781}"/>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vi-VN" sz="2400" dirty="0"/>
              <a:t>Đối với hệ thống có tín hiệu nhiễu, sai số giữa tín hiệu ngõ vào và ra là không đáng kể, vẫn bám setpoint tốt khi có nhiễu bộ điều khiển trượt cho hệ robot 2 bậc tự do vẫn được cho là đáp ứng với yêu cầu đặt ra nếu bỏ qua sai số này.</a:t>
            </a:r>
            <a:endParaRPr lang="en-US" sz="2400" dirty="0"/>
          </a:p>
          <a:p>
            <a:pPr marL="457200" indent="-457200" algn="just">
              <a:buFont typeface="Arial" panose="020B0604020202020204" pitchFamily="34" charset="0"/>
              <a:buChar char="•"/>
            </a:pPr>
            <a:r>
              <a:rPr lang="vi-VN" sz="2400" dirty="0"/>
              <a:t>Đối  với hệ thống không có nhiễu nhiều, ta thấy sai số giữa tín hiệu ngõ ra và vào gần như bằng 0 nên bộ điều khiển trượt cho hệ 2 robot 2 bậc tự do đáp ứng với yêu cầu đặt ra.</a:t>
            </a:r>
            <a:endParaRPr lang="en-US" sz="2400" dirty="0"/>
          </a:p>
          <a:p>
            <a:pPr marL="457200" indent="-457200" algn="just">
              <a:buFont typeface="Arial" panose="020B0604020202020204" pitchFamily="34" charset="0"/>
              <a:buChar char="•"/>
            </a:pPr>
            <a:r>
              <a:rPr lang="vi-VN" sz="2400" dirty="0"/>
              <a:t>Tuy nhiên bộ điều khiển trượt cho hệ 2 bậc tự do nói riêng và SMC nói chung cũng tồn tại một số nhược điểm nhất định như hiện tượng rung (chattering), sự rung này làm tổn thất nhiệt trong các thiết bị điện gây ra những dao dộng cho thiết bị cơ học và làm hỏng chúng.</a:t>
            </a:r>
            <a:endParaRPr lang="en-US" sz="2400" dirty="0"/>
          </a:p>
        </p:txBody>
      </p:sp>
    </p:spTree>
    <p:extLst>
      <p:ext uri="{BB962C8B-B14F-4D97-AF65-F5344CB8AC3E}">
        <p14:creationId xmlns:p14="http://schemas.microsoft.com/office/powerpoint/2010/main" val="341556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2E0F04-5470-00CC-EB93-4767F649C423}"/>
              </a:ext>
            </a:extLst>
          </p:cNvPr>
          <p:cNvSpPr>
            <a:spLocks noGrp="1"/>
          </p:cNvSpPr>
          <p:nvPr>
            <p:ph type="title"/>
          </p:nvPr>
        </p:nvSpPr>
        <p:spPr/>
        <p:txBody>
          <a:bodyPr/>
          <a:lstStyle/>
          <a:p>
            <a:r>
              <a:rPr lang="en-US" dirty="0" err="1"/>
              <a:t>Nội</a:t>
            </a:r>
            <a:r>
              <a:rPr lang="en-US" dirty="0"/>
              <a:t> dung</a:t>
            </a:r>
          </a:p>
        </p:txBody>
      </p:sp>
      <p:sp>
        <p:nvSpPr>
          <p:cNvPr id="7" name="Content Placeholder 6">
            <a:extLst>
              <a:ext uri="{FF2B5EF4-FFF2-40B4-BE49-F238E27FC236}">
                <a16:creationId xmlns:a16="http://schemas.microsoft.com/office/drawing/2014/main" id="{BE0992A2-DDC0-665A-9CD9-8D42DC2BF310}"/>
              </a:ext>
            </a:extLst>
          </p:cNvPr>
          <p:cNvSpPr>
            <a:spLocks noGrp="1"/>
          </p:cNvSpPr>
          <p:nvPr>
            <p:ph idx="1"/>
          </p:nvPr>
        </p:nvSpPr>
        <p:spPr/>
        <p:txBody>
          <a:bodyPr/>
          <a:lstStyle/>
          <a:p>
            <a:r>
              <a:rPr lang="en-US" dirty="0" err="1"/>
              <a:t>Mô</a:t>
            </a:r>
            <a:r>
              <a:rPr lang="en-US" dirty="0"/>
              <a:t> </a:t>
            </a:r>
            <a:r>
              <a:rPr lang="en-US" dirty="0" err="1"/>
              <a:t>hình</a:t>
            </a:r>
            <a:r>
              <a:rPr lang="en-US" dirty="0"/>
              <a:t> </a:t>
            </a:r>
            <a:r>
              <a:rPr lang="en-US" dirty="0" err="1"/>
              <a:t>hóa</a:t>
            </a:r>
            <a:r>
              <a:rPr lang="en-US" dirty="0"/>
              <a:t> </a:t>
            </a:r>
            <a:r>
              <a:rPr lang="en-US" dirty="0" err="1"/>
              <a:t>hệ</a:t>
            </a:r>
            <a:r>
              <a:rPr lang="en-US" dirty="0"/>
              <a:t> </a:t>
            </a:r>
            <a:r>
              <a:rPr lang="en-US" dirty="0" err="1"/>
              <a:t>cánh</a:t>
            </a:r>
            <a:r>
              <a:rPr lang="en-US" dirty="0"/>
              <a:t> </a:t>
            </a:r>
            <a:r>
              <a:rPr lang="en-US" dirty="0" err="1"/>
              <a:t>tay</a:t>
            </a:r>
            <a:r>
              <a:rPr lang="en-US" dirty="0"/>
              <a:t> </a:t>
            </a:r>
            <a:r>
              <a:rPr lang="en-US" dirty="0" err="1"/>
              <a:t>máy</a:t>
            </a:r>
            <a:r>
              <a:rPr lang="en-US" dirty="0"/>
              <a:t> 2 </a:t>
            </a:r>
            <a:r>
              <a:rPr lang="en-US" dirty="0" err="1"/>
              <a:t>bậc</a:t>
            </a:r>
            <a:r>
              <a:rPr lang="en-US" dirty="0"/>
              <a:t> </a:t>
            </a:r>
            <a:r>
              <a:rPr lang="en-US" dirty="0" err="1"/>
              <a:t>tự</a:t>
            </a:r>
            <a:r>
              <a:rPr lang="en-US" dirty="0"/>
              <a:t> do</a:t>
            </a:r>
          </a:p>
          <a:p>
            <a:r>
              <a:rPr lang="en-US" dirty="0" err="1"/>
              <a:t>Nhận</a:t>
            </a:r>
            <a:r>
              <a:rPr lang="en-US" dirty="0"/>
              <a:t> </a:t>
            </a:r>
            <a:r>
              <a:rPr lang="en-US" dirty="0" err="1"/>
              <a:t>dạng</a:t>
            </a:r>
            <a:r>
              <a:rPr lang="en-US" dirty="0"/>
              <a:t> </a:t>
            </a:r>
            <a:r>
              <a:rPr lang="en-US" dirty="0" err="1"/>
              <a:t>thông</a:t>
            </a:r>
            <a:r>
              <a:rPr lang="en-US" dirty="0"/>
              <a:t> </a:t>
            </a:r>
            <a:r>
              <a:rPr lang="en-US" dirty="0" err="1"/>
              <a:t>số</a:t>
            </a:r>
            <a:r>
              <a:rPr lang="en-US" dirty="0"/>
              <a:t> </a:t>
            </a:r>
            <a:r>
              <a:rPr lang="en-US" dirty="0" err="1"/>
              <a:t>mô</a:t>
            </a:r>
            <a:r>
              <a:rPr lang="en-US" dirty="0"/>
              <a:t> </a:t>
            </a:r>
            <a:r>
              <a:rPr lang="en-US" dirty="0" err="1"/>
              <a:t>hình</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bình</a:t>
            </a:r>
            <a:r>
              <a:rPr lang="en-US" dirty="0"/>
              <a:t> </a:t>
            </a:r>
            <a:r>
              <a:rPr lang="en-US" dirty="0" err="1"/>
              <a:t>phương</a:t>
            </a:r>
            <a:r>
              <a:rPr lang="en-US" dirty="0"/>
              <a:t> </a:t>
            </a:r>
            <a:r>
              <a:rPr lang="en-US" dirty="0" err="1"/>
              <a:t>cực</a:t>
            </a:r>
            <a:r>
              <a:rPr lang="en-US" dirty="0"/>
              <a:t> </a:t>
            </a:r>
            <a:r>
              <a:rPr lang="en-US" dirty="0" err="1"/>
              <a:t>tiểu</a:t>
            </a:r>
            <a:endParaRPr lang="en-US" dirty="0"/>
          </a:p>
          <a:p>
            <a:r>
              <a:rPr lang="en-US" dirty="0" err="1"/>
              <a:t>Áp</a:t>
            </a:r>
            <a:r>
              <a:rPr lang="en-US" dirty="0"/>
              <a:t> </a:t>
            </a:r>
            <a:r>
              <a:rPr lang="en-US" dirty="0" err="1"/>
              <a:t>dụng</a:t>
            </a:r>
            <a:r>
              <a:rPr lang="en-US" dirty="0"/>
              <a:t> </a:t>
            </a:r>
            <a:r>
              <a:rPr lang="en-US" dirty="0" err="1"/>
              <a:t>bộ</a:t>
            </a:r>
            <a:r>
              <a:rPr lang="en-US" dirty="0"/>
              <a:t> </a:t>
            </a:r>
            <a:r>
              <a:rPr lang="en-US" dirty="0" err="1"/>
              <a:t>điều</a:t>
            </a:r>
            <a:r>
              <a:rPr lang="en-US" dirty="0"/>
              <a:t> </a:t>
            </a:r>
            <a:r>
              <a:rPr lang="en-US" dirty="0" err="1"/>
              <a:t>khiển</a:t>
            </a:r>
            <a:r>
              <a:rPr lang="en-US" dirty="0"/>
              <a:t> </a:t>
            </a:r>
            <a:r>
              <a:rPr lang="en-US" dirty="0" err="1"/>
              <a:t>trượt</a:t>
            </a:r>
            <a:r>
              <a:rPr lang="en-US" dirty="0"/>
              <a:t> </a:t>
            </a:r>
            <a:r>
              <a:rPr lang="en-US" dirty="0" err="1"/>
              <a:t>cho</a:t>
            </a:r>
            <a:r>
              <a:rPr lang="en-US" dirty="0"/>
              <a:t> </a:t>
            </a:r>
            <a:r>
              <a:rPr lang="en-US" dirty="0" err="1"/>
              <a:t>hệ</a:t>
            </a:r>
            <a:r>
              <a:rPr lang="en-US" dirty="0"/>
              <a:t> </a:t>
            </a:r>
            <a:r>
              <a:rPr lang="en-US" dirty="0" err="1"/>
              <a:t>cánh</a:t>
            </a:r>
            <a:r>
              <a:rPr lang="en-US" dirty="0"/>
              <a:t> </a:t>
            </a:r>
            <a:r>
              <a:rPr lang="en-US" dirty="0" err="1"/>
              <a:t>tay</a:t>
            </a:r>
            <a:r>
              <a:rPr lang="en-US" dirty="0"/>
              <a:t> </a:t>
            </a:r>
            <a:r>
              <a:rPr lang="en-US" dirty="0" err="1"/>
              <a:t>máy</a:t>
            </a:r>
            <a:r>
              <a:rPr lang="en-US" dirty="0"/>
              <a:t> 2 </a:t>
            </a:r>
            <a:r>
              <a:rPr lang="en-US" dirty="0" err="1"/>
              <a:t>bậc</a:t>
            </a:r>
            <a:r>
              <a:rPr lang="en-US" dirty="0"/>
              <a:t> </a:t>
            </a:r>
            <a:r>
              <a:rPr lang="en-US" dirty="0" err="1"/>
              <a:t>tự</a:t>
            </a:r>
            <a:r>
              <a:rPr lang="en-US" dirty="0"/>
              <a:t> do</a:t>
            </a:r>
          </a:p>
          <a:p>
            <a:r>
              <a:rPr lang="en-US" dirty="0" err="1"/>
              <a:t>Nhận</a:t>
            </a:r>
            <a:r>
              <a:rPr lang="en-US" dirty="0"/>
              <a:t> </a:t>
            </a:r>
            <a:r>
              <a:rPr lang="en-US" dirty="0" err="1"/>
              <a:t>xét</a:t>
            </a:r>
            <a:endParaRPr lang="en-US" dirty="0"/>
          </a:p>
        </p:txBody>
      </p:sp>
      <p:sp>
        <p:nvSpPr>
          <p:cNvPr id="4" name="Date Placeholder 3">
            <a:extLst>
              <a:ext uri="{FF2B5EF4-FFF2-40B4-BE49-F238E27FC236}">
                <a16:creationId xmlns:a16="http://schemas.microsoft.com/office/drawing/2014/main" id="{C662D90F-BC1E-9041-8E07-9C1DC6543BDD}"/>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5" name="Slide Number Placeholder 4">
            <a:extLst>
              <a:ext uri="{FF2B5EF4-FFF2-40B4-BE49-F238E27FC236}">
                <a16:creationId xmlns:a16="http://schemas.microsoft.com/office/drawing/2014/main" id="{2930B552-7F1B-63E2-5AD8-97C16B4FC749}"/>
              </a:ext>
            </a:extLst>
          </p:cNvPr>
          <p:cNvSpPr>
            <a:spLocks noGrp="1"/>
          </p:cNvSpPr>
          <p:nvPr>
            <p:ph type="sldNum" sz="quarter" idx="12"/>
          </p:nvPr>
        </p:nvSpPr>
        <p:spPr/>
        <p:txBody>
          <a:bodyPr/>
          <a:lstStyle/>
          <a:p>
            <a:fld id="{2BA667B7-7BA5-4DB2-A058-B66A386C003C}" type="slidenum">
              <a:rPr lang="en-SG" smtClean="0"/>
              <a:pPr/>
              <a:t>2</a:t>
            </a:fld>
            <a:endParaRPr lang="en-SG"/>
          </a:p>
        </p:txBody>
      </p:sp>
    </p:spTree>
    <p:extLst>
      <p:ext uri="{BB962C8B-B14F-4D97-AF65-F5344CB8AC3E}">
        <p14:creationId xmlns:p14="http://schemas.microsoft.com/office/powerpoint/2010/main" val="2905611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92D772-1F6C-A711-F5EF-BF754F4CFCD6}"/>
              </a:ext>
            </a:extLst>
          </p:cNvPr>
          <p:cNvSpPr>
            <a:spLocks noGrp="1"/>
          </p:cNvSpPr>
          <p:nvPr>
            <p:ph idx="4294967295"/>
          </p:nvPr>
        </p:nvSpPr>
        <p:spPr>
          <a:xfrm>
            <a:off x="310026" y="2842141"/>
            <a:ext cx="11091862" cy="1173717"/>
          </a:xfrm>
        </p:spPr>
        <p:txBody>
          <a:bodyPr>
            <a:normAutofit/>
          </a:bodyPr>
          <a:lstStyle/>
          <a:p>
            <a:pPr marL="0" indent="0" algn="ctr">
              <a:buNone/>
            </a:pPr>
            <a:r>
              <a:rPr lang="en-US" sz="5400" dirty="0"/>
              <a:t>Thank you for your watching</a:t>
            </a:r>
          </a:p>
        </p:txBody>
      </p:sp>
    </p:spTree>
    <p:extLst>
      <p:ext uri="{BB962C8B-B14F-4D97-AF65-F5344CB8AC3E}">
        <p14:creationId xmlns:p14="http://schemas.microsoft.com/office/powerpoint/2010/main" val="22862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9077DE-59EB-DA3C-3492-83BCA8213614}"/>
              </a:ext>
            </a:extLst>
          </p:cNvPr>
          <p:cNvSpPr>
            <a:spLocks noGrp="1"/>
          </p:cNvSpPr>
          <p:nvPr>
            <p:ph type="sldNum" sz="quarter" idx="12"/>
          </p:nvPr>
        </p:nvSpPr>
        <p:spPr/>
        <p:txBody>
          <a:bodyPr/>
          <a:lstStyle/>
          <a:p>
            <a:fld id="{2BA667B7-7BA5-4DB2-A058-B66A386C003C}" type="slidenum">
              <a:rPr lang="en-SG" smtClean="0"/>
              <a:pPr/>
              <a:t>3</a:t>
            </a:fld>
            <a:endParaRPr lang="en-SG"/>
          </a:p>
        </p:txBody>
      </p:sp>
      <p:sp>
        <p:nvSpPr>
          <p:cNvPr id="6" name="Text Placeholder 5">
            <a:extLst>
              <a:ext uri="{FF2B5EF4-FFF2-40B4-BE49-F238E27FC236}">
                <a16:creationId xmlns:a16="http://schemas.microsoft.com/office/drawing/2014/main" id="{F9750329-33C8-A1EA-18BC-70ED7CE13330}"/>
              </a:ext>
            </a:extLst>
          </p:cNvPr>
          <p:cNvSpPr>
            <a:spLocks noGrp="1"/>
          </p:cNvSpPr>
          <p:nvPr>
            <p:ph type="body" sz="quarter" idx="13"/>
          </p:nvPr>
        </p:nvSpPr>
        <p:spPr/>
        <p:txBody>
          <a:bodyPr>
            <a:normAutofit fontScale="92500"/>
          </a:bodyPr>
          <a:lstStyle/>
          <a:p>
            <a:r>
              <a:rPr lang="en-US" dirty="0" err="1"/>
              <a:t>Mô</a:t>
            </a:r>
            <a:r>
              <a:rPr lang="en-US" dirty="0"/>
              <a:t> </a:t>
            </a:r>
            <a:r>
              <a:rPr lang="en-US" dirty="0" err="1"/>
              <a:t>hình</a:t>
            </a:r>
            <a:r>
              <a:rPr lang="en-US" dirty="0"/>
              <a:t> </a:t>
            </a:r>
            <a:r>
              <a:rPr lang="en-US" dirty="0" err="1"/>
              <a:t>hóa</a:t>
            </a:r>
            <a:r>
              <a:rPr lang="en-US" dirty="0"/>
              <a:t> </a:t>
            </a:r>
            <a:r>
              <a:rPr lang="en-US" dirty="0" err="1"/>
              <a:t>hệ</a:t>
            </a:r>
            <a:r>
              <a:rPr lang="en-US" dirty="0"/>
              <a:t> </a:t>
            </a:r>
            <a:r>
              <a:rPr lang="en-US" dirty="0" err="1"/>
              <a:t>cánh</a:t>
            </a:r>
            <a:r>
              <a:rPr lang="en-US" dirty="0"/>
              <a:t> </a:t>
            </a:r>
            <a:r>
              <a:rPr lang="en-US" dirty="0" err="1"/>
              <a:t>tay</a:t>
            </a:r>
            <a:r>
              <a:rPr lang="en-US" dirty="0"/>
              <a:t> </a:t>
            </a:r>
            <a:r>
              <a:rPr lang="en-US" dirty="0" err="1"/>
              <a:t>máy</a:t>
            </a:r>
            <a:r>
              <a:rPr lang="en-US" dirty="0"/>
              <a:t> 2 </a:t>
            </a:r>
            <a:r>
              <a:rPr lang="en-US" dirty="0" err="1"/>
              <a:t>bậc</a:t>
            </a:r>
            <a:r>
              <a:rPr lang="en-US" dirty="0"/>
              <a:t> </a:t>
            </a:r>
            <a:r>
              <a:rPr lang="en-US" dirty="0" err="1"/>
              <a:t>tự</a:t>
            </a:r>
            <a:r>
              <a:rPr lang="en-US" dirty="0"/>
              <a:t> do</a:t>
            </a:r>
          </a:p>
        </p:txBody>
      </p:sp>
      <p:sp>
        <p:nvSpPr>
          <p:cNvPr id="4" name="Date Placeholder 3">
            <a:extLst>
              <a:ext uri="{FF2B5EF4-FFF2-40B4-BE49-F238E27FC236}">
                <a16:creationId xmlns:a16="http://schemas.microsoft.com/office/drawing/2014/main" id="{6B04D3D4-BC7A-2EBA-CD5E-6762BD4E2D9A}"/>
              </a:ext>
            </a:extLst>
          </p:cNvPr>
          <p:cNvSpPr>
            <a:spLocks noGrp="1"/>
          </p:cNvSpPr>
          <p:nvPr>
            <p:ph type="dt" sz="half" idx="10"/>
          </p:nvPr>
        </p:nvSpPr>
        <p:spPr/>
        <p:txBody>
          <a:bodyPr/>
          <a:lstStyle/>
          <a:p>
            <a:fld id="{0447067C-88A8-4978-9089-A5C85C57A269}" type="datetime1">
              <a:rPr lang="en-SG" smtClean="0"/>
              <a:pPr/>
              <a:t>21/6/2022</a:t>
            </a:fld>
            <a:endParaRPr lang="en-SG"/>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B91BDD5A-EAA5-1842-7E56-B7E6CA88C029}"/>
                  </a:ext>
                </a:extLst>
              </p:cNvPr>
              <p:cNvSpPr>
                <a:spLocks noGrp="1"/>
              </p:cNvSpPr>
              <p:nvPr>
                <p:ph idx="1"/>
              </p:nvPr>
            </p:nvSpPr>
            <p:spPr/>
            <p:txBody>
              <a:bodyPr>
                <a:normAutofit fontScale="92500" lnSpcReduction="10000"/>
              </a:bodyPr>
              <a:lstStyle/>
              <a:p>
                <a:pPr marL="342900" indent="-342900">
                  <a:buFont typeface="Wingdings" panose="05000000000000000000" pitchFamily="2" charset="2"/>
                  <a:buChar char="v"/>
                </a:pPr>
                <a:r>
                  <a:rPr lang="vi-VN" sz="2400" noProof="1">
                    <a:latin typeface="+mn-lt"/>
                  </a:rPr>
                  <a:t>Thông số vật lý của Robot 2 DoF:</a:t>
                </a:r>
              </a:p>
              <a:p>
                <a:pPr lvl="1"/>
                <a14:m>
                  <m:oMath xmlns:m="http://schemas.openxmlformats.org/officeDocument/2006/math">
                    <m:sSub>
                      <m:sSubPr>
                        <m:ctrlPr>
                          <a:rPr lang="vi-VN" sz="2200" i="1" noProof="1" dirty="0" smtClean="0">
                            <a:latin typeface="+mn-lt"/>
                          </a:rPr>
                        </m:ctrlPr>
                      </m:sSubPr>
                      <m:e>
                        <m:r>
                          <a:rPr lang="vi-VN" sz="2200" b="0" i="1" noProof="1" dirty="0" smtClean="0">
                            <a:latin typeface="+mn-lt"/>
                          </a:rPr>
                          <m:t>𝐼</m:t>
                        </m:r>
                      </m:e>
                      <m:sub>
                        <m:r>
                          <a:rPr lang="vi-VN" sz="2200" b="0" i="1" noProof="1" dirty="0" smtClean="0">
                            <a:latin typeface="+mn-lt"/>
                          </a:rPr>
                          <m:t>1</m:t>
                        </m:r>
                        <m:r>
                          <a:rPr lang="vi-VN" sz="2200" b="0" i="1" noProof="1" dirty="0" smtClean="0">
                            <a:latin typeface="+mn-lt"/>
                          </a:rPr>
                          <m:t>𝑧𝑧</m:t>
                        </m:r>
                      </m:sub>
                    </m:sSub>
                    <m:r>
                      <a:rPr lang="vi-VN" sz="2200" b="0" i="1" noProof="1" dirty="0" smtClean="0">
                        <a:latin typeface="+mn-lt"/>
                      </a:rPr>
                      <m:t>,</m:t>
                    </m:r>
                    <m:sSub>
                      <m:sSubPr>
                        <m:ctrlPr>
                          <a:rPr lang="vi-VN" sz="2200" i="1" noProof="1" dirty="0" smtClean="0">
                            <a:latin typeface="+mn-lt"/>
                          </a:rPr>
                        </m:ctrlPr>
                      </m:sSubPr>
                      <m:e>
                        <m:r>
                          <a:rPr lang="vi-VN" sz="2200" i="1" noProof="1" dirty="0" smtClean="0">
                            <a:latin typeface="+mn-lt"/>
                          </a:rPr>
                          <m:t>𝐼</m:t>
                        </m:r>
                      </m:e>
                      <m:sub>
                        <m:r>
                          <a:rPr lang="vi-VN" sz="2200" b="0" i="1" noProof="1" dirty="0" smtClean="0">
                            <a:latin typeface="+mn-lt"/>
                          </a:rPr>
                          <m:t>2</m:t>
                        </m:r>
                        <m:r>
                          <a:rPr lang="vi-VN" sz="2200" i="1" noProof="1" dirty="0" smtClean="0">
                            <a:latin typeface="+mn-lt"/>
                          </a:rPr>
                          <m:t>𝑧𝑧</m:t>
                        </m:r>
                      </m:sub>
                    </m:sSub>
                  </m:oMath>
                </a14:m>
                <a:r>
                  <a:rPr lang="vi-VN" sz="2200" noProof="1">
                    <a:latin typeface="+mn-lt"/>
                  </a:rPr>
                  <a:t> là Moment quán tính của 2 khớp (</a:t>
                </a:r>
                <a14:m>
                  <m:oMath xmlns:m="http://schemas.openxmlformats.org/officeDocument/2006/math">
                    <m:sSub>
                      <m:sSubPr>
                        <m:ctrlPr>
                          <a:rPr lang="vi-VN" sz="2200" i="1" noProof="1" dirty="0" smtClean="0">
                            <a:latin typeface="+mn-lt"/>
                          </a:rPr>
                        </m:ctrlPr>
                      </m:sSubPr>
                      <m:e>
                        <m:r>
                          <a:rPr lang="vi-VN" sz="2200" i="1" noProof="1" dirty="0" smtClean="0">
                            <a:latin typeface="+mn-lt"/>
                          </a:rPr>
                          <m:t>𝐼</m:t>
                        </m:r>
                      </m:e>
                      <m:sub>
                        <m:r>
                          <a:rPr lang="vi-VN" sz="2200" i="1" noProof="1" dirty="0" smtClean="0">
                            <a:latin typeface="+mn-lt"/>
                          </a:rPr>
                          <m:t>1</m:t>
                        </m:r>
                        <m:r>
                          <a:rPr lang="vi-VN" sz="2200" i="1" noProof="1" dirty="0" smtClean="0">
                            <a:latin typeface="+mn-lt"/>
                          </a:rPr>
                          <m:t>𝑧𝑧</m:t>
                        </m:r>
                      </m:sub>
                    </m:sSub>
                    <m:r>
                      <a:rPr lang="vi-VN" sz="2200" i="1" noProof="1" dirty="0" smtClean="0">
                        <a:latin typeface="+mn-lt"/>
                      </a:rPr>
                      <m:t>,</m:t>
                    </m:r>
                    <m:sSub>
                      <m:sSubPr>
                        <m:ctrlPr>
                          <a:rPr lang="vi-VN" sz="2200" i="1" noProof="1" dirty="0" smtClean="0">
                            <a:latin typeface="+mn-lt"/>
                          </a:rPr>
                        </m:ctrlPr>
                      </m:sSubPr>
                      <m:e>
                        <m:r>
                          <a:rPr lang="vi-VN" sz="2200" i="1" noProof="1" dirty="0" smtClean="0">
                            <a:latin typeface="+mn-lt"/>
                          </a:rPr>
                          <m:t>𝐼</m:t>
                        </m:r>
                      </m:e>
                      <m:sub>
                        <m:r>
                          <a:rPr lang="vi-VN" sz="2200" i="1" noProof="1" dirty="0" smtClean="0">
                            <a:latin typeface="+mn-lt"/>
                          </a:rPr>
                          <m:t>2</m:t>
                        </m:r>
                        <m:r>
                          <a:rPr lang="vi-VN" sz="2200" i="1" noProof="1" dirty="0" smtClean="0">
                            <a:latin typeface="+mn-lt"/>
                          </a:rPr>
                          <m:t>𝑧𝑧</m:t>
                        </m:r>
                      </m:sub>
                    </m:sSub>
                    <m:r>
                      <a:rPr lang="vi-VN" sz="2200" b="0" i="0" noProof="1" dirty="0" smtClean="0">
                        <a:latin typeface="+mn-lt"/>
                      </a:rPr>
                      <m:t>=0.5 </m:t>
                    </m:r>
                    <m:r>
                      <m:rPr>
                        <m:sty m:val="p"/>
                      </m:rPr>
                      <a:rPr lang="vi-VN" sz="2200" b="0" i="0" noProof="1" dirty="0" smtClean="0">
                        <a:latin typeface="+mn-lt"/>
                      </a:rPr>
                      <m:t>kg</m:t>
                    </m:r>
                    <m:r>
                      <a:rPr lang="vi-VN" sz="2200" b="0" i="0" noProof="1" dirty="0" smtClean="0">
                        <a:latin typeface="+mn-lt"/>
                      </a:rPr>
                      <m:t>.</m:t>
                    </m:r>
                    <m:sSup>
                      <m:sSupPr>
                        <m:ctrlPr>
                          <a:rPr lang="vi-VN" sz="2200" b="0" i="1" noProof="1" dirty="0" smtClean="0">
                            <a:latin typeface="+mn-lt"/>
                          </a:rPr>
                        </m:ctrlPr>
                      </m:sSupPr>
                      <m:e>
                        <m:r>
                          <a:rPr lang="vi-VN" sz="2200" b="0" i="1" noProof="1" dirty="0" smtClean="0">
                            <a:latin typeface="+mn-lt"/>
                          </a:rPr>
                          <m:t>𝑚</m:t>
                        </m:r>
                      </m:e>
                      <m:sup>
                        <m:r>
                          <a:rPr lang="vi-VN" sz="2200" b="0" i="1" noProof="1" dirty="0" smtClean="0">
                            <a:latin typeface="+mn-lt"/>
                          </a:rPr>
                          <m:t>2</m:t>
                        </m:r>
                      </m:sup>
                    </m:sSup>
                  </m:oMath>
                </a14:m>
                <a:r>
                  <a:rPr lang="vi-VN" sz="2200" noProof="1">
                    <a:latin typeface="+mn-lt"/>
                  </a:rPr>
                  <a:t>)</a:t>
                </a:r>
              </a:p>
              <a:p>
                <a:pPr lvl="1"/>
                <a14:m>
                  <m:oMath xmlns:m="http://schemas.openxmlformats.org/officeDocument/2006/math">
                    <m:sSub>
                      <m:sSubPr>
                        <m:ctrlPr>
                          <a:rPr lang="vi-VN" sz="2200" i="1" noProof="1" dirty="0" smtClean="0">
                            <a:latin typeface="+mn-lt"/>
                          </a:rPr>
                        </m:ctrlPr>
                      </m:sSubPr>
                      <m:e>
                        <m:r>
                          <a:rPr lang="vi-VN" sz="2200" b="0" i="1" noProof="1" dirty="0" smtClean="0">
                            <a:latin typeface="+mn-lt"/>
                          </a:rPr>
                          <m:t>𝑚</m:t>
                        </m:r>
                      </m:e>
                      <m:sub>
                        <m:r>
                          <a:rPr lang="vi-VN" sz="2200" b="0" i="1" noProof="1" dirty="0" smtClean="0">
                            <a:latin typeface="+mn-lt"/>
                          </a:rPr>
                          <m:t>1</m:t>
                        </m:r>
                      </m:sub>
                    </m:sSub>
                    <m:r>
                      <a:rPr lang="vi-VN" sz="2200" b="0" i="1" noProof="1" dirty="0" smtClean="0">
                        <a:latin typeface="+mn-lt"/>
                      </a:rPr>
                      <m:t>,</m:t>
                    </m:r>
                    <m:sSub>
                      <m:sSubPr>
                        <m:ctrlPr>
                          <a:rPr lang="vi-VN" sz="2200" b="0" i="1" noProof="1" dirty="0" smtClean="0">
                            <a:latin typeface="+mn-lt"/>
                          </a:rPr>
                        </m:ctrlPr>
                      </m:sSubPr>
                      <m:e>
                        <m:r>
                          <a:rPr lang="vi-VN" sz="2200" b="0" i="1" noProof="1" dirty="0" smtClean="0">
                            <a:latin typeface="+mn-lt"/>
                          </a:rPr>
                          <m:t>𝑚</m:t>
                        </m:r>
                      </m:e>
                      <m:sub>
                        <m:r>
                          <a:rPr lang="vi-VN" sz="2200" b="0" i="1" noProof="1" dirty="0" smtClean="0">
                            <a:latin typeface="+mn-lt"/>
                          </a:rPr>
                          <m:t>2</m:t>
                        </m:r>
                      </m:sub>
                    </m:sSub>
                  </m:oMath>
                </a14:m>
                <a:r>
                  <a:rPr lang="vi-VN" sz="2200" noProof="1">
                    <a:latin typeface="+mn-lt"/>
                  </a:rPr>
                  <a:t> là khối lượng của 2 khớp (</a:t>
                </a:r>
                <a14:m>
                  <m:oMath xmlns:m="http://schemas.openxmlformats.org/officeDocument/2006/math">
                    <m:sSub>
                      <m:sSubPr>
                        <m:ctrlPr>
                          <a:rPr lang="vi-VN" sz="2200" i="1" noProof="1" dirty="0" smtClean="0">
                            <a:latin typeface="+mn-lt"/>
                          </a:rPr>
                        </m:ctrlPr>
                      </m:sSubPr>
                      <m:e>
                        <m:r>
                          <a:rPr lang="vi-VN" sz="2200" i="1" noProof="1" dirty="0" smtClean="0">
                            <a:latin typeface="+mn-lt"/>
                          </a:rPr>
                          <m:t>𝑚</m:t>
                        </m:r>
                      </m:e>
                      <m:sub>
                        <m:r>
                          <a:rPr lang="vi-VN" sz="2200" i="1" noProof="1" dirty="0" smtClean="0">
                            <a:latin typeface="+mn-lt"/>
                          </a:rPr>
                          <m:t>1</m:t>
                        </m:r>
                      </m:sub>
                    </m:sSub>
                    <m:r>
                      <a:rPr lang="vi-VN" sz="2200" i="1" noProof="1" dirty="0" smtClean="0">
                        <a:latin typeface="+mn-lt"/>
                      </a:rPr>
                      <m:t>,</m:t>
                    </m:r>
                    <m:sSub>
                      <m:sSubPr>
                        <m:ctrlPr>
                          <a:rPr lang="vi-VN" sz="2200" i="1" noProof="1" dirty="0" smtClean="0">
                            <a:latin typeface="+mn-lt"/>
                          </a:rPr>
                        </m:ctrlPr>
                      </m:sSubPr>
                      <m:e>
                        <m:r>
                          <a:rPr lang="vi-VN" sz="2200" i="1" noProof="1" dirty="0" smtClean="0">
                            <a:latin typeface="+mn-lt"/>
                          </a:rPr>
                          <m:t>𝑚</m:t>
                        </m:r>
                      </m:e>
                      <m:sub>
                        <m:r>
                          <a:rPr lang="vi-VN" sz="2200" i="1" noProof="1" dirty="0" smtClean="0">
                            <a:latin typeface="+mn-lt"/>
                          </a:rPr>
                          <m:t>2</m:t>
                        </m:r>
                      </m:sub>
                    </m:sSub>
                    <m:r>
                      <a:rPr lang="vi-VN" sz="2200" b="0" i="1" noProof="1" dirty="0" smtClean="0">
                        <a:latin typeface="+mn-lt"/>
                      </a:rPr>
                      <m:t>=1.0</m:t>
                    </m:r>
                    <m:r>
                      <a:rPr lang="vi-VN" sz="2200" b="0" i="1" noProof="1" dirty="0" smtClean="0">
                        <a:latin typeface="+mn-lt"/>
                      </a:rPr>
                      <m:t>𝑘𝑔</m:t>
                    </m:r>
                  </m:oMath>
                </a14:m>
                <a:r>
                  <a:rPr lang="vi-VN" sz="2200" noProof="1">
                    <a:latin typeface="+mn-lt"/>
                  </a:rPr>
                  <a:t>)</a:t>
                </a:r>
              </a:p>
              <a:p>
                <a:pPr lvl="1"/>
                <a14:m>
                  <m:oMath xmlns:m="http://schemas.openxmlformats.org/officeDocument/2006/math">
                    <m:sSub>
                      <m:sSubPr>
                        <m:ctrlPr>
                          <a:rPr lang="vi-VN" sz="2200" i="1" noProof="1" dirty="0" smtClean="0">
                            <a:latin typeface="+mn-lt"/>
                          </a:rPr>
                        </m:ctrlPr>
                      </m:sSubPr>
                      <m:e>
                        <m:r>
                          <a:rPr lang="vi-VN" sz="2200" b="0" i="1" noProof="1" dirty="0" smtClean="0">
                            <a:latin typeface="+mn-lt"/>
                          </a:rPr>
                          <m:t>𝑚</m:t>
                        </m:r>
                      </m:e>
                      <m:sub>
                        <m:r>
                          <a:rPr lang="vi-VN" sz="2200" b="0" i="1" noProof="1" dirty="0" smtClean="0">
                            <a:latin typeface="+mn-lt"/>
                          </a:rPr>
                          <m:t>3</m:t>
                        </m:r>
                      </m:sub>
                    </m:sSub>
                  </m:oMath>
                </a14:m>
                <a:r>
                  <a:rPr lang="vi-VN" sz="2200" noProof="1">
                    <a:latin typeface="+mn-lt"/>
                  </a:rPr>
                  <a:t> là khối lượng vật nặng trong tay gắp (</a:t>
                </a:r>
                <a14:m>
                  <m:oMath xmlns:m="http://schemas.openxmlformats.org/officeDocument/2006/math">
                    <m:sSub>
                      <m:sSubPr>
                        <m:ctrlPr>
                          <a:rPr lang="vi-VN" sz="2200" i="1" noProof="1" dirty="0" smtClean="0">
                            <a:latin typeface="+mn-lt"/>
                          </a:rPr>
                        </m:ctrlPr>
                      </m:sSubPr>
                      <m:e>
                        <m:r>
                          <a:rPr lang="vi-VN" sz="2200" i="1" noProof="1" dirty="0" smtClean="0">
                            <a:latin typeface="+mn-lt"/>
                          </a:rPr>
                          <m:t>𝑚</m:t>
                        </m:r>
                      </m:e>
                      <m:sub>
                        <m:r>
                          <a:rPr lang="vi-VN" sz="2200" b="0" i="1" noProof="1" dirty="0" smtClean="0">
                            <a:latin typeface="+mn-lt"/>
                          </a:rPr>
                          <m:t>3</m:t>
                        </m:r>
                      </m:sub>
                    </m:sSub>
                    <m:r>
                      <a:rPr lang="vi-VN" sz="2200" i="1" noProof="1" dirty="0" smtClean="0">
                        <a:latin typeface="+mn-lt"/>
                      </a:rPr>
                      <m:t>=0</m:t>
                    </m:r>
                    <m:r>
                      <a:rPr lang="vi-VN" sz="2200" i="1" noProof="1" dirty="0" smtClean="0">
                        <a:latin typeface="+mn-lt"/>
                      </a:rPr>
                      <m:t>𝑘𝑔</m:t>
                    </m:r>
                  </m:oMath>
                </a14:m>
                <a:r>
                  <a:rPr lang="vi-VN" sz="2200" noProof="1">
                    <a:latin typeface="+mn-lt"/>
                  </a:rPr>
                  <a:t>)</a:t>
                </a:r>
              </a:p>
              <a:p>
                <a:pPr lvl="1"/>
                <a14:m>
                  <m:oMath xmlns:m="http://schemas.openxmlformats.org/officeDocument/2006/math">
                    <m:sSub>
                      <m:sSubPr>
                        <m:ctrlPr>
                          <a:rPr lang="vi-VN" sz="2200" i="1" noProof="1" dirty="0" smtClean="0">
                            <a:latin typeface="+mn-lt"/>
                          </a:rPr>
                        </m:ctrlPr>
                      </m:sSubPr>
                      <m:e>
                        <m:r>
                          <a:rPr lang="vi-VN" sz="2200" b="0" i="1" noProof="1" dirty="0" smtClean="0">
                            <a:latin typeface="+mn-lt"/>
                          </a:rPr>
                          <m:t>𝑙</m:t>
                        </m:r>
                      </m:e>
                      <m:sub>
                        <m:r>
                          <a:rPr lang="vi-VN" sz="2200" b="0" i="1" noProof="1" dirty="0" smtClean="0">
                            <a:latin typeface="+mn-lt"/>
                          </a:rPr>
                          <m:t>1</m:t>
                        </m:r>
                      </m:sub>
                    </m:sSub>
                    <m:r>
                      <a:rPr lang="vi-VN" sz="2200" b="0" i="1" noProof="1" dirty="0" smtClean="0">
                        <a:latin typeface="+mn-lt"/>
                      </a:rPr>
                      <m:t>,</m:t>
                    </m:r>
                    <m:sSub>
                      <m:sSubPr>
                        <m:ctrlPr>
                          <a:rPr lang="vi-VN" sz="2200" b="0" i="1" noProof="1" dirty="0" smtClean="0">
                            <a:latin typeface="+mn-lt"/>
                          </a:rPr>
                        </m:ctrlPr>
                      </m:sSubPr>
                      <m:e>
                        <m:r>
                          <a:rPr lang="vi-VN" sz="2200" b="0" i="1" noProof="1" dirty="0" smtClean="0">
                            <a:latin typeface="+mn-lt"/>
                          </a:rPr>
                          <m:t>𝑙</m:t>
                        </m:r>
                      </m:e>
                      <m:sub>
                        <m:r>
                          <a:rPr lang="vi-VN" sz="2200" b="0" i="1" noProof="1" dirty="0" smtClean="0">
                            <a:latin typeface="+mn-lt"/>
                          </a:rPr>
                          <m:t>2</m:t>
                        </m:r>
                      </m:sub>
                    </m:sSub>
                  </m:oMath>
                </a14:m>
                <a:r>
                  <a:rPr lang="vi-VN" sz="2200" noProof="1">
                    <a:latin typeface="+mn-lt"/>
                  </a:rPr>
                  <a:t> là chiều dài hai khớp (</a:t>
                </a:r>
                <a14:m>
                  <m:oMath xmlns:m="http://schemas.openxmlformats.org/officeDocument/2006/math">
                    <m:sSub>
                      <m:sSubPr>
                        <m:ctrlPr>
                          <a:rPr lang="vi-VN" sz="2200" i="1" noProof="1" dirty="0" smtClean="0">
                            <a:latin typeface="+mn-lt"/>
                          </a:rPr>
                        </m:ctrlPr>
                      </m:sSubPr>
                      <m:e>
                        <m:r>
                          <a:rPr lang="vi-VN" sz="2200" i="1" noProof="1" dirty="0" smtClean="0">
                            <a:latin typeface="+mn-lt"/>
                          </a:rPr>
                          <m:t>𝑙</m:t>
                        </m:r>
                      </m:e>
                      <m:sub>
                        <m:r>
                          <a:rPr lang="vi-VN" sz="2200" i="1" noProof="1" dirty="0" smtClean="0">
                            <a:latin typeface="+mn-lt"/>
                          </a:rPr>
                          <m:t>1</m:t>
                        </m:r>
                      </m:sub>
                    </m:sSub>
                    <m:r>
                      <a:rPr lang="vi-VN" sz="2200" i="1" noProof="1" dirty="0" smtClean="0">
                        <a:latin typeface="+mn-lt"/>
                      </a:rPr>
                      <m:t>,</m:t>
                    </m:r>
                    <m:sSub>
                      <m:sSubPr>
                        <m:ctrlPr>
                          <a:rPr lang="vi-VN" sz="2200" i="1" noProof="1" dirty="0" smtClean="0">
                            <a:latin typeface="+mn-lt"/>
                          </a:rPr>
                        </m:ctrlPr>
                      </m:sSubPr>
                      <m:e>
                        <m:r>
                          <a:rPr lang="vi-VN" sz="2200" i="1" noProof="1" dirty="0" smtClean="0">
                            <a:latin typeface="+mn-lt"/>
                          </a:rPr>
                          <m:t>𝑙</m:t>
                        </m:r>
                      </m:e>
                      <m:sub>
                        <m:r>
                          <a:rPr lang="vi-VN" sz="2200" i="1" noProof="1" dirty="0" smtClean="0">
                            <a:latin typeface="+mn-lt"/>
                          </a:rPr>
                          <m:t>2</m:t>
                        </m:r>
                      </m:sub>
                    </m:sSub>
                    <m:r>
                      <a:rPr lang="vi-VN" sz="2200" b="0" i="1" noProof="1" dirty="0" smtClean="0">
                        <a:latin typeface="+mn-lt"/>
                      </a:rPr>
                      <m:t>=1.0</m:t>
                    </m:r>
                    <m:r>
                      <a:rPr lang="vi-VN" sz="2200" b="0" i="1" noProof="1" dirty="0" smtClean="0">
                        <a:latin typeface="+mn-lt"/>
                      </a:rPr>
                      <m:t>𝑚</m:t>
                    </m:r>
                  </m:oMath>
                </a14:m>
                <a:r>
                  <a:rPr lang="vi-VN" sz="2200" noProof="1">
                    <a:latin typeface="+mn-lt"/>
                  </a:rPr>
                  <a:t>)</a:t>
                </a:r>
              </a:p>
              <a:p>
                <a:pPr lvl="1"/>
                <a14:m>
                  <m:oMath xmlns:m="http://schemas.openxmlformats.org/officeDocument/2006/math">
                    <m:sSub>
                      <m:sSubPr>
                        <m:ctrlPr>
                          <a:rPr lang="vi-VN" sz="2200" i="1" noProof="1" dirty="0" smtClean="0">
                            <a:latin typeface="+mn-lt"/>
                          </a:rPr>
                        </m:ctrlPr>
                      </m:sSubPr>
                      <m:e>
                        <m:r>
                          <a:rPr lang="vi-VN" sz="2200" b="0" i="1" noProof="1" dirty="0" smtClean="0">
                            <a:latin typeface="+mn-lt"/>
                          </a:rPr>
                          <m:t>𝑙</m:t>
                        </m:r>
                      </m:e>
                      <m:sub>
                        <m:r>
                          <a:rPr lang="vi-VN" sz="2200" b="0" i="1" noProof="1" dirty="0" smtClean="0">
                            <a:latin typeface="+mn-lt"/>
                          </a:rPr>
                          <m:t>𝑐</m:t>
                        </m:r>
                        <m:r>
                          <a:rPr lang="vi-VN" sz="2200" b="0" i="1" noProof="1" dirty="0" smtClean="0">
                            <a:latin typeface="+mn-lt"/>
                          </a:rPr>
                          <m:t>1</m:t>
                        </m:r>
                      </m:sub>
                    </m:sSub>
                    <m:r>
                      <a:rPr lang="vi-VN" sz="2200" b="0" i="1" noProof="1" dirty="0" smtClean="0">
                        <a:latin typeface="+mn-lt"/>
                      </a:rPr>
                      <m:t>,</m:t>
                    </m:r>
                    <m:sSub>
                      <m:sSubPr>
                        <m:ctrlPr>
                          <a:rPr lang="vi-VN" sz="2200" b="0" i="1" noProof="1" dirty="0" smtClean="0">
                            <a:latin typeface="+mn-lt"/>
                          </a:rPr>
                        </m:ctrlPr>
                      </m:sSubPr>
                      <m:e>
                        <m:r>
                          <a:rPr lang="vi-VN" sz="2200" b="0" i="1" noProof="1" dirty="0" smtClean="0">
                            <a:latin typeface="+mn-lt"/>
                          </a:rPr>
                          <m:t>𝑙</m:t>
                        </m:r>
                      </m:e>
                      <m:sub>
                        <m:r>
                          <a:rPr lang="vi-VN" sz="2200" b="0" i="1" noProof="1" dirty="0" smtClean="0">
                            <a:latin typeface="+mn-lt"/>
                          </a:rPr>
                          <m:t>𝑐</m:t>
                        </m:r>
                        <m:r>
                          <a:rPr lang="vi-VN" sz="2200" b="0" i="1" noProof="1" dirty="0" smtClean="0">
                            <a:latin typeface="+mn-lt"/>
                          </a:rPr>
                          <m:t>2</m:t>
                        </m:r>
                      </m:sub>
                    </m:sSub>
                  </m:oMath>
                </a14:m>
                <a:r>
                  <a:rPr lang="vi-VN" sz="2200" noProof="1">
                    <a:latin typeface="+mn-lt"/>
                  </a:rPr>
                  <a:t> là khoảng cách từ trọng tâm của mỗi khớp </a:t>
                </a:r>
                <a:endParaRPr lang="en-US" sz="2200" noProof="1">
                  <a:latin typeface="+mn-lt"/>
                </a:endParaRPr>
              </a:p>
              <a:p>
                <a:pPr lvl="2"/>
                <a:r>
                  <a:rPr lang="en-US" sz="2200" noProof="1">
                    <a:latin typeface="+mn-lt"/>
                  </a:rPr>
                  <a:t>        </a:t>
                </a:r>
                <a:r>
                  <a:rPr lang="vi-VN" sz="2200" noProof="1">
                    <a:latin typeface="+mn-lt"/>
                  </a:rPr>
                  <a:t>đến trục quay (</a:t>
                </a:r>
                <a14:m>
                  <m:oMath xmlns:m="http://schemas.openxmlformats.org/officeDocument/2006/math">
                    <m:sSub>
                      <m:sSubPr>
                        <m:ctrlPr>
                          <a:rPr lang="vi-VN" sz="2200" i="1" noProof="1" dirty="0" smtClean="0">
                            <a:latin typeface="+mn-lt"/>
                          </a:rPr>
                        </m:ctrlPr>
                      </m:sSubPr>
                      <m:e>
                        <m:r>
                          <a:rPr lang="vi-VN" sz="2200" i="1" noProof="1" dirty="0" smtClean="0">
                            <a:latin typeface="+mn-lt"/>
                          </a:rPr>
                          <m:t>𝑙</m:t>
                        </m:r>
                      </m:e>
                      <m:sub>
                        <m:r>
                          <a:rPr lang="vi-VN" sz="2200" i="1" noProof="1" dirty="0" smtClean="0">
                            <a:latin typeface="+mn-lt"/>
                          </a:rPr>
                          <m:t>𝑐</m:t>
                        </m:r>
                        <m:r>
                          <a:rPr lang="vi-VN" sz="2200" i="1" noProof="1" dirty="0" smtClean="0">
                            <a:latin typeface="+mn-lt"/>
                          </a:rPr>
                          <m:t>1</m:t>
                        </m:r>
                      </m:sub>
                    </m:sSub>
                    <m:r>
                      <a:rPr lang="vi-VN" sz="2200" i="1" noProof="1" dirty="0" smtClean="0">
                        <a:latin typeface="+mn-lt"/>
                      </a:rPr>
                      <m:t>,</m:t>
                    </m:r>
                    <m:sSub>
                      <m:sSubPr>
                        <m:ctrlPr>
                          <a:rPr lang="vi-VN" sz="2200" i="1" noProof="1" dirty="0" smtClean="0">
                            <a:latin typeface="+mn-lt"/>
                          </a:rPr>
                        </m:ctrlPr>
                      </m:sSubPr>
                      <m:e>
                        <m:r>
                          <a:rPr lang="vi-VN" sz="2200" i="1" noProof="1" dirty="0" smtClean="0">
                            <a:latin typeface="+mn-lt"/>
                          </a:rPr>
                          <m:t>𝑙</m:t>
                        </m:r>
                      </m:e>
                      <m:sub>
                        <m:r>
                          <a:rPr lang="vi-VN" sz="2200" i="1" noProof="1" dirty="0" smtClean="0">
                            <a:latin typeface="+mn-lt"/>
                          </a:rPr>
                          <m:t>𝑐</m:t>
                        </m:r>
                        <m:r>
                          <a:rPr lang="vi-VN" sz="2200" i="1" noProof="1" dirty="0" smtClean="0">
                            <a:latin typeface="+mn-lt"/>
                          </a:rPr>
                          <m:t>2</m:t>
                        </m:r>
                      </m:sub>
                    </m:sSub>
                    <m:r>
                      <a:rPr lang="vi-VN" sz="2200" b="0" i="1" noProof="1" dirty="0" smtClean="0">
                        <a:latin typeface="+mn-lt"/>
                      </a:rPr>
                      <m:t>=0.4</m:t>
                    </m:r>
                    <m:r>
                      <a:rPr lang="vi-VN" sz="2200" b="0" i="1" noProof="1" dirty="0" smtClean="0">
                        <a:latin typeface="+mn-lt"/>
                      </a:rPr>
                      <m:t>𝑚</m:t>
                    </m:r>
                  </m:oMath>
                </a14:m>
                <a:r>
                  <a:rPr lang="vi-VN" sz="2200" noProof="1">
                    <a:latin typeface="+mn-lt"/>
                  </a:rPr>
                  <a:t>)</a:t>
                </a:r>
              </a:p>
              <a:p>
                <a:pPr lvl="1"/>
                <a14:m>
                  <m:oMath xmlns:m="http://schemas.openxmlformats.org/officeDocument/2006/math">
                    <m:r>
                      <a:rPr lang="vi-VN" sz="2200" b="0" i="1" noProof="1" dirty="0" smtClean="0">
                        <a:latin typeface="+mn-lt"/>
                      </a:rPr>
                      <m:t>𝑔</m:t>
                    </m:r>
                  </m:oMath>
                </a14:m>
                <a:r>
                  <a:rPr lang="vi-VN" sz="2200" noProof="1">
                    <a:latin typeface="+mn-lt"/>
                  </a:rPr>
                  <a:t> là gia tốc trọng trường </a:t>
                </a:r>
                <a14:m>
                  <m:oMath xmlns:m="http://schemas.openxmlformats.org/officeDocument/2006/math">
                    <m:r>
                      <a:rPr lang="vi-VN" sz="2200" b="0" i="1" noProof="1" dirty="0" smtClean="0">
                        <a:latin typeface="+mn-lt"/>
                      </a:rPr>
                      <m:t>𝑔</m:t>
                    </m:r>
                    <m:r>
                      <a:rPr lang="vi-VN" sz="2200" b="0" i="1" noProof="1" dirty="0" smtClean="0">
                        <a:latin typeface="+mn-lt"/>
                      </a:rPr>
                      <m:t>=9.81 </m:t>
                    </m:r>
                    <m:r>
                      <a:rPr lang="vi-VN" sz="2200" b="0" i="1" noProof="1" dirty="0" smtClean="0">
                        <a:latin typeface="+mn-lt"/>
                      </a:rPr>
                      <m:t>𝑚</m:t>
                    </m:r>
                    <m:r>
                      <a:rPr lang="vi-VN" sz="2200" b="0" i="1" noProof="1" dirty="0" smtClean="0">
                        <a:latin typeface="+mn-lt"/>
                      </a:rPr>
                      <m:t>/</m:t>
                    </m:r>
                    <m:sSup>
                      <m:sSupPr>
                        <m:ctrlPr>
                          <a:rPr lang="vi-VN" sz="2200" b="0" i="1" noProof="1" dirty="0" smtClean="0">
                            <a:latin typeface="+mn-lt"/>
                          </a:rPr>
                        </m:ctrlPr>
                      </m:sSupPr>
                      <m:e>
                        <m:r>
                          <a:rPr lang="vi-VN" sz="2200" b="0" i="1" noProof="1" dirty="0" smtClean="0">
                            <a:latin typeface="+mn-lt"/>
                          </a:rPr>
                          <m:t>𝑠</m:t>
                        </m:r>
                      </m:e>
                      <m:sup>
                        <m:r>
                          <a:rPr lang="vi-VN" sz="2200" b="0" i="1" noProof="1" dirty="0" smtClean="0">
                            <a:latin typeface="+mn-lt"/>
                          </a:rPr>
                          <m:t>2</m:t>
                        </m:r>
                      </m:sup>
                    </m:sSup>
                  </m:oMath>
                </a14:m>
                <a:r>
                  <a:rPr lang="vi-VN" sz="2200" noProof="1">
                    <a:latin typeface="+mn-lt"/>
                  </a:rPr>
                  <a:t> </a:t>
                </a:r>
              </a:p>
              <a:p>
                <a:pPr marL="342900" indent="-342900">
                  <a:buFont typeface="Wingdings" panose="05000000000000000000" pitchFamily="2" charset="2"/>
                  <a:buChar char="v"/>
                </a:pPr>
                <a:r>
                  <a:rPr lang="vi-VN" sz="2400" noProof="1"/>
                  <a:t>Mô hình toán động lực học Robot 2 DoF :</a:t>
                </a:r>
                <a:endParaRPr lang="en-US" sz="2400" noProof="1"/>
              </a:p>
              <a:p>
                <a:r>
                  <a:rPr lang="en-US" sz="2200" noProof="1"/>
                  <a:t>Vị trí cuối khâu 1:</a:t>
                </a:r>
              </a:p>
              <a:p>
                <a:r>
                  <a:rPr lang="en-US" sz="2200" noProof="1"/>
                  <a:t>Vị trí cuối khâu 2:</a:t>
                </a:r>
              </a:p>
              <a:p>
                <a:endParaRPr lang="en-US" sz="2200" noProof="1">
                  <a:latin typeface="+mn-lt"/>
                </a:endParaRPr>
              </a:p>
              <a:p>
                <a:r>
                  <a:rPr lang="vi-VN" sz="2200" noProof="1">
                    <a:latin typeface="+mn-lt"/>
                  </a:rPr>
                  <a:t>Vị trọng tâm của khâu 1 so với đế robot</a:t>
                </a:r>
                <a:r>
                  <a:rPr lang="en-US" sz="2200" noProof="1">
                    <a:latin typeface="+mn-lt"/>
                  </a:rPr>
                  <a:t>:</a:t>
                </a:r>
              </a:p>
              <a:p>
                <a:r>
                  <a:rPr lang="vi-VN" sz="2200" noProof="1">
                    <a:latin typeface="+mn-lt"/>
                  </a:rPr>
                  <a:t>Vị trọng tâm của khâu </a:t>
                </a:r>
                <a:r>
                  <a:rPr lang="en-US" sz="2200" noProof="1">
                    <a:latin typeface="+mn-lt"/>
                  </a:rPr>
                  <a:t>2</a:t>
                </a:r>
                <a:r>
                  <a:rPr lang="vi-VN" sz="2200" noProof="1">
                    <a:latin typeface="+mn-lt"/>
                  </a:rPr>
                  <a:t> so với đế robot</a:t>
                </a:r>
                <a:r>
                  <a:rPr lang="en-US" sz="2200" noProof="1">
                    <a:latin typeface="+mn-lt"/>
                  </a:rPr>
                  <a:t>:</a:t>
                </a:r>
              </a:p>
              <a:p>
                <a:endParaRPr lang="vi-VN" sz="2000" noProof="1">
                  <a:latin typeface="+mn-lt"/>
                </a:endParaRPr>
              </a:p>
            </p:txBody>
          </p:sp>
        </mc:Choice>
        <mc:Fallback>
          <p:sp>
            <p:nvSpPr>
              <p:cNvPr id="5" name="Content Placeholder 4">
                <a:extLst>
                  <a:ext uri="{FF2B5EF4-FFF2-40B4-BE49-F238E27FC236}">
                    <a16:creationId xmlns:a16="http://schemas.microsoft.com/office/drawing/2014/main" id="{B91BDD5A-EAA5-1842-7E56-B7E6CA88C029}"/>
                  </a:ext>
                </a:extLst>
              </p:cNvPr>
              <p:cNvSpPr>
                <a:spLocks noGrp="1" noRot="1" noChangeAspect="1" noMove="1" noResize="1" noEditPoints="1" noAdjustHandles="1" noChangeArrowheads="1" noChangeShapeType="1" noTextEdit="1"/>
              </p:cNvSpPr>
              <p:nvPr>
                <p:ph idx="1"/>
              </p:nvPr>
            </p:nvSpPr>
            <p:spPr>
              <a:blipFill>
                <a:blip r:embed="rId3"/>
                <a:stretch>
                  <a:fillRect l="-549" t="-1958"/>
                </a:stretch>
              </a:blipFill>
            </p:spPr>
            <p:txBody>
              <a:bodyPr/>
              <a:lstStyle/>
              <a:p>
                <a:r>
                  <a:rPr lang="en-US">
                    <a:noFill/>
                  </a:rPr>
                  <a:t> </a:t>
                </a:r>
              </a:p>
            </p:txBody>
          </p:sp>
        </mc:Fallback>
      </mc:AlternateContent>
      <p:graphicFrame>
        <p:nvGraphicFramePr>
          <p:cNvPr id="9" name="Content Placeholder 8">
            <a:extLst>
              <a:ext uri="{FF2B5EF4-FFF2-40B4-BE49-F238E27FC236}">
                <a16:creationId xmlns:a16="http://schemas.microsoft.com/office/drawing/2014/main" id="{6FEF0538-CD2F-1B64-487D-4D42EB2F3CCD}"/>
              </a:ext>
            </a:extLst>
          </p:cNvPr>
          <p:cNvGraphicFramePr>
            <a:graphicFrameLocks noGrp="1" noChangeAspect="1"/>
          </p:cNvGraphicFramePr>
          <p:nvPr>
            <p:ph idx="4294967295"/>
            <p:extLst>
              <p:ext uri="{D42A27DB-BD31-4B8C-83A1-F6EECF244321}">
                <p14:modId xmlns:p14="http://schemas.microsoft.com/office/powerpoint/2010/main" val="3247641942"/>
              </p:ext>
            </p:extLst>
          </p:nvPr>
        </p:nvGraphicFramePr>
        <p:xfrm>
          <a:off x="7972159" y="1502072"/>
          <a:ext cx="3675566" cy="4231949"/>
        </p:xfrm>
        <a:graphic>
          <a:graphicData uri="http://schemas.openxmlformats.org/presentationml/2006/ole">
            <mc:AlternateContent xmlns:mc="http://schemas.openxmlformats.org/markup-compatibility/2006">
              <mc:Choice xmlns:v="urn:schemas-microsoft-com:vml" Requires="v">
                <p:oleObj spid="_x0000_s1074" name="Visio" r:id="rId4" imgW="4030590" imgH="4068986" progId="Visio.Drawing.15">
                  <p:embed/>
                </p:oleObj>
              </mc:Choice>
              <mc:Fallback>
                <p:oleObj name="Visio" r:id="rId4" imgW="4030590" imgH="4068986" progId="Visio.Drawing.15">
                  <p:embed/>
                  <p:pic>
                    <p:nvPicPr>
                      <p:cNvPr id="9" name="Content Placeholder 8">
                        <a:extLst>
                          <a:ext uri="{FF2B5EF4-FFF2-40B4-BE49-F238E27FC236}">
                            <a16:creationId xmlns:a16="http://schemas.microsoft.com/office/drawing/2014/main" id="{6FEF0538-CD2F-1B64-487D-4D42EB2F3CCD}"/>
                          </a:ext>
                        </a:extLst>
                      </p:cNvPr>
                      <p:cNvPicPr>
                        <a:picLocks noChangeAspect="1" noChangeArrowheads="1"/>
                      </p:cNvPicPr>
                      <p:nvPr/>
                    </p:nvPicPr>
                    <p:blipFill>
                      <a:blip r:embed="rId5"/>
                      <a:srcRect/>
                      <a:stretch>
                        <a:fillRect/>
                      </a:stretch>
                    </p:blipFill>
                    <p:spPr bwMode="auto">
                      <a:xfrm>
                        <a:off x="7972159" y="1502072"/>
                        <a:ext cx="3675566" cy="4231949"/>
                      </a:xfrm>
                      <a:prstGeom prst="rect">
                        <a:avLst/>
                      </a:prstGeom>
                      <a:noFill/>
                    </p:spPr>
                  </p:pic>
                </p:oleObj>
              </mc:Fallback>
            </mc:AlternateContent>
          </a:graphicData>
        </a:graphic>
      </p:graphicFrame>
      <p:graphicFrame>
        <p:nvGraphicFramePr>
          <p:cNvPr id="3" name="Object 2">
            <a:extLst>
              <a:ext uri="{FF2B5EF4-FFF2-40B4-BE49-F238E27FC236}">
                <a16:creationId xmlns:a16="http://schemas.microsoft.com/office/drawing/2014/main" id="{C3DFFC87-18BD-61A6-7F29-1F0F23BC0E2B}"/>
              </a:ext>
            </a:extLst>
          </p:cNvPr>
          <p:cNvGraphicFramePr>
            <a:graphicFrameLocks noChangeAspect="1"/>
          </p:cNvGraphicFramePr>
          <p:nvPr>
            <p:extLst>
              <p:ext uri="{D42A27DB-BD31-4B8C-83A1-F6EECF244321}">
                <p14:modId xmlns:p14="http://schemas.microsoft.com/office/powerpoint/2010/main" val="2243323442"/>
              </p:ext>
            </p:extLst>
          </p:nvPr>
        </p:nvGraphicFramePr>
        <p:xfrm>
          <a:off x="2662240" y="4095644"/>
          <a:ext cx="2600960" cy="365760"/>
        </p:xfrm>
        <a:graphic>
          <a:graphicData uri="http://schemas.openxmlformats.org/presentationml/2006/ole">
            <mc:AlternateContent xmlns:mc="http://schemas.openxmlformats.org/markup-compatibility/2006">
              <mc:Choice xmlns:v="urn:schemas-microsoft-com:vml" Requires="v">
                <p:oleObj spid="_x0000_s1075" name="Equation" r:id="rId6" imgW="1625400" imgH="228600" progId="Equation.DSMT4">
                  <p:embed/>
                </p:oleObj>
              </mc:Choice>
              <mc:Fallback>
                <p:oleObj name="Equation" r:id="rId6" imgW="1625400" imgH="228600" progId="Equation.DSMT4">
                  <p:embed/>
                  <p:pic>
                    <p:nvPicPr>
                      <p:cNvPr id="0" name=""/>
                      <p:cNvPicPr/>
                      <p:nvPr/>
                    </p:nvPicPr>
                    <p:blipFill>
                      <a:blip r:embed="rId7"/>
                      <a:stretch>
                        <a:fillRect/>
                      </a:stretch>
                    </p:blipFill>
                    <p:spPr>
                      <a:xfrm>
                        <a:off x="2662240" y="4095644"/>
                        <a:ext cx="2600960" cy="36576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C5EB6D0-E96B-5A94-F1AD-44F26949218A}"/>
              </a:ext>
            </a:extLst>
          </p:cNvPr>
          <p:cNvGraphicFramePr>
            <a:graphicFrameLocks noChangeAspect="1"/>
          </p:cNvGraphicFramePr>
          <p:nvPr>
            <p:extLst>
              <p:ext uri="{D42A27DB-BD31-4B8C-83A1-F6EECF244321}">
                <p14:modId xmlns:p14="http://schemas.microsoft.com/office/powerpoint/2010/main" val="1726706911"/>
              </p:ext>
            </p:extLst>
          </p:nvPr>
        </p:nvGraphicFramePr>
        <p:xfrm>
          <a:off x="2659326" y="4468696"/>
          <a:ext cx="3008313" cy="773113"/>
        </p:xfrm>
        <a:graphic>
          <a:graphicData uri="http://schemas.openxmlformats.org/presentationml/2006/ole">
            <mc:AlternateContent xmlns:mc="http://schemas.openxmlformats.org/markup-compatibility/2006">
              <mc:Choice xmlns:v="urn:schemas-microsoft-com:vml" Requires="v">
                <p:oleObj spid="_x0000_s1076" name="Equation" r:id="rId8" imgW="1879560" imgH="482400" progId="Equation.DSMT4">
                  <p:embed/>
                </p:oleObj>
              </mc:Choice>
              <mc:Fallback>
                <p:oleObj name="Equation" r:id="rId8" imgW="1879560" imgH="482400" progId="Equation.DSMT4">
                  <p:embed/>
                  <p:pic>
                    <p:nvPicPr>
                      <p:cNvPr id="0" name=""/>
                      <p:cNvPicPr/>
                      <p:nvPr/>
                    </p:nvPicPr>
                    <p:blipFill>
                      <a:blip r:embed="rId9"/>
                      <a:stretch>
                        <a:fillRect/>
                      </a:stretch>
                    </p:blipFill>
                    <p:spPr>
                      <a:xfrm>
                        <a:off x="2659326" y="4468696"/>
                        <a:ext cx="3008313" cy="77311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926C1901-23AF-1472-CBC7-A235936F3E5A}"/>
              </a:ext>
            </a:extLst>
          </p:cNvPr>
          <p:cNvGraphicFramePr>
            <a:graphicFrameLocks noChangeAspect="1"/>
          </p:cNvGraphicFramePr>
          <p:nvPr>
            <p:extLst>
              <p:ext uri="{D42A27DB-BD31-4B8C-83A1-F6EECF244321}">
                <p14:modId xmlns:p14="http://schemas.microsoft.com/office/powerpoint/2010/main" val="1123029265"/>
              </p:ext>
            </p:extLst>
          </p:nvPr>
        </p:nvGraphicFramePr>
        <p:xfrm>
          <a:off x="5215863" y="5224053"/>
          <a:ext cx="2560320" cy="365760"/>
        </p:xfrm>
        <a:graphic>
          <a:graphicData uri="http://schemas.openxmlformats.org/presentationml/2006/ole">
            <mc:AlternateContent xmlns:mc="http://schemas.openxmlformats.org/markup-compatibility/2006">
              <mc:Choice xmlns:v="urn:schemas-microsoft-com:vml" Requires="v">
                <p:oleObj spid="_x0000_s1077" name="Equation" r:id="rId10" imgW="1866600" imgH="266400" progId="Equation.DSMT4">
                  <p:embed/>
                </p:oleObj>
              </mc:Choice>
              <mc:Fallback>
                <p:oleObj name="Equation" r:id="rId10" imgW="1866600" imgH="266400" progId="Equation.DSMT4">
                  <p:embed/>
                  <p:pic>
                    <p:nvPicPr>
                      <p:cNvPr id="0" name=""/>
                      <p:cNvPicPr/>
                      <p:nvPr/>
                    </p:nvPicPr>
                    <p:blipFill>
                      <a:blip r:embed="rId11"/>
                      <a:stretch>
                        <a:fillRect/>
                      </a:stretch>
                    </p:blipFill>
                    <p:spPr>
                      <a:xfrm>
                        <a:off x="5215863" y="5224053"/>
                        <a:ext cx="2560320" cy="36576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B0091BF4-6D7F-9BF4-10B8-440158394DA3}"/>
              </a:ext>
            </a:extLst>
          </p:cNvPr>
          <p:cNvGraphicFramePr>
            <a:graphicFrameLocks noChangeAspect="1"/>
          </p:cNvGraphicFramePr>
          <p:nvPr>
            <p:extLst>
              <p:ext uri="{D42A27DB-BD31-4B8C-83A1-F6EECF244321}">
                <p14:modId xmlns:p14="http://schemas.microsoft.com/office/powerpoint/2010/main" val="2447610757"/>
              </p:ext>
            </p:extLst>
          </p:nvPr>
        </p:nvGraphicFramePr>
        <p:xfrm>
          <a:off x="5180745" y="5628988"/>
          <a:ext cx="5582828" cy="365760"/>
        </p:xfrm>
        <a:graphic>
          <a:graphicData uri="http://schemas.openxmlformats.org/presentationml/2006/ole">
            <mc:AlternateContent xmlns:mc="http://schemas.openxmlformats.org/markup-compatibility/2006">
              <mc:Choice xmlns:v="urn:schemas-microsoft-com:vml" Requires="v">
                <p:oleObj spid="_x0000_s1078" name="Equation" r:id="rId12" imgW="3886200" imgH="253800" progId="Equation.DSMT4">
                  <p:embed/>
                </p:oleObj>
              </mc:Choice>
              <mc:Fallback>
                <p:oleObj name="Equation" r:id="rId12" imgW="3886200" imgH="253800" progId="Equation.DSMT4">
                  <p:embed/>
                  <p:pic>
                    <p:nvPicPr>
                      <p:cNvPr id="0" name=""/>
                      <p:cNvPicPr/>
                      <p:nvPr/>
                    </p:nvPicPr>
                    <p:blipFill>
                      <a:blip r:embed="rId13"/>
                      <a:stretch>
                        <a:fillRect/>
                      </a:stretch>
                    </p:blipFill>
                    <p:spPr>
                      <a:xfrm>
                        <a:off x="5180745" y="5628988"/>
                        <a:ext cx="5582828" cy="365760"/>
                      </a:xfrm>
                      <a:prstGeom prst="rect">
                        <a:avLst/>
                      </a:prstGeom>
                    </p:spPr>
                  </p:pic>
                </p:oleObj>
              </mc:Fallback>
            </mc:AlternateContent>
          </a:graphicData>
        </a:graphic>
      </p:graphicFrame>
    </p:spTree>
    <p:extLst>
      <p:ext uri="{BB962C8B-B14F-4D97-AF65-F5344CB8AC3E}">
        <p14:creationId xmlns:p14="http://schemas.microsoft.com/office/powerpoint/2010/main" val="285500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9077DE-59EB-DA3C-3492-83BCA8213614}"/>
              </a:ext>
            </a:extLst>
          </p:cNvPr>
          <p:cNvSpPr>
            <a:spLocks noGrp="1"/>
          </p:cNvSpPr>
          <p:nvPr>
            <p:ph type="sldNum" sz="quarter" idx="12"/>
          </p:nvPr>
        </p:nvSpPr>
        <p:spPr/>
        <p:txBody>
          <a:bodyPr/>
          <a:lstStyle/>
          <a:p>
            <a:fld id="{2BA667B7-7BA5-4DB2-A058-B66A386C003C}" type="slidenum">
              <a:rPr lang="en-SG" smtClean="0"/>
              <a:pPr/>
              <a:t>4</a:t>
            </a:fld>
            <a:endParaRPr lang="en-SG"/>
          </a:p>
        </p:txBody>
      </p:sp>
      <p:sp>
        <p:nvSpPr>
          <p:cNvPr id="6" name="Text Placeholder 5">
            <a:extLst>
              <a:ext uri="{FF2B5EF4-FFF2-40B4-BE49-F238E27FC236}">
                <a16:creationId xmlns:a16="http://schemas.microsoft.com/office/drawing/2014/main" id="{F9750329-33C8-A1EA-18BC-70ED7CE13330}"/>
              </a:ext>
            </a:extLst>
          </p:cNvPr>
          <p:cNvSpPr>
            <a:spLocks noGrp="1"/>
          </p:cNvSpPr>
          <p:nvPr>
            <p:ph type="body" sz="quarter" idx="13"/>
          </p:nvPr>
        </p:nvSpPr>
        <p:spPr/>
        <p:txBody>
          <a:bodyPr>
            <a:normAutofit fontScale="92500"/>
          </a:bodyPr>
          <a:lstStyle/>
          <a:p>
            <a:r>
              <a:rPr lang="en-US" dirty="0" err="1"/>
              <a:t>Mô</a:t>
            </a:r>
            <a:r>
              <a:rPr lang="en-US" dirty="0"/>
              <a:t> </a:t>
            </a:r>
            <a:r>
              <a:rPr lang="en-US" dirty="0" err="1"/>
              <a:t>hình</a:t>
            </a:r>
            <a:r>
              <a:rPr lang="en-US" dirty="0"/>
              <a:t> </a:t>
            </a:r>
            <a:r>
              <a:rPr lang="en-US" dirty="0" err="1"/>
              <a:t>hóa</a:t>
            </a:r>
            <a:r>
              <a:rPr lang="en-US" dirty="0"/>
              <a:t> </a:t>
            </a:r>
            <a:r>
              <a:rPr lang="en-US" dirty="0" err="1"/>
              <a:t>hệ</a:t>
            </a:r>
            <a:r>
              <a:rPr lang="en-US" dirty="0"/>
              <a:t> </a:t>
            </a:r>
            <a:r>
              <a:rPr lang="en-US" dirty="0" err="1"/>
              <a:t>cánh</a:t>
            </a:r>
            <a:r>
              <a:rPr lang="en-US" dirty="0"/>
              <a:t> </a:t>
            </a:r>
            <a:r>
              <a:rPr lang="en-US" dirty="0" err="1"/>
              <a:t>tay</a:t>
            </a:r>
            <a:r>
              <a:rPr lang="en-US" dirty="0"/>
              <a:t> </a:t>
            </a:r>
            <a:r>
              <a:rPr lang="en-US" dirty="0" err="1"/>
              <a:t>máy</a:t>
            </a:r>
            <a:r>
              <a:rPr lang="en-US" dirty="0"/>
              <a:t> 2 </a:t>
            </a:r>
            <a:r>
              <a:rPr lang="en-US" dirty="0" err="1"/>
              <a:t>bậc</a:t>
            </a:r>
            <a:r>
              <a:rPr lang="en-US" dirty="0"/>
              <a:t> </a:t>
            </a:r>
            <a:r>
              <a:rPr lang="en-US" dirty="0" err="1"/>
              <a:t>tự</a:t>
            </a:r>
            <a:r>
              <a:rPr lang="en-US" dirty="0"/>
              <a:t> do</a:t>
            </a:r>
          </a:p>
        </p:txBody>
      </p:sp>
      <p:sp>
        <p:nvSpPr>
          <p:cNvPr id="4" name="Date Placeholder 3">
            <a:extLst>
              <a:ext uri="{FF2B5EF4-FFF2-40B4-BE49-F238E27FC236}">
                <a16:creationId xmlns:a16="http://schemas.microsoft.com/office/drawing/2014/main" id="{6B04D3D4-BC7A-2EBA-CD5E-6762BD4E2D9A}"/>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5" name="Content Placeholder 4">
            <a:extLst>
              <a:ext uri="{FF2B5EF4-FFF2-40B4-BE49-F238E27FC236}">
                <a16:creationId xmlns:a16="http://schemas.microsoft.com/office/drawing/2014/main" id="{B91BDD5A-EAA5-1842-7E56-B7E6CA88C029}"/>
              </a:ext>
            </a:extLst>
          </p:cNvPr>
          <p:cNvSpPr>
            <a:spLocks noGrp="1"/>
          </p:cNvSpPr>
          <p:nvPr>
            <p:ph idx="1"/>
          </p:nvPr>
        </p:nvSpPr>
        <p:spPr/>
        <p:txBody>
          <a:bodyPr>
            <a:normAutofit/>
          </a:bodyPr>
          <a:lstStyle/>
          <a:p>
            <a:r>
              <a:rPr lang="vi-VN" sz="2000" noProof="1">
                <a:latin typeface="+mn-lt"/>
              </a:rPr>
              <a:t>Vận tốc cuối khâu 1 và khâu 2 của robot so với tọa độ gốc</a:t>
            </a:r>
            <a:r>
              <a:rPr lang="en-US" sz="2000" noProof="1">
                <a:latin typeface="+mn-lt"/>
              </a:rPr>
              <a:t>:</a:t>
            </a:r>
          </a:p>
          <a:p>
            <a:endParaRPr lang="en-US" sz="2000" noProof="1">
              <a:latin typeface="+mn-lt"/>
            </a:endParaRPr>
          </a:p>
          <a:p>
            <a:endParaRPr lang="en-US" sz="2000" noProof="1">
              <a:latin typeface="+mn-lt"/>
            </a:endParaRPr>
          </a:p>
          <a:p>
            <a:endParaRPr lang="en-US" sz="2000" noProof="1">
              <a:latin typeface="+mn-lt"/>
            </a:endParaRPr>
          </a:p>
          <a:p>
            <a:endParaRPr lang="en-US" sz="2000" noProof="1">
              <a:latin typeface="+mn-lt"/>
            </a:endParaRPr>
          </a:p>
          <a:p>
            <a:r>
              <a:rPr lang="vi-VN" sz="2000" noProof="1">
                <a:latin typeface="+mn-lt"/>
              </a:rPr>
              <a:t>Tốc độ góc ứng với từng khâu</a:t>
            </a:r>
            <a:r>
              <a:rPr lang="en-US" sz="2000" noProof="1">
                <a:latin typeface="+mn-lt"/>
              </a:rPr>
              <a:t>:</a:t>
            </a:r>
          </a:p>
          <a:p>
            <a:r>
              <a:rPr lang="en-US" sz="2000" noProof="1"/>
              <a:t>Tổng động năng của hệ :</a:t>
            </a:r>
          </a:p>
          <a:p>
            <a:endParaRPr lang="en-US" sz="2000" noProof="1"/>
          </a:p>
          <a:p>
            <a:r>
              <a:rPr lang="en-US" sz="2000" noProof="1"/>
              <a:t>Tổng thế năng của hệ :</a:t>
            </a:r>
          </a:p>
          <a:p>
            <a:r>
              <a:rPr lang="vi-VN" sz="2000" noProof="1"/>
              <a:t>Phương trình Lagrange ứng với robot hai bậc tự do:</a:t>
            </a:r>
          </a:p>
        </p:txBody>
      </p:sp>
      <p:graphicFrame>
        <p:nvGraphicFramePr>
          <p:cNvPr id="11" name="Object 10">
            <a:extLst>
              <a:ext uri="{FF2B5EF4-FFF2-40B4-BE49-F238E27FC236}">
                <a16:creationId xmlns:a16="http://schemas.microsoft.com/office/drawing/2014/main" id="{7A32C502-E9A3-58B3-8D87-0380731B2E79}"/>
              </a:ext>
            </a:extLst>
          </p:cNvPr>
          <p:cNvGraphicFramePr>
            <a:graphicFrameLocks noChangeAspect="1"/>
          </p:cNvGraphicFramePr>
          <p:nvPr>
            <p:extLst>
              <p:ext uri="{D42A27DB-BD31-4B8C-83A1-F6EECF244321}">
                <p14:modId xmlns:p14="http://schemas.microsoft.com/office/powerpoint/2010/main" val="2617567867"/>
              </p:ext>
            </p:extLst>
          </p:nvPr>
        </p:nvGraphicFramePr>
        <p:xfrm>
          <a:off x="4264250" y="1460824"/>
          <a:ext cx="3663500" cy="1645920"/>
        </p:xfrm>
        <a:graphic>
          <a:graphicData uri="http://schemas.openxmlformats.org/presentationml/2006/ole">
            <mc:AlternateContent xmlns:mc="http://schemas.openxmlformats.org/markup-compatibility/2006">
              <mc:Choice xmlns:v="urn:schemas-microsoft-com:vml" Requires="v">
                <p:oleObj spid="_x0000_s10289" name="Equation" r:id="rId3" imgW="2628720" imgH="1180800" progId="Equation.DSMT4">
                  <p:embed/>
                </p:oleObj>
              </mc:Choice>
              <mc:Fallback>
                <p:oleObj name="Equation" r:id="rId3" imgW="2628720" imgH="1180800" progId="Equation.DSMT4">
                  <p:embed/>
                  <p:pic>
                    <p:nvPicPr>
                      <p:cNvPr id="0" name=""/>
                      <p:cNvPicPr/>
                      <p:nvPr/>
                    </p:nvPicPr>
                    <p:blipFill>
                      <a:blip r:embed="rId4"/>
                      <a:stretch>
                        <a:fillRect/>
                      </a:stretch>
                    </p:blipFill>
                    <p:spPr>
                      <a:xfrm>
                        <a:off x="4264250" y="1460824"/>
                        <a:ext cx="3663500" cy="164592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5DFF23AF-5B65-E14E-D498-73C2535E8B45}"/>
              </a:ext>
            </a:extLst>
          </p:cNvPr>
          <p:cNvGraphicFramePr>
            <a:graphicFrameLocks noChangeAspect="1"/>
          </p:cNvGraphicFramePr>
          <p:nvPr>
            <p:extLst>
              <p:ext uri="{D42A27DB-BD31-4B8C-83A1-F6EECF244321}">
                <p14:modId xmlns:p14="http://schemas.microsoft.com/office/powerpoint/2010/main" val="3355924350"/>
              </p:ext>
            </p:extLst>
          </p:nvPr>
        </p:nvGraphicFramePr>
        <p:xfrm>
          <a:off x="4161038" y="3168890"/>
          <a:ext cx="1865376" cy="365760"/>
        </p:xfrm>
        <a:graphic>
          <a:graphicData uri="http://schemas.openxmlformats.org/presentationml/2006/ole">
            <mc:AlternateContent xmlns:mc="http://schemas.openxmlformats.org/markup-compatibility/2006">
              <mc:Choice xmlns:v="urn:schemas-microsoft-com:vml" Requires="v">
                <p:oleObj spid="_x0000_s10290" name="Equation" r:id="rId5" imgW="1295280" imgH="253800" progId="Equation.DSMT4">
                  <p:embed/>
                </p:oleObj>
              </mc:Choice>
              <mc:Fallback>
                <p:oleObj name="Equation" r:id="rId5" imgW="1295280" imgH="253800" progId="Equation.DSMT4">
                  <p:embed/>
                  <p:pic>
                    <p:nvPicPr>
                      <p:cNvPr id="0" name=""/>
                      <p:cNvPicPr/>
                      <p:nvPr/>
                    </p:nvPicPr>
                    <p:blipFill>
                      <a:blip r:embed="rId6"/>
                      <a:stretch>
                        <a:fillRect/>
                      </a:stretch>
                    </p:blipFill>
                    <p:spPr>
                      <a:xfrm>
                        <a:off x="4161038" y="3168890"/>
                        <a:ext cx="1865376" cy="36576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79F89DF8-92C9-2EDB-40F0-A0C2A6A6A8DD}"/>
              </a:ext>
            </a:extLst>
          </p:cNvPr>
          <p:cNvGraphicFramePr>
            <a:graphicFrameLocks noChangeAspect="1"/>
          </p:cNvGraphicFramePr>
          <p:nvPr>
            <p:extLst>
              <p:ext uri="{D42A27DB-BD31-4B8C-83A1-F6EECF244321}">
                <p14:modId xmlns:p14="http://schemas.microsoft.com/office/powerpoint/2010/main" val="3793118409"/>
              </p:ext>
            </p:extLst>
          </p:nvPr>
        </p:nvGraphicFramePr>
        <p:xfrm>
          <a:off x="1821201" y="3860550"/>
          <a:ext cx="9170126" cy="548640"/>
        </p:xfrm>
        <a:graphic>
          <a:graphicData uri="http://schemas.openxmlformats.org/presentationml/2006/ole">
            <mc:AlternateContent xmlns:mc="http://schemas.openxmlformats.org/markup-compatibility/2006">
              <mc:Choice xmlns:v="urn:schemas-microsoft-com:vml" Requires="v">
                <p:oleObj spid="_x0000_s10291" name="Equation" r:id="rId7" imgW="7429320" imgH="444240" progId="Equation.DSMT4">
                  <p:embed/>
                </p:oleObj>
              </mc:Choice>
              <mc:Fallback>
                <p:oleObj name="Equation" r:id="rId7" imgW="7429320" imgH="444240" progId="Equation.DSMT4">
                  <p:embed/>
                  <p:pic>
                    <p:nvPicPr>
                      <p:cNvPr id="0" name=""/>
                      <p:cNvPicPr/>
                      <p:nvPr/>
                    </p:nvPicPr>
                    <p:blipFill>
                      <a:blip r:embed="rId8"/>
                      <a:stretch>
                        <a:fillRect/>
                      </a:stretch>
                    </p:blipFill>
                    <p:spPr>
                      <a:xfrm>
                        <a:off x="1821201" y="3860550"/>
                        <a:ext cx="9170126" cy="54864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6162F489-ECC7-3A76-1639-AE55DECAB467}"/>
              </a:ext>
            </a:extLst>
          </p:cNvPr>
          <p:cNvGraphicFramePr>
            <a:graphicFrameLocks noChangeAspect="1"/>
          </p:cNvGraphicFramePr>
          <p:nvPr>
            <p:extLst>
              <p:ext uri="{D42A27DB-BD31-4B8C-83A1-F6EECF244321}">
                <p14:modId xmlns:p14="http://schemas.microsoft.com/office/powerpoint/2010/main" val="2707097100"/>
              </p:ext>
            </p:extLst>
          </p:nvPr>
        </p:nvGraphicFramePr>
        <p:xfrm>
          <a:off x="3287486" y="4348634"/>
          <a:ext cx="5712620" cy="457200"/>
        </p:xfrm>
        <a:graphic>
          <a:graphicData uri="http://schemas.openxmlformats.org/presentationml/2006/ole">
            <mc:AlternateContent xmlns:mc="http://schemas.openxmlformats.org/markup-compatibility/2006">
              <mc:Choice xmlns:v="urn:schemas-microsoft-com:vml" Requires="v">
                <p:oleObj spid="_x0000_s10292" name="Equation" r:id="rId9" imgW="3808116" imgH="305357" progId="Equation.DSMT4">
                  <p:embed/>
                </p:oleObj>
              </mc:Choice>
              <mc:Fallback>
                <p:oleObj name="Equation" r:id="rId9" imgW="3808116" imgH="305357" progId="Equation.DSMT4">
                  <p:embed/>
                  <p:pic>
                    <p:nvPicPr>
                      <p:cNvPr id="0" name=""/>
                      <p:cNvPicPr/>
                      <p:nvPr/>
                    </p:nvPicPr>
                    <p:blipFill>
                      <a:blip r:embed="rId10"/>
                      <a:stretch>
                        <a:fillRect/>
                      </a:stretch>
                    </p:blipFill>
                    <p:spPr>
                      <a:xfrm>
                        <a:off x="3287486" y="4348634"/>
                        <a:ext cx="5712620" cy="4572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FB3C7876-DF56-24BC-0C8F-66AB3AD28B72}"/>
              </a:ext>
            </a:extLst>
          </p:cNvPr>
          <p:cNvGraphicFramePr>
            <a:graphicFrameLocks noChangeAspect="1"/>
          </p:cNvGraphicFramePr>
          <p:nvPr>
            <p:extLst>
              <p:ext uri="{D42A27DB-BD31-4B8C-83A1-F6EECF244321}">
                <p14:modId xmlns:p14="http://schemas.microsoft.com/office/powerpoint/2010/main" val="1455785530"/>
              </p:ext>
            </p:extLst>
          </p:nvPr>
        </p:nvGraphicFramePr>
        <p:xfrm>
          <a:off x="6579084" y="4814712"/>
          <a:ext cx="1295400" cy="365760"/>
        </p:xfrm>
        <a:graphic>
          <a:graphicData uri="http://schemas.openxmlformats.org/presentationml/2006/ole">
            <mc:AlternateContent xmlns:mc="http://schemas.openxmlformats.org/markup-compatibility/2006">
              <mc:Choice xmlns:v="urn:schemas-microsoft-com:vml" Requires="v">
                <p:oleObj spid="_x0000_s10293" name="Equation" r:id="rId11" imgW="1079280" imgH="304560" progId="Equation.DSMT4">
                  <p:embed/>
                </p:oleObj>
              </mc:Choice>
              <mc:Fallback>
                <p:oleObj name="Equation" r:id="rId11" imgW="1079280" imgH="304560" progId="Equation.DSMT4">
                  <p:embed/>
                  <p:pic>
                    <p:nvPicPr>
                      <p:cNvPr id="0" name=""/>
                      <p:cNvPicPr/>
                      <p:nvPr/>
                    </p:nvPicPr>
                    <p:blipFill>
                      <a:blip r:embed="rId12"/>
                      <a:stretch>
                        <a:fillRect/>
                      </a:stretch>
                    </p:blipFill>
                    <p:spPr>
                      <a:xfrm>
                        <a:off x="6579084" y="4814712"/>
                        <a:ext cx="1295400" cy="36576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D9341A0F-C142-A19C-0660-95CA4B6CB4EC}"/>
              </a:ext>
            </a:extLst>
          </p:cNvPr>
          <p:cNvGraphicFramePr>
            <a:graphicFrameLocks noChangeAspect="1"/>
          </p:cNvGraphicFramePr>
          <p:nvPr>
            <p:extLst>
              <p:ext uri="{D42A27DB-BD31-4B8C-83A1-F6EECF244321}">
                <p14:modId xmlns:p14="http://schemas.microsoft.com/office/powerpoint/2010/main" val="1783629664"/>
              </p:ext>
            </p:extLst>
          </p:nvPr>
        </p:nvGraphicFramePr>
        <p:xfrm>
          <a:off x="2874048" y="5073800"/>
          <a:ext cx="7460796" cy="1097280"/>
        </p:xfrm>
        <a:graphic>
          <a:graphicData uri="http://schemas.openxmlformats.org/presentationml/2006/ole">
            <mc:AlternateContent xmlns:mc="http://schemas.openxmlformats.org/markup-compatibility/2006">
              <mc:Choice xmlns:v="urn:schemas-microsoft-com:vml" Requires="v">
                <p:oleObj spid="_x0000_s10294" name="Equation" r:id="rId13" imgW="5943600" imgH="876240" progId="Equation.DSMT4">
                  <p:embed/>
                </p:oleObj>
              </mc:Choice>
              <mc:Fallback>
                <p:oleObj name="Equation" r:id="rId13" imgW="5943600" imgH="876240" progId="Equation.DSMT4">
                  <p:embed/>
                  <p:pic>
                    <p:nvPicPr>
                      <p:cNvPr id="0" name=""/>
                      <p:cNvPicPr/>
                      <p:nvPr/>
                    </p:nvPicPr>
                    <p:blipFill>
                      <a:blip r:embed="rId14"/>
                      <a:stretch>
                        <a:fillRect/>
                      </a:stretch>
                    </p:blipFill>
                    <p:spPr>
                      <a:xfrm>
                        <a:off x="2874048" y="5073800"/>
                        <a:ext cx="7460796" cy="1097280"/>
                      </a:xfrm>
                      <a:prstGeom prst="rect">
                        <a:avLst/>
                      </a:prstGeom>
                    </p:spPr>
                  </p:pic>
                </p:oleObj>
              </mc:Fallback>
            </mc:AlternateContent>
          </a:graphicData>
        </a:graphic>
      </p:graphicFrame>
    </p:spTree>
    <p:extLst>
      <p:ext uri="{BB962C8B-B14F-4D97-AF65-F5344CB8AC3E}">
        <p14:creationId xmlns:p14="http://schemas.microsoft.com/office/powerpoint/2010/main" val="316234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9077DE-59EB-DA3C-3492-83BCA8213614}"/>
              </a:ext>
            </a:extLst>
          </p:cNvPr>
          <p:cNvSpPr>
            <a:spLocks noGrp="1"/>
          </p:cNvSpPr>
          <p:nvPr>
            <p:ph type="sldNum" sz="quarter" idx="12"/>
          </p:nvPr>
        </p:nvSpPr>
        <p:spPr/>
        <p:txBody>
          <a:bodyPr/>
          <a:lstStyle/>
          <a:p>
            <a:fld id="{2BA667B7-7BA5-4DB2-A058-B66A386C003C}" type="slidenum">
              <a:rPr lang="en-SG" smtClean="0"/>
              <a:pPr/>
              <a:t>5</a:t>
            </a:fld>
            <a:endParaRPr lang="en-SG"/>
          </a:p>
        </p:txBody>
      </p:sp>
      <p:sp>
        <p:nvSpPr>
          <p:cNvPr id="6" name="Text Placeholder 5">
            <a:extLst>
              <a:ext uri="{FF2B5EF4-FFF2-40B4-BE49-F238E27FC236}">
                <a16:creationId xmlns:a16="http://schemas.microsoft.com/office/drawing/2014/main" id="{F9750329-33C8-A1EA-18BC-70ED7CE13330}"/>
              </a:ext>
            </a:extLst>
          </p:cNvPr>
          <p:cNvSpPr>
            <a:spLocks noGrp="1"/>
          </p:cNvSpPr>
          <p:nvPr>
            <p:ph type="body" sz="quarter" idx="13"/>
          </p:nvPr>
        </p:nvSpPr>
        <p:spPr/>
        <p:txBody>
          <a:bodyPr>
            <a:normAutofit fontScale="92500"/>
          </a:bodyPr>
          <a:lstStyle/>
          <a:p>
            <a:r>
              <a:rPr lang="en-US" dirty="0" err="1"/>
              <a:t>Mô</a:t>
            </a:r>
            <a:r>
              <a:rPr lang="en-US" dirty="0"/>
              <a:t> </a:t>
            </a:r>
            <a:r>
              <a:rPr lang="en-US" dirty="0" err="1"/>
              <a:t>hình</a:t>
            </a:r>
            <a:r>
              <a:rPr lang="en-US" dirty="0"/>
              <a:t> </a:t>
            </a:r>
            <a:r>
              <a:rPr lang="en-US" dirty="0" err="1"/>
              <a:t>hóa</a:t>
            </a:r>
            <a:r>
              <a:rPr lang="en-US" dirty="0"/>
              <a:t> </a:t>
            </a:r>
            <a:r>
              <a:rPr lang="en-US" dirty="0" err="1"/>
              <a:t>hệ</a:t>
            </a:r>
            <a:r>
              <a:rPr lang="en-US" dirty="0"/>
              <a:t> </a:t>
            </a:r>
            <a:r>
              <a:rPr lang="en-US" dirty="0" err="1"/>
              <a:t>cánh</a:t>
            </a:r>
            <a:r>
              <a:rPr lang="en-US" dirty="0"/>
              <a:t> </a:t>
            </a:r>
            <a:r>
              <a:rPr lang="en-US" dirty="0" err="1"/>
              <a:t>tay</a:t>
            </a:r>
            <a:r>
              <a:rPr lang="en-US" dirty="0"/>
              <a:t> </a:t>
            </a:r>
            <a:r>
              <a:rPr lang="en-US" dirty="0" err="1"/>
              <a:t>máy</a:t>
            </a:r>
            <a:r>
              <a:rPr lang="en-US" dirty="0"/>
              <a:t> 2 </a:t>
            </a:r>
            <a:r>
              <a:rPr lang="en-US" dirty="0" err="1"/>
              <a:t>bậc</a:t>
            </a:r>
            <a:r>
              <a:rPr lang="en-US" dirty="0"/>
              <a:t> </a:t>
            </a:r>
            <a:r>
              <a:rPr lang="en-US" dirty="0" err="1"/>
              <a:t>tự</a:t>
            </a:r>
            <a:r>
              <a:rPr lang="en-US" dirty="0"/>
              <a:t> do</a:t>
            </a:r>
          </a:p>
        </p:txBody>
      </p:sp>
      <p:sp>
        <p:nvSpPr>
          <p:cNvPr id="4" name="Date Placeholder 3">
            <a:extLst>
              <a:ext uri="{FF2B5EF4-FFF2-40B4-BE49-F238E27FC236}">
                <a16:creationId xmlns:a16="http://schemas.microsoft.com/office/drawing/2014/main" id="{6B04D3D4-BC7A-2EBA-CD5E-6762BD4E2D9A}"/>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5" name="Content Placeholder 4">
            <a:extLst>
              <a:ext uri="{FF2B5EF4-FFF2-40B4-BE49-F238E27FC236}">
                <a16:creationId xmlns:a16="http://schemas.microsoft.com/office/drawing/2014/main" id="{B91BDD5A-EAA5-1842-7E56-B7E6CA88C029}"/>
              </a:ext>
            </a:extLst>
          </p:cNvPr>
          <p:cNvSpPr>
            <a:spLocks noGrp="1"/>
          </p:cNvSpPr>
          <p:nvPr>
            <p:ph idx="1"/>
          </p:nvPr>
        </p:nvSpPr>
        <p:spPr/>
        <p:txBody>
          <a:bodyPr>
            <a:normAutofit/>
          </a:bodyPr>
          <a:lstStyle/>
          <a:p>
            <a:pPr algn="just"/>
            <a:r>
              <a:rPr lang="vi-VN" sz="2000" noProof="1"/>
              <a:t>Theo phương trình Lagrange, động lực học của robot 2 DOF được đưa ra bởi hai phương trình vi phân phi tuyến như sau:</a:t>
            </a:r>
          </a:p>
          <a:p>
            <a:r>
              <a:rPr lang="vi-VN" sz="2000" noProof="1"/>
              <a:t>Tính torque tại khớp 1:</a:t>
            </a:r>
            <a:endParaRPr lang="en-US" sz="2000" noProof="1"/>
          </a:p>
          <a:p>
            <a:endParaRPr lang="en-US" sz="2000" noProof="1"/>
          </a:p>
          <a:p>
            <a:endParaRPr lang="en-US" sz="2000" noProof="1"/>
          </a:p>
          <a:p>
            <a:endParaRPr lang="en-US" sz="2000" noProof="1"/>
          </a:p>
          <a:p>
            <a:r>
              <a:rPr lang="vi-VN" sz="2000" noProof="1"/>
              <a:t>Tính torque tại khớp 2:</a:t>
            </a:r>
            <a:endParaRPr lang="en-US" sz="2000" noProof="1"/>
          </a:p>
          <a:p>
            <a:endParaRPr lang="vi-VN" sz="2000" noProof="1"/>
          </a:p>
          <a:p>
            <a:endParaRPr lang="vi-VN" sz="2000" noProof="1"/>
          </a:p>
        </p:txBody>
      </p:sp>
      <p:graphicFrame>
        <p:nvGraphicFramePr>
          <p:cNvPr id="3" name="Object 2">
            <a:extLst>
              <a:ext uri="{FF2B5EF4-FFF2-40B4-BE49-F238E27FC236}">
                <a16:creationId xmlns:a16="http://schemas.microsoft.com/office/drawing/2014/main" id="{85DDF063-B760-143E-421A-BFF3E06C5695}"/>
              </a:ext>
            </a:extLst>
          </p:cNvPr>
          <p:cNvGraphicFramePr>
            <a:graphicFrameLocks noChangeAspect="1"/>
          </p:cNvGraphicFramePr>
          <p:nvPr>
            <p:extLst>
              <p:ext uri="{D42A27DB-BD31-4B8C-83A1-F6EECF244321}">
                <p14:modId xmlns:p14="http://schemas.microsoft.com/office/powerpoint/2010/main" val="3573588060"/>
              </p:ext>
            </p:extLst>
          </p:nvPr>
        </p:nvGraphicFramePr>
        <p:xfrm>
          <a:off x="3287486" y="1695896"/>
          <a:ext cx="1798684" cy="640080"/>
        </p:xfrm>
        <a:graphic>
          <a:graphicData uri="http://schemas.openxmlformats.org/presentationml/2006/ole">
            <mc:AlternateContent xmlns:mc="http://schemas.openxmlformats.org/markup-compatibility/2006">
              <mc:Choice xmlns:v="urn:schemas-microsoft-com:vml" Requires="v">
                <p:oleObj spid="_x0000_s11300" name="Equation" r:id="rId3" imgW="1504103" imgH="534285" progId="Equation.DSMT4">
                  <p:embed/>
                </p:oleObj>
              </mc:Choice>
              <mc:Fallback>
                <p:oleObj name="Equation" r:id="rId3" imgW="1504103" imgH="534285" progId="Equation.DSMT4">
                  <p:embed/>
                  <p:pic>
                    <p:nvPicPr>
                      <p:cNvPr id="0" name=""/>
                      <p:cNvPicPr/>
                      <p:nvPr/>
                    </p:nvPicPr>
                    <p:blipFill>
                      <a:blip r:embed="rId4"/>
                      <a:stretch>
                        <a:fillRect/>
                      </a:stretch>
                    </p:blipFill>
                    <p:spPr>
                      <a:xfrm>
                        <a:off x="3287486" y="1695896"/>
                        <a:ext cx="1798684" cy="64008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281F589-A7F0-3E0E-62E5-FEF377BDD74F}"/>
              </a:ext>
            </a:extLst>
          </p:cNvPr>
          <p:cNvGraphicFramePr>
            <a:graphicFrameLocks noChangeAspect="1"/>
          </p:cNvGraphicFramePr>
          <p:nvPr>
            <p:extLst>
              <p:ext uri="{D42A27DB-BD31-4B8C-83A1-F6EECF244321}">
                <p14:modId xmlns:p14="http://schemas.microsoft.com/office/powerpoint/2010/main" val="3616746197"/>
              </p:ext>
            </p:extLst>
          </p:nvPr>
        </p:nvGraphicFramePr>
        <p:xfrm>
          <a:off x="2144948" y="2372211"/>
          <a:ext cx="8503920" cy="914400"/>
        </p:xfrm>
        <a:graphic>
          <a:graphicData uri="http://schemas.openxmlformats.org/presentationml/2006/ole">
            <mc:AlternateContent xmlns:mc="http://schemas.openxmlformats.org/markup-compatibility/2006">
              <mc:Choice xmlns:v="urn:schemas-microsoft-com:vml" Requires="v">
                <p:oleObj spid="_x0000_s11301" name="Equation" r:id="rId5" imgW="5905440" imgH="634680" progId="Equation.DSMT4">
                  <p:embed/>
                </p:oleObj>
              </mc:Choice>
              <mc:Fallback>
                <p:oleObj name="Equation" r:id="rId5" imgW="5905440" imgH="634680" progId="Equation.DSMT4">
                  <p:embed/>
                  <p:pic>
                    <p:nvPicPr>
                      <p:cNvPr id="0" name=""/>
                      <p:cNvPicPr/>
                      <p:nvPr/>
                    </p:nvPicPr>
                    <p:blipFill>
                      <a:blip r:embed="rId6"/>
                      <a:stretch>
                        <a:fillRect/>
                      </a:stretch>
                    </p:blipFill>
                    <p:spPr>
                      <a:xfrm>
                        <a:off x="2144948" y="2372211"/>
                        <a:ext cx="8503920" cy="9144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9287FE9-6DC4-EB35-1948-BA9810CE0D0F}"/>
              </a:ext>
            </a:extLst>
          </p:cNvPr>
          <p:cNvGraphicFramePr>
            <a:graphicFrameLocks noChangeAspect="1"/>
          </p:cNvGraphicFramePr>
          <p:nvPr>
            <p:extLst>
              <p:ext uri="{D42A27DB-BD31-4B8C-83A1-F6EECF244321}">
                <p14:modId xmlns:p14="http://schemas.microsoft.com/office/powerpoint/2010/main" val="1890270705"/>
              </p:ext>
            </p:extLst>
          </p:nvPr>
        </p:nvGraphicFramePr>
        <p:xfrm>
          <a:off x="3243814" y="3310649"/>
          <a:ext cx="1860112" cy="640080"/>
        </p:xfrm>
        <a:graphic>
          <a:graphicData uri="http://schemas.openxmlformats.org/presentationml/2006/ole">
            <mc:AlternateContent xmlns:mc="http://schemas.openxmlformats.org/markup-compatibility/2006">
              <mc:Choice xmlns:v="urn:schemas-microsoft-com:vml" Requires="v">
                <p:oleObj spid="_x0000_s11302" name="Equation" r:id="rId7" imgW="1523174" imgH="524551" progId="Equation.DSMT4">
                  <p:embed/>
                </p:oleObj>
              </mc:Choice>
              <mc:Fallback>
                <p:oleObj name="Equation" r:id="rId7" imgW="1523174" imgH="524551" progId="Equation.DSMT4">
                  <p:embed/>
                  <p:pic>
                    <p:nvPicPr>
                      <p:cNvPr id="0" name=""/>
                      <p:cNvPicPr/>
                      <p:nvPr/>
                    </p:nvPicPr>
                    <p:blipFill>
                      <a:blip r:embed="rId8"/>
                      <a:stretch>
                        <a:fillRect/>
                      </a:stretch>
                    </p:blipFill>
                    <p:spPr>
                      <a:xfrm>
                        <a:off x="3243814" y="3310649"/>
                        <a:ext cx="1860112" cy="64008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D7916BF-226D-61B9-B548-A50568A56477}"/>
              </a:ext>
            </a:extLst>
          </p:cNvPr>
          <p:cNvGraphicFramePr>
            <a:graphicFrameLocks noChangeAspect="1"/>
          </p:cNvGraphicFramePr>
          <p:nvPr>
            <p:extLst>
              <p:ext uri="{D42A27DB-BD31-4B8C-83A1-F6EECF244321}">
                <p14:modId xmlns:p14="http://schemas.microsoft.com/office/powerpoint/2010/main" val="2385659905"/>
              </p:ext>
            </p:extLst>
          </p:nvPr>
        </p:nvGraphicFramePr>
        <p:xfrm>
          <a:off x="1827289" y="3950729"/>
          <a:ext cx="9139238" cy="457200"/>
        </p:xfrm>
        <a:graphic>
          <a:graphicData uri="http://schemas.openxmlformats.org/presentationml/2006/ole">
            <mc:AlternateContent xmlns:mc="http://schemas.openxmlformats.org/markup-compatibility/2006">
              <mc:Choice xmlns:v="urn:schemas-microsoft-com:vml" Requires="v">
                <p:oleObj spid="_x0000_s11303" name="Equation" r:id="rId9" imgW="6093058" imgH="305357" progId="Equation.DSMT4">
                  <p:embed/>
                </p:oleObj>
              </mc:Choice>
              <mc:Fallback>
                <p:oleObj name="Equation" r:id="rId9" imgW="6093058" imgH="305357" progId="Equation.DSMT4">
                  <p:embed/>
                  <p:pic>
                    <p:nvPicPr>
                      <p:cNvPr id="0" name=""/>
                      <p:cNvPicPr/>
                      <p:nvPr/>
                    </p:nvPicPr>
                    <p:blipFill>
                      <a:blip r:embed="rId10"/>
                      <a:stretch>
                        <a:fillRect/>
                      </a:stretch>
                    </p:blipFill>
                    <p:spPr>
                      <a:xfrm>
                        <a:off x="1827289" y="3950729"/>
                        <a:ext cx="9139238" cy="457200"/>
                      </a:xfrm>
                      <a:prstGeom prst="rect">
                        <a:avLst/>
                      </a:prstGeom>
                    </p:spPr>
                  </p:pic>
                </p:oleObj>
              </mc:Fallback>
            </mc:AlternateContent>
          </a:graphicData>
        </a:graphic>
      </p:graphicFrame>
    </p:spTree>
    <p:extLst>
      <p:ext uri="{BB962C8B-B14F-4D97-AF65-F5344CB8AC3E}">
        <p14:creationId xmlns:p14="http://schemas.microsoft.com/office/powerpoint/2010/main" val="11514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00739-913D-3D1F-146F-6AA3B1E421E8}"/>
              </a:ext>
            </a:extLst>
          </p:cNvPr>
          <p:cNvSpPr>
            <a:spLocks noGrp="1"/>
          </p:cNvSpPr>
          <p:nvPr>
            <p:ph type="sldNum" sz="quarter" idx="12"/>
          </p:nvPr>
        </p:nvSpPr>
        <p:spPr/>
        <p:txBody>
          <a:bodyPr/>
          <a:lstStyle/>
          <a:p>
            <a:fld id="{2BA667B7-7BA5-4DB2-A058-B66A386C003C}" type="slidenum">
              <a:rPr lang="en-SG" smtClean="0"/>
              <a:pPr/>
              <a:t>6</a:t>
            </a:fld>
            <a:endParaRPr lang="en-SG"/>
          </a:p>
        </p:txBody>
      </p:sp>
      <p:sp>
        <p:nvSpPr>
          <p:cNvPr id="3" name="Text Placeholder 2">
            <a:extLst>
              <a:ext uri="{FF2B5EF4-FFF2-40B4-BE49-F238E27FC236}">
                <a16:creationId xmlns:a16="http://schemas.microsoft.com/office/drawing/2014/main" id="{A0FE893E-FF4A-FEE2-D603-FEF5F7001CC7}"/>
              </a:ext>
            </a:extLst>
          </p:cNvPr>
          <p:cNvSpPr>
            <a:spLocks noGrp="1"/>
          </p:cNvSpPr>
          <p:nvPr>
            <p:ph type="body" sz="quarter" idx="13"/>
          </p:nvPr>
        </p:nvSpPr>
        <p:spPr/>
        <p:txBody>
          <a:bodyPr>
            <a:normAutofit fontScale="92500"/>
          </a:bodyPr>
          <a:lstStyle/>
          <a:p>
            <a:r>
              <a:rPr lang="en-US" dirty="0" err="1"/>
              <a:t>Mô</a:t>
            </a:r>
            <a:r>
              <a:rPr lang="en-US" dirty="0"/>
              <a:t> </a:t>
            </a:r>
            <a:r>
              <a:rPr lang="en-US" dirty="0" err="1"/>
              <a:t>hình</a:t>
            </a:r>
            <a:r>
              <a:rPr lang="en-US" dirty="0"/>
              <a:t> </a:t>
            </a:r>
            <a:r>
              <a:rPr lang="en-US" dirty="0" err="1"/>
              <a:t>hóa</a:t>
            </a:r>
            <a:r>
              <a:rPr lang="en-US" dirty="0"/>
              <a:t> </a:t>
            </a:r>
            <a:r>
              <a:rPr lang="en-US" dirty="0" err="1"/>
              <a:t>hệ</a:t>
            </a:r>
            <a:r>
              <a:rPr lang="en-US" dirty="0"/>
              <a:t> </a:t>
            </a:r>
            <a:r>
              <a:rPr lang="en-US" dirty="0" err="1"/>
              <a:t>cánh</a:t>
            </a:r>
            <a:r>
              <a:rPr lang="en-US" dirty="0"/>
              <a:t> </a:t>
            </a:r>
            <a:r>
              <a:rPr lang="en-US" dirty="0" err="1"/>
              <a:t>tay</a:t>
            </a:r>
            <a:r>
              <a:rPr lang="en-US" dirty="0"/>
              <a:t> </a:t>
            </a:r>
            <a:r>
              <a:rPr lang="en-US" dirty="0" err="1"/>
              <a:t>máy</a:t>
            </a:r>
            <a:r>
              <a:rPr lang="en-US" dirty="0"/>
              <a:t> 2 </a:t>
            </a:r>
            <a:r>
              <a:rPr lang="en-US" dirty="0" err="1"/>
              <a:t>bậc</a:t>
            </a:r>
            <a:r>
              <a:rPr lang="en-US" dirty="0"/>
              <a:t> </a:t>
            </a:r>
            <a:r>
              <a:rPr lang="en-US" dirty="0" err="1"/>
              <a:t>tự</a:t>
            </a:r>
            <a:r>
              <a:rPr lang="en-US" dirty="0"/>
              <a:t> do</a:t>
            </a:r>
          </a:p>
        </p:txBody>
      </p:sp>
      <p:sp>
        <p:nvSpPr>
          <p:cNvPr id="4" name="Date Placeholder 3">
            <a:extLst>
              <a:ext uri="{FF2B5EF4-FFF2-40B4-BE49-F238E27FC236}">
                <a16:creationId xmlns:a16="http://schemas.microsoft.com/office/drawing/2014/main" id="{B3E0F298-61D3-9AAD-1D1D-890B33E58D37}"/>
              </a:ext>
            </a:extLst>
          </p:cNvPr>
          <p:cNvSpPr>
            <a:spLocks noGrp="1"/>
          </p:cNvSpPr>
          <p:nvPr>
            <p:ph type="dt" sz="half" idx="10"/>
          </p:nvPr>
        </p:nvSpPr>
        <p:spPr/>
        <p:txBody>
          <a:bodyPr/>
          <a:lstStyle/>
          <a:p>
            <a:fld id="{0447067C-88A8-4978-9089-A5C85C57A269}" type="datetime1">
              <a:rPr lang="en-SG" smtClean="0"/>
              <a:pPr/>
              <a:t>21/6/2022</a:t>
            </a:fld>
            <a:endParaRPr lang="en-SG"/>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1126091E-EAB9-66F7-7293-8CBD816464C7}"/>
                  </a:ext>
                </a:extLst>
              </p:cNvPr>
              <p:cNvSpPr>
                <a:spLocks noGrp="1"/>
              </p:cNvSpPr>
              <p:nvPr>
                <p:ph idx="1"/>
              </p:nvPr>
            </p:nvSpPr>
            <p:spPr/>
            <p:txBody>
              <a:bodyPr/>
              <a:lstStyle/>
              <a:p>
                <a:pPr/>
                <a:r>
                  <a:rPr lang="vi-VN" sz="2000" dirty="0">
                    <a:ea typeface="Cambria Math" panose="02040503050406030204" pitchFamily="18" charset="0"/>
                  </a:rPr>
                  <a:t>Động lực học robot 2 DOF dưới dạng tiêu chuẩn:</a:t>
                </a:r>
                <a:endParaRPr lang="en-US" sz="20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d>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𝜃</m:t>
                          </m:r>
                        </m:e>
                      </m:acc>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C</m:t>
                      </m:r>
                      <m:d>
                        <m:dPr>
                          <m:ctrlPr>
                            <a:rPr lang="en-US" sz="2000" b="0" i="1" smtClean="0">
                              <a:latin typeface="Cambria Math" panose="02040503050406030204" pitchFamily="18" charset="0"/>
                              <a:ea typeface="Cambria Math" panose="02040503050406030204" pitchFamily="18" charset="0"/>
                            </a:rPr>
                          </m:ctrlPr>
                        </m:dPr>
                        <m:e>
                          <m:r>
                            <m:rPr>
                              <m:sty m:val="p"/>
                            </m:rPr>
                            <a:rPr lang="el-GR" sz="2000" b="0" i="1" smtClean="0">
                              <a:latin typeface="Cambria Math" panose="02040503050406030204" pitchFamily="18" charset="0"/>
                              <a:ea typeface="Cambria Math" panose="02040503050406030204" pitchFamily="18" charset="0"/>
                            </a:rPr>
                            <m:t>θ</m:t>
                          </m:r>
                          <m:r>
                            <a:rPr lang="en-US" sz="2000" b="0" i="0"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𝜃</m:t>
                              </m:r>
                            </m:e>
                          </m:acc>
                        </m:e>
                      </m:d>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𝜃</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𝐺</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oMath>
                  </m:oMathPara>
                </a14:m>
                <a:endParaRPr lang="en-US" sz="2000" dirty="0"/>
              </a:p>
              <a:p>
                <a:r>
                  <a:rPr lang="en-US" sz="2000" dirty="0" err="1"/>
                  <a:t>Trong</a:t>
                </a:r>
                <a:r>
                  <a:rPr lang="en-US" sz="2000" dirty="0"/>
                  <a:t> </a:t>
                </a:r>
                <a:r>
                  <a:rPr lang="en-US" sz="2000" dirty="0" err="1"/>
                  <a:t>đó</a:t>
                </a:r>
                <a:r>
                  <a:rPr lang="en-US" sz="2000" dirty="0"/>
                  <a:t>: </a:t>
                </a:r>
              </a:p>
              <a:p>
                <a14:m>
                  <m:oMath xmlns:m="http://schemas.openxmlformats.org/officeDocument/2006/math">
                    <m:r>
                      <a:rPr lang="en-US" sz="2000" b="0" i="1" smtClean="0">
                        <a:latin typeface="Cambria Math" panose="02040503050406030204" pitchFamily="18" charset="0"/>
                        <a:ea typeface="Cambria Math" panose="02040503050406030204" pitchFamily="18" charset="0"/>
                      </a:rPr>
                      <m:t>𝑀</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d>
                  </m:oMath>
                </a14:m>
                <a:r>
                  <a:rPr lang="en-US" sz="2000" dirty="0"/>
                  <a:t> </a:t>
                </a:r>
                <a:r>
                  <a:rPr lang="en-US" sz="2000" dirty="0" err="1"/>
                  <a:t>là</a:t>
                </a:r>
                <a:r>
                  <a:rPr lang="en-US" sz="2000" dirty="0"/>
                  <a:t> ma </a:t>
                </a:r>
                <a:r>
                  <a:rPr lang="en-US" sz="2000" dirty="0" err="1"/>
                  <a:t>trận</a:t>
                </a:r>
                <a:r>
                  <a:rPr lang="en-US" sz="2000" dirty="0"/>
                  <a:t> </a:t>
                </a:r>
                <a:r>
                  <a:rPr lang="en-US" sz="2000" dirty="0" err="1"/>
                  <a:t>quá</a:t>
                </a:r>
                <a:r>
                  <a:rPr lang="en-US" sz="2000" dirty="0"/>
                  <a:t> </a:t>
                </a:r>
                <a:r>
                  <a:rPr lang="en-US" sz="2000" dirty="0" err="1"/>
                  <a:t>tính</a:t>
                </a:r>
                <a:r>
                  <a:rPr lang="en-US" sz="2000" dirty="0"/>
                  <a:t>. </a:t>
                </a:r>
              </a:p>
              <a:p>
                <a:endParaRPr lang="en-US" sz="2000" dirty="0"/>
              </a:p>
              <a:p>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C</m:t>
                    </m:r>
                    <m:d>
                      <m:dPr>
                        <m:ctrlPr>
                          <a:rPr lang="en-US" sz="2000" b="0" i="1" smtClean="0">
                            <a:latin typeface="Cambria Math" panose="02040503050406030204" pitchFamily="18" charset="0"/>
                            <a:ea typeface="Cambria Math" panose="02040503050406030204" pitchFamily="18" charset="0"/>
                          </a:rPr>
                        </m:ctrlPr>
                      </m:dPr>
                      <m:e>
                        <m:r>
                          <m:rPr>
                            <m:sty m:val="p"/>
                          </m:rPr>
                          <a:rPr lang="el-GR" sz="2000" b="0" i="1" smtClean="0">
                            <a:latin typeface="Cambria Math" panose="02040503050406030204" pitchFamily="18" charset="0"/>
                            <a:ea typeface="Cambria Math" panose="02040503050406030204" pitchFamily="18" charset="0"/>
                          </a:rPr>
                          <m:t>θ</m:t>
                        </m:r>
                        <m:r>
                          <a:rPr lang="en-US" sz="2000" b="0" i="0"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𝜃</m:t>
                            </m:r>
                          </m:e>
                        </m:acc>
                      </m:e>
                    </m:d>
                  </m:oMath>
                </a14:m>
                <a:r>
                  <a:rPr lang="en-US" sz="2000" dirty="0"/>
                  <a:t> </a:t>
                </a:r>
                <a:r>
                  <a:rPr lang="en-US" sz="2000" dirty="0" err="1"/>
                  <a:t>là</a:t>
                </a:r>
                <a:r>
                  <a:rPr lang="en-US" sz="2000" dirty="0"/>
                  <a:t> Vector </a:t>
                </a:r>
                <a:r>
                  <a:rPr lang="en-US" sz="2000" dirty="0" err="1"/>
                  <a:t>hướng</a:t>
                </a:r>
                <a:r>
                  <a:rPr lang="en-US" sz="2000" dirty="0"/>
                  <a:t> </a:t>
                </a:r>
                <a:r>
                  <a:rPr lang="en-US" sz="2000" dirty="0" err="1"/>
                  <a:t>tâm</a:t>
                </a:r>
                <a:r>
                  <a:rPr lang="en-US" sz="2000" dirty="0"/>
                  <a:t>.</a:t>
                </a:r>
              </a:p>
              <a:p>
                <a:endParaRPr lang="en-US" sz="2000" dirty="0"/>
              </a:p>
              <a:p>
                <a:r>
                  <a:rPr lang="en-US" sz="2000" dirty="0"/>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𝐺</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oMath>
                </a14:m>
                <a:r>
                  <a:rPr lang="en-US" sz="2000" dirty="0"/>
                  <a:t> </a:t>
                </a:r>
                <a:r>
                  <a:rPr lang="en-US" sz="2000" dirty="0" err="1"/>
                  <a:t>là</a:t>
                </a:r>
                <a:r>
                  <a:rPr lang="en-US" sz="2000" dirty="0"/>
                  <a:t> Vector </a:t>
                </a:r>
                <a:r>
                  <a:rPr lang="en-US" sz="2000" dirty="0" err="1"/>
                  <a:t>trọng</a:t>
                </a:r>
                <a:r>
                  <a:rPr lang="en-US" sz="2000" dirty="0"/>
                  <a:t> </a:t>
                </a:r>
                <a:r>
                  <a:rPr lang="en-US" sz="2000" dirty="0" err="1"/>
                  <a:t>lực</a:t>
                </a:r>
                <a:r>
                  <a:rPr lang="en-US" sz="2000" dirty="0"/>
                  <a:t>.</a:t>
                </a:r>
              </a:p>
              <a:p>
                <a:endParaRPr lang="en-US" sz="2000" dirty="0"/>
              </a:p>
              <a:p>
                <a:r>
                  <a:rPr lang="en-US" sz="2000" dirty="0" err="1"/>
                  <a:t>Với</a:t>
                </a:r>
                <a:r>
                  <a:rPr lang="en-US" sz="2000" dirty="0"/>
                  <a:t>:  </a:t>
                </a:r>
              </a:p>
            </p:txBody>
          </p:sp>
        </mc:Choice>
        <mc:Fallback>
          <p:sp>
            <p:nvSpPr>
              <p:cNvPr id="5" name="Content Placeholder 4">
                <a:extLst>
                  <a:ext uri="{FF2B5EF4-FFF2-40B4-BE49-F238E27FC236}">
                    <a16:creationId xmlns:a16="http://schemas.microsoft.com/office/drawing/2014/main" id="{1126091E-EAB9-66F7-7293-8CBD816464C7}"/>
                  </a:ext>
                </a:extLst>
              </p:cNvPr>
              <p:cNvSpPr>
                <a:spLocks noGrp="1" noRot="1" noChangeAspect="1" noMove="1" noResize="1" noEditPoints="1" noAdjustHandles="1" noChangeArrowheads="1" noChangeShapeType="1" noTextEdit="1"/>
              </p:cNvSpPr>
              <p:nvPr>
                <p:ph idx="1"/>
              </p:nvPr>
            </p:nvSpPr>
            <p:spPr>
              <a:blipFill>
                <a:blip r:embed="rId3"/>
                <a:stretch>
                  <a:fillRect l="-494" t="-979"/>
                </a:stretch>
              </a:blipFill>
            </p:spPr>
            <p:txBody>
              <a:bodyPr/>
              <a:lstStyle/>
              <a:p>
                <a:r>
                  <a:rPr lang="en-US">
                    <a:noFill/>
                  </a:rPr>
                  <a:t> </a:t>
                </a:r>
              </a:p>
            </p:txBody>
          </p:sp>
        </mc:Fallback>
      </mc:AlternateContent>
      <p:graphicFrame>
        <p:nvGraphicFramePr>
          <p:cNvPr id="6" name="Object 5">
            <a:extLst>
              <a:ext uri="{FF2B5EF4-FFF2-40B4-BE49-F238E27FC236}">
                <a16:creationId xmlns:a16="http://schemas.microsoft.com/office/drawing/2014/main" id="{FE50FBDA-BEE4-617A-E11D-C55EC8316961}"/>
              </a:ext>
            </a:extLst>
          </p:cNvPr>
          <p:cNvGraphicFramePr>
            <a:graphicFrameLocks noChangeAspect="1"/>
          </p:cNvGraphicFramePr>
          <p:nvPr>
            <p:extLst>
              <p:ext uri="{D42A27DB-BD31-4B8C-83A1-F6EECF244321}">
                <p14:modId xmlns:p14="http://schemas.microsoft.com/office/powerpoint/2010/main" val="1600612338"/>
              </p:ext>
            </p:extLst>
          </p:nvPr>
        </p:nvGraphicFramePr>
        <p:xfrm>
          <a:off x="3467604" y="2033947"/>
          <a:ext cx="8093959" cy="914400"/>
        </p:xfrm>
        <a:graphic>
          <a:graphicData uri="http://schemas.openxmlformats.org/presentationml/2006/ole">
            <mc:AlternateContent xmlns:mc="http://schemas.openxmlformats.org/markup-compatibility/2006">
              <mc:Choice xmlns:v="urn:schemas-microsoft-com:vml" Requires="v">
                <p:oleObj spid="_x0000_s2114" name="Equation" r:id="rId4" imgW="5778923" imgH="686783" progId="Equation.DSMT4">
                  <p:embed/>
                </p:oleObj>
              </mc:Choice>
              <mc:Fallback>
                <p:oleObj name="Equation" r:id="rId4" imgW="5778923" imgH="686783" progId="Equation.DSMT4">
                  <p:embed/>
                  <p:pic>
                    <p:nvPicPr>
                      <p:cNvPr id="6" name="Object 5">
                        <a:extLst>
                          <a:ext uri="{FF2B5EF4-FFF2-40B4-BE49-F238E27FC236}">
                            <a16:creationId xmlns:a16="http://schemas.microsoft.com/office/drawing/2014/main" id="{FE50FBDA-BEE4-617A-E11D-C55EC8316961}"/>
                          </a:ext>
                        </a:extLst>
                      </p:cNvPr>
                      <p:cNvPicPr/>
                      <p:nvPr/>
                    </p:nvPicPr>
                    <p:blipFill>
                      <a:blip r:embed="rId5"/>
                      <a:stretch>
                        <a:fillRect/>
                      </a:stretch>
                    </p:blipFill>
                    <p:spPr>
                      <a:xfrm>
                        <a:off x="3467604" y="2033947"/>
                        <a:ext cx="8093959" cy="9144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6B644F8-8626-C371-7E22-AD5CDBDB588F}"/>
              </a:ext>
            </a:extLst>
          </p:cNvPr>
          <p:cNvGraphicFramePr>
            <a:graphicFrameLocks noChangeAspect="1"/>
          </p:cNvGraphicFramePr>
          <p:nvPr>
            <p:extLst>
              <p:ext uri="{D42A27DB-BD31-4B8C-83A1-F6EECF244321}">
                <p14:modId xmlns:p14="http://schemas.microsoft.com/office/powerpoint/2010/main" val="866800537"/>
              </p:ext>
            </p:extLst>
          </p:nvPr>
        </p:nvGraphicFramePr>
        <p:xfrm>
          <a:off x="3861106" y="2873379"/>
          <a:ext cx="4965502" cy="868680"/>
        </p:xfrm>
        <a:graphic>
          <a:graphicData uri="http://schemas.openxmlformats.org/presentationml/2006/ole">
            <mc:AlternateContent xmlns:mc="http://schemas.openxmlformats.org/markup-compatibility/2006">
              <mc:Choice xmlns:v="urn:schemas-microsoft-com:vml" Requires="v">
                <p:oleObj spid="_x0000_s2115" name="Equation" r:id="rId6" imgW="3484626" imgH="610354" progId="Equation.DSMT4">
                  <p:embed/>
                </p:oleObj>
              </mc:Choice>
              <mc:Fallback>
                <p:oleObj name="Equation" r:id="rId6" imgW="3484626" imgH="610354" progId="Equation.DSMT4">
                  <p:embed/>
                  <p:pic>
                    <p:nvPicPr>
                      <p:cNvPr id="7" name="Object 6">
                        <a:extLst>
                          <a:ext uri="{FF2B5EF4-FFF2-40B4-BE49-F238E27FC236}">
                            <a16:creationId xmlns:a16="http://schemas.microsoft.com/office/drawing/2014/main" id="{26B644F8-8626-C371-7E22-AD5CDBDB588F}"/>
                          </a:ext>
                        </a:extLst>
                      </p:cNvPr>
                      <p:cNvPicPr/>
                      <p:nvPr/>
                    </p:nvPicPr>
                    <p:blipFill>
                      <a:blip r:embed="rId7"/>
                      <a:stretch>
                        <a:fillRect/>
                      </a:stretch>
                    </p:blipFill>
                    <p:spPr>
                      <a:xfrm>
                        <a:off x="3861106" y="2873379"/>
                        <a:ext cx="4965502" cy="86868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B5E9167-6CC4-B9D1-6F1A-509BD59DD93D}"/>
              </a:ext>
            </a:extLst>
          </p:cNvPr>
          <p:cNvGraphicFramePr>
            <a:graphicFrameLocks noChangeAspect="1"/>
          </p:cNvGraphicFramePr>
          <p:nvPr>
            <p:extLst>
              <p:ext uri="{D42A27DB-BD31-4B8C-83A1-F6EECF244321}">
                <p14:modId xmlns:p14="http://schemas.microsoft.com/office/powerpoint/2010/main" val="3959482912"/>
              </p:ext>
            </p:extLst>
          </p:nvPr>
        </p:nvGraphicFramePr>
        <p:xfrm>
          <a:off x="3467604" y="3712749"/>
          <a:ext cx="5441500" cy="868680"/>
        </p:xfrm>
        <a:graphic>
          <a:graphicData uri="http://schemas.openxmlformats.org/presentationml/2006/ole">
            <mc:AlternateContent xmlns:mc="http://schemas.openxmlformats.org/markup-compatibility/2006">
              <mc:Choice xmlns:v="urn:schemas-microsoft-com:vml" Requires="v">
                <p:oleObj spid="_x0000_s2116" name="Equation" r:id="rId8" imgW="3351128" imgH="534285" progId="Equation.DSMT4">
                  <p:embed/>
                </p:oleObj>
              </mc:Choice>
              <mc:Fallback>
                <p:oleObj name="Equation" r:id="rId8" imgW="3351128" imgH="534285" progId="Equation.DSMT4">
                  <p:embed/>
                  <p:pic>
                    <p:nvPicPr>
                      <p:cNvPr id="8" name="Object 7">
                        <a:extLst>
                          <a:ext uri="{FF2B5EF4-FFF2-40B4-BE49-F238E27FC236}">
                            <a16:creationId xmlns:a16="http://schemas.microsoft.com/office/drawing/2014/main" id="{1B5E9167-6CC4-B9D1-6F1A-509BD59DD93D}"/>
                          </a:ext>
                        </a:extLst>
                      </p:cNvPr>
                      <p:cNvPicPr/>
                      <p:nvPr/>
                    </p:nvPicPr>
                    <p:blipFill>
                      <a:blip r:embed="rId9"/>
                      <a:stretch>
                        <a:fillRect/>
                      </a:stretch>
                    </p:blipFill>
                    <p:spPr>
                      <a:xfrm>
                        <a:off x="3467604" y="3712749"/>
                        <a:ext cx="5441500" cy="86868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55C6E285-64C6-7EF3-AC86-078816EB60F7}"/>
              </a:ext>
            </a:extLst>
          </p:cNvPr>
          <p:cNvGraphicFramePr>
            <a:graphicFrameLocks noChangeAspect="1"/>
          </p:cNvGraphicFramePr>
          <p:nvPr>
            <p:extLst>
              <p:ext uri="{D42A27DB-BD31-4B8C-83A1-F6EECF244321}">
                <p14:modId xmlns:p14="http://schemas.microsoft.com/office/powerpoint/2010/main" val="3750320054"/>
              </p:ext>
            </p:extLst>
          </p:nvPr>
        </p:nvGraphicFramePr>
        <p:xfrm>
          <a:off x="1148178" y="4506461"/>
          <a:ext cx="2966919" cy="868680"/>
        </p:xfrm>
        <a:graphic>
          <a:graphicData uri="http://schemas.openxmlformats.org/presentationml/2006/ole">
            <mc:AlternateContent xmlns:mc="http://schemas.openxmlformats.org/markup-compatibility/2006">
              <mc:Choice xmlns:v="urn:schemas-microsoft-com:vml" Requires="v">
                <p:oleObj spid="_x0000_s2117" name="Equation" r:id="rId10" imgW="1827953" imgH="534285" progId="Equation.DSMT4">
                  <p:embed/>
                </p:oleObj>
              </mc:Choice>
              <mc:Fallback>
                <p:oleObj name="Equation" r:id="rId10" imgW="1827953" imgH="534285" progId="Equation.DSMT4">
                  <p:embed/>
                  <p:pic>
                    <p:nvPicPr>
                      <p:cNvPr id="9" name="Object 8">
                        <a:extLst>
                          <a:ext uri="{FF2B5EF4-FFF2-40B4-BE49-F238E27FC236}">
                            <a16:creationId xmlns:a16="http://schemas.microsoft.com/office/drawing/2014/main" id="{55C6E285-64C6-7EF3-AC86-078816EB60F7}"/>
                          </a:ext>
                        </a:extLst>
                      </p:cNvPr>
                      <p:cNvPicPr/>
                      <p:nvPr/>
                    </p:nvPicPr>
                    <p:blipFill>
                      <a:blip r:embed="rId11"/>
                      <a:stretch>
                        <a:fillRect/>
                      </a:stretch>
                    </p:blipFill>
                    <p:spPr>
                      <a:xfrm>
                        <a:off x="1148178" y="4506461"/>
                        <a:ext cx="2966919" cy="868680"/>
                      </a:xfrm>
                      <a:prstGeom prst="rect">
                        <a:avLst/>
                      </a:prstGeom>
                    </p:spPr>
                  </p:pic>
                </p:oleObj>
              </mc:Fallback>
            </mc:AlternateContent>
          </a:graphicData>
        </a:graphic>
      </p:graphicFrame>
    </p:spTree>
    <p:extLst>
      <p:ext uri="{BB962C8B-B14F-4D97-AF65-F5344CB8AC3E}">
        <p14:creationId xmlns:p14="http://schemas.microsoft.com/office/powerpoint/2010/main" val="320549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54F6DF-01E8-26B7-8F21-AD6E0205985A}"/>
              </a:ext>
            </a:extLst>
          </p:cNvPr>
          <p:cNvSpPr>
            <a:spLocks noGrp="1"/>
          </p:cNvSpPr>
          <p:nvPr>
            <p:ph type="sldNum" sz="quarter" idx="12"/>
          </p:nvPr>
        </p:nvSpPr>
        <p:spPr/>
        <p:txBody>
          <a:bodyPr/>
          <a:lstStyle/>
          <a:p>
            <a:fld id="{2BA667B7-7BA5-4DB2-A058-B66A386C003C}" type="slidenum">
              <a:rPr lang="en-SG" smtClean="0"/>
              <a:pPr/>
              <a:t>7</a:t>
            </a:fld>
            <a:endParaRPr lang="en-SG"/>
          </a:p>
        </p:txBody>
      </p:sp>
      <p:sp>
        <p:nvSpPr>
          <p:cNvPr id="3" name="Text Placeholder 2">
            <a:extLst>
              <a:ext uri="{FF2B5EF4-FFF2-40B4-BE49-F238E27FC236}">
                <a16:creationId xmlns:a16="http://schemas.microsoft.com/office/drawing/2014/main" id="{759688CB-18F7-D127-F180-65CDA954E148}"/>
              </a:ext>
            </a:extLst>
          </p:cNvPr>
          <p:cNvSpPr>
            <a:spLocks noGrp="1"/>
          </p:cNvSpPr>
          <p:nvPr>
            <p:ph type="body" sz="quarter" idx="13"/>
          </p:nvPr>
        </p:nvSpPr>
        <p:spPr/>
        <p:txBody>
          <a:bodyPr>
            <a:normAutofit lnSpcReduction="10000"/>
          </a:bodyPr>
          <a:lstStyle/>
          <a:p>
            <a:pPr>
              <a:buFont typeface="+mj-lt"/>
              <a:buAutoNum type="arabicPeriod" startAt="2"/>
            </a:pPr>
            <a:r>
              <a:rPr lang="en-US" dirty="0" err="1"/>
              <a:t>Nhận</a:t>
            </a:r>
            <a:r>
              <a:rPr lang="en-US" dirty="0"/>
              <a:t> </a:t>
            </a:r>
            <a:r>
              <a:rPr lang="en-US" dirty="0" err="1"/>
              <a:t>dạng</a:t>
            </a:r>
            <a:r>
              <a:rPr lang="en-US" dirty="0"/>
              <a:t> </a:t>
            </a:r>
            <a:r>
              <a:rPr lang="en-US" dirty="0" err="1"/>
              <a:t>thông</a:t>
            </a:r>
            <a:r>
              <a:rPr lang="en-US" dirty="0"/>
              <a:t> </a:t>
            </a:r>
            <a:r>
              <a:rPr lang="en-US" dirty="0" err="1"/>
              <a:t>số</a:t>
            </a:r>
            <a:r>
              <a:rPr lang="en-US" dirty="0"/>
              <a:t> </a:t>
            </a:r>
            <a:r>
              <a:rPr lang="en-US" dirty="0" err="1"/>
              <a:t>mô</a:t>
            </a:r>
            <a:r>
              <a:rPr lang="en-US" dirty="0"/>
              <a:t> </a:t>
            </a:r>
            <a:r>
              <a:rPr lang="en-US" dirty="0" err="1"/>
              <a:t>hình</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bình</a:t>
            </a:r>
            <a:r>
              <a:rPr lang="en-US" dirty="0"/>
              <a:t> </a:t>
            </a:r>
            <a:r>
              <a:rPr lang="en-US" dirty="0" err="1"/>
              <a:t>phương</a:t>
            </a:r>
            <a:r>
              <a:rPr lang="en-US" dirty="0"/>
              <a:t> </a:t>
            </a:r>
            <a:r>
              <a:rPr lang="en-US" dirty="0" err="1"/>
              <a:t>cực</a:t>
            </a:r>
            <a:r>
              <a:rPr lang="en-US" dirty="0"/>
              <a:t> </a:t>
            </a:r>
            <a:r>
              <a:rPr lang="en-US" dirty="0" err="1"/>
              <a:t>tiểu</a:t>
            </a:r>
            <a:endParaRPr lang="en-US" dirty="0"/>
          </a:p>
        </p:txBody>
      </p:sp>
      <p:sp>
        <p:nvSpPr>
          <p:cNvPr id="4" name="Date Placeholder 3">
            <a:extLst>
              <a:ext uri="{FF2B5EF4-FFF2-40B4-BE49-F238E27FC236}">
                <a16:creationId xmlns:a16="http://schemas.microsoft.com/office/drawing/2014/main" id="{7A95251A-FDC8-81D5-DF36-341A2EC2B0FF}"/>
              </a:ext>
            </a:extLst>
          </p:cNvPr>
          <p:cNvSpPr>
            <a:spLocks noGrp="1"/>
          </p:cNvSpPr>
          <p:nvPr>
            <p:ph type="dt" sz="half" idx="10"/>
          </p:nvPr>
        </p:nvSpPr>
        <p:spPr/>
        <p:txBody>
          <a:bodyPr/>
          <a:lstStyle/>
          <a:p>
            <a:fld id="{0447067C-88A8-4978-9089-A5C85C57A269}" type="datetime1">
              <a:rPr lang="en-SG" smtClean="0"/>
              <a:pPr/>
              <a:t>21/6/2022</a:t>
            </a:fld>
            <a:endParaRPr lang="en-SG"/>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CE64403-3A5E-52E3-65DB-E189AF330AA4}"/>
                  </a:ext>
                </a:extLst>
              </p:cNvPr>
              <p:cNvSpPr>
                <a:spLocks noGrp="1"/>
              </p:cNvSpPr>
              <p:nvPr>
                <p:ph idx="1"/>
              </p:nvPr>
            </p:nvSpPr>
            <p:spPr/>
            <p:txBody>
              <a:bodyPr>
                <a:normAutofit/>
              </a:bodyPr>
              <a:lstStyle/>
              <a:p>
                <a:pPr marL="342900" indent="-342900">
                  <a:buFont typeface="Wingdings" panose="05000000000000000000" pitchFamily="2" charset="2"/>
                  <a:buChar char="v"/>
                </a:pPr>
                <a:r>
                  <a:rPr lang="en-US" sz="2400" dirty="0"/>
                  <a:t>Cơ </a:t>
                </a:r>
                <a:r>
                  <a:rPr lang="en-US" sz="2400" dirty="0" err="1"/>
                  <a:t>sở</a:t>
                </a:r>
                <a:r>
                  <a:rPr lang="en-US" sz="2400" dirty="0"/>
                  <a:t> </a:t>
                </a:r>
                <a:r>
                  <a:rPr lang="en-US" sz="2400" dirty="0" err="1"/>
                  <a:t>lý</a:t>
                </a:r>
                <a:r>
                  <a:rPr lang="en-US" sz="2400" dirty="0"/>
                  <a:t> </a:t>
                </a:r>
                <a:r>
                  <a:rPr lang="en-US" sz="2400" dirty="0" err="1"/>
                  <a:t>thuyết</a:t>
                </a:r>
                <a:endParaRPr lang="en-US" sz="2400" dirty="0"/>
              </a:p>
              <a:p>
                <a:r>
                  <a:rPr lang="en-US" sz="2000" dirty="0" err="1"/>
                  <a:t>Tiêu</a:t>
                </a:r>
                <a:r>
                  <a:rPr lang="en-US" sz="2000" dirty="0"/>
                  <a:t> </a:t>
                </a:r>
                <a:r>
                  <a:rPr lang="en-US" sz="2000" dirty="0" err="1"/>
                  <a:t>chuẩn</a:t>
                </a:r>
                <a:r>
                  <a:rPr lang="en-US" sz="2000" dirty="0"/>
                  <a:t> </a:t>
                </a:r>
                <a:r>
                  <a:rPr lang="en-US" sz="2000" dirty="0" err="1"/>
                  <a:t>ước</a:t>
                </a:r>
                <a:r>
                  <a:rPr lang="en-US" sz="2000" dirty="0"/>
                  <a:t> </a:t>
                </a:r>
                <a:r>
                  <a:rPr lang="en-US" sz="2000" dirty="0" err="1"/>
                  <a:t>lượng</a:t>
                </a:r>
                <a:r>
                  <a:rPr lang="en-US" sz="2000" dirty="0"/>
                  <a:t> </a:t>
                </a:r>
                <a:r>
                  <a:rPr lang="en-US" sz="2000" dirty="0" err="1"/>
                  <a:t>tham</a:t>
                </a:r>
                <a:r>
                  <a:rPr lang="en-US" sz="2000" dirty="0"/>
                  <a:t> </a:t>
                </a:r>
                <a:r>
                  <a:rPr lang="en-US" sz="2000" dirty="0" err="1"/>
                  <a:t>số</a:t>
                </a:r>
                <a:r>
                  <a:rPr lang="en-US" sz="2000" dirty="0"/>
                  <a:t>:</a:t>
                </a:r>
              </a:p>
              <a:p>
                <a:endParaRPr lang="en-US" sz="2000" dirty="0"/>
              </a:p>
              <a:p>
                <a:r>
                  <a:rPr lang="en-US" sz="2000" dirty="0"/>
                  <a:t>Vector </a:t>
                </a:r>
                <a:r>
                  <a:rPr lang="en-US" sz="2000" dirty="0" err="1"/>
                  <a:t>tham</a:t>
                </a:r>
                <a:r>
                  <a:rPr lang="en-US" sz="2000" dirty="0"/>
                  <a:t> </a:t>
                </a:r>
                <a:r>
                  <a:rPr lang="en-US" sz="2000" dirty="0" err="1"/>
                  <a:t>số</a:t>
                </a:r>
                <a:r>
                  <a:rPr lang="en-US" sz="2000" dirty="0"/>
                  <a:t> </a:t>
                </a:r>
                <a:r>
                  <a:rPr lang="en-US" sz="2000" dirty="0" err="1"/>
                  <a:t>ước</a:t>
                </a:r>
                <a:r>
                  <a:rPr lang="en-US" sz="2000" dirty="0"/>
                  <a:t> </a:t>
                </a:r>
                <a:r>
                  <a:rPr lang="en-US" sz="2000" dirty="0" err="1"/>
                  <a:t>lượng</a:t>
                </a:r>
                <a:r>
                  <a:rPr lang="en-US" sz="2000" dirty="0"/>
                  <a:t>: </a:t>
                </a:r>
              </a:p>
              <a:p>
                <a:endParaRPr lang="en-US" sz="2000" dirty="0"/>
              </a:p>
              <a:p>
                <a:r>
                  <a:rPr lang="vi-VN" sz="2000" dirty="0"/>
                  <a:t>Do</a:t>
                </a: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𝑁</m:t>
                        </m:r>
                      </m:sub>
                    </m:sSub>
                  </m:oMath>
                </a14:m>
                <a:r>
                  <a:rPr lang="en-US" sz="2000" dirty="0"/>
                  <a:t> </a:t>
                </a:r>
                <a:r>
                  <a:rPr lang="vi-VN" sz="2000" dirty="0"/>
                  <a:t>có dạng là toàn phương nên chúng ta có thể tìm cực tiểu bằng cách cho đạo hàm bậc 1 theo tham số bằng 0</a:t>
                </a:r>
                <a:r>
                  <a:rPr lang="en-US" sz="2000" dirty="0"/>
                  <a:t>: </a:t>
                </a:r>
              </a:p>
              <a:p>
                <a:endParaRPr lang="en-US" sz="2000" dirty="0"/>
              </a:p>
              <a:p>
                <a:r>
                  <a:rPr lang="en-US" sz="2000" dirty="0"/>
                  <a:t>Ta </a:t>
                </a:r>
                <a:r>
                  <a:rPr lang="en-US" sz="2000" dirty="0" err="1"/>
                  <a:t>tìm</a:t>
                </a:r>
                <a:r>
                  <a:rPr lang="en-US" sz="2000" dirty="0"/>
                  <a:t> </a:t>
                </a:r>
                <a:r>
                  <a:rPr lang="en-US" sz="2000" dirty="0" err="1"/>
                  <a:t>được</a:t>
                </a:r>
                <a:r>
                  <a:rPr lang="en-US" sz="2000" dirty="0"/>
                  <a:t> </a:t>
                </a:r>
                <a:r>
                  <a:rPr lang="en-US" sz="2000" dirty="0" err="1"/>
                  <a:t>nghiệm</a:t>
                </a:r>
                <a:r>
                  <a:rPr lang="en-US" sz="2000" dirty="0"/>
                  <a:t> </a:t>
                </a:r>
                <a:r>
                  <a:rPr lang="en-US" sz="2000" dirty="0" err="1"/>
                  <a:t>của</a:t>
                </a:r>
                <a:r>
                  <a:rPr lang="en-US" sz="2000" dirty="0"/>
                  <a:t> </a:t>
                </a:r>
                <a:r>
                  <a:rPr lang="en-US" sz="2000" dirty="0" err="1"/>
                  <a:t>phương</a:t>
                </a:r>
                <a:r>
                  <a:rPr lang="en-US" sz="2000" dirty="0"/>
                  <a:t> </a:t>
                </a:r>
                <a:r>
                  <a:rPr lang="en-US" sz="2000" dirty="0" err="1"/>
                  <a:t>trình</a:t>
                </a:r>
                <a:r>
                  <a:rPr lang="en-US" sz="2000" dirty="0"/>
                  <a:t> </a:t>
                </a:r>
                <a:r>
                  <a:rPr lang="en-US" sz="2000" dirty="0" err="1"/>
                  <a:t>trên</a:t>
                </a:r>
                <a:r>
                  <a:rPr lang="en-US" sz="2000" dirty="0"/>
                  <a:t> </a:t>
                </a:r>
                <a:r>
                  <a:rPr lang="en-US" sz="2000" dirty="0" err="1"/>
                  <a:t>có</a:t>
                </a:r>
                <a:r>
                  <a:rPr lang="en-US" sz="2000" dirty="0"/>
                  <a:t> </a:t>
                </a:r>
                <a:r>
                  <a:rPr lang="en-US" sz="2000" dirty="0" err="1"/>
                  <a:t>dạng</a:t>
                </a:r>
                <a:r>
                  <a:rPr lang="en-US" sz="2000" dirty="0"/>
                  <a:t>:</a:t>
                </a:r>
              </a:p>
              <a:p>
                <a:pPr algn="ctr"/>
                <a:endParaRPr lang="en-US" sz="2000" dirty="0"/>
              </a:p>
            </p:txBody>
          </p:sp>
        </mc:Choice>
        <mc:Fallback xmlns="">
          <p:sp>
            <p:nvSpPr>
              <p:cNvPr id="6" name="Content Placeholder 5">
                <a:extLst>
                  <a:ext uri="{FF2B5EF4-FFF2-40B4-BE49-F238E27FC236}">
                    <a16:creationId xmlns:a16="http://schemas.microsoft.com/office/drawing/2014/main" id="{CCE64403-3A5E-52E3-65DB-E189AF330AA4}"/>
                  </a:ext>
                </a:extLst>
              </p:cNvPr>
              <p:cNvSpPr>
                <a:spLocks noGrp="1" noRot="1" noChangeAspect="1" noMove="1" noResize="1" noEditPoints="1" noAdjustHandles="1" noChangeArrowheads="1" noChangeShapeType="1" noTextEdit="1"/>
              </p:cNvSpPr>
              <p:nvPr>
                <p:ph idx="1"/>
              </p:nvPr>
            </p:nvSpPr>
            <p:spPr>
              <a:blipFill>
                <a:blip r:embed="rId3"/>
                <a:stretch>
                  <a:fillRect l="-659" t="-1684" r="-329"/>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10772B55-B752-B3BE-50DE-D507C25BFC99}"/>
              </a:ext>
            </a:extLst>
          </p:cNvPr>
          <p:cNvGraphicFramePr>
            <a:graphicFrameLocks noChangeAspect="1"/>
          </p:cNvGraphicFramePr>
          <p:nvPr>
            <p:extLst>
              <p:ext uri="{D42A27DB-BD31-4B8C-83A1-F6EECF244321}">
                <p14:modId xmlns:p14="http://schemas.microsoft.com/office/powerpoint/2010/main" val="2985512407"/>
              </p:ext>
            </p:extLst>
          </p:nvPr>
        </p:nvGraphicFramePr>
        <p:xfrm>
          <a:off x="3214179" y="2155950"/>
          <a:ext cx="5072601" cy="640080"/>
        </p:xfrm>
        <a:graphic>
          <a:graphicData uri="http://schemas.openxmlformats.org/presentationml/2006/ole">
            <mc:AlternateContent xmlns:mc="http://schemas.openxmlformats.org/markup-compatibility/2006">
              <mc:Choice xmlns:v="urn:schemas-microsoft-com:vml" Requires="v">
                <p:oleObj spid="_x0000_s7222" name="Equation" r:id="rId4" imgW="3924000" imgH="495000" progId="Equation.DSMT4">
                  <p:embed/>
                </p:oleObj>
              </mc:Choice>
              <mc:Fallback>
                <p:oleObj name="Equation" r:id="rId4" imgW="3924000" imgH="495000" progId="Equation.DSMT4">
                  <p:embed/>
                  <p:pic>
                    <p:nvPicPr>
                      <p:cNvPr id="0" name=""/>
                      <p:cNvPicPr/>
                      <p:nvPr/>
                    </p:nvPicPr>
                    <p:blipFill>
                      <a:blip r:embed="rId5"/>
                      <a:stretch>
                        <a:fillRect/>
                      </a:stretch>
                    </p:blipFill>
                    <p:spPr>
                      <a:xfrm>
                        <a:off x="3214179" y="2155950"/>
                        <a:ext cx="5072601" cy="64008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EC13BF79-26EA-F147-FFDE-ECC255CB7E30}"/>
              </a:ext>
            </a:extLst>
          </p:cNvPr>
          <p:cNvGraphicFramePr>
            <a:graphicFrameLocks noChangeAspect="1"/>
          </p:cNvGraphicFramePr>
          <p:nvPr>
            <p:extLst>
              <p:ext uri="{D42A27DB-BD31-4B8C-83A1-F6EECF244321}">
                <p14:modId xmlns:p14="http://schemas.microsoft.com/office/powerpoint/2010/main" val="728669079"/>
              </p:ext>
            </p:extLst>
          </p:nvPr>
        </p:nvGraphicFramePr>
        <p:xfrm>
          <a:off x="3737961" y="2909388"/>
          <a:ext cx="3285744" cy="640080"/>
        </p:xfrm>
        <a:graphic>
          <a:graphicData uri="http://schemas.openxmlformats.org/presentationml/2006/ole">
            <mc:AlternateContent xmlns:mc="http://schemas.openxmlformats.org/markup-compatibility/2006">
              <mc:Choice xmlns:v="urn:schemas-microsoft-com:vml" Requires="v">
                <p:oleObj spid="_x0000_s7223" name="Equation" r:id="rId6" imgW="1466321" imgH="286250" progId="Equation.DSMT4">
                  <p:embed/>
                </p:oleObj>
              </mc:Choice>
              <mc:Fallback>
                <p:oleObj name="Equation" r:id="rId6" imgW="1466321" imgH="286250" progId="Equation.DSMT4">
                  <p:embed/>
                  <p:pic>
                    <p:nvPicPr>
                      <p:cNvPr id="0" name=""/>
                      <p:cNvPicPr/>
                      <p:nvPr/>
                    </p:nvPicPr>
                    <p:blipFill>
                      <a:blip r:embed="rId7"/>
                      <a:stretch>
                        <a:fillRect/>
                      </a:stretch>
                    </p:blipFill>
                    <p:spPr>
                      <a:xfrm>
                        <a:off x="3737961" y="2909388"/>
                        <a:ext cx="3285744" cy="64008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13523D5-BA84-3520-EAC8-CD7CF9E776FC}"/>
              </a:ext>
            </a:extLst>
          </p:cNvPr>
          <p:cNvGraphicFramePr>
            <a:graphicFrameLocks noChangeAspect="1"/>
          </p:cNvGraphicFramePr>
          <p:nvPr>
            <p:extLst>
              <p:ext uri="{D42A27DB-BD31-4B8C-83A1-F6EECF244321}">
                <p14:modId xmlns:p14="http://schemas.microsoft.com/office/powerpoint/2010/main" val="1261725767"/>
              </p:ext>
            </p:extLst>
          </p:nvPr>
        </p:nvGraphicFramePr>
        <p:xfrm>
          <a:off x="4420713" y="3968292"/>
          <a:ext cx="1920240" cy="640080"/>
        </p:xfrm>
        <a:graphic>
          <a:graphicData uri="http://schemas.openxmlformats.org/presentationml/2006/ole">
            <mc:AlternateContent xmlns:mc="http://schemas.openxmlformats.org/markup-compatibility/2006">
              <mc:Choice xmlns:v="urn:schemas-microsoft-com:vml" Requires="v">
                <p:oleObj spid="_x0000_s7224" name="Equation" r:id="rId8" imgW="1295280" imgH="431640" progId="Equation.DSMT4">
                  <p:embed/>
                </p:oleObj>
              </mc:Choice>
              <mc:Fallback>
                <p:oleObj name="Equation" r:id="rId8" imgW="1295280" imgH="431640" progId="Equation.DSMT4">
                  <p:embed/>
                  <p:pic>
                    <p:nvPicPr>
                      <p:cNvPr id="0" name=""/>
                      <p:cNvPicPr/>
                      <p:nvPr/>
                    </p:nvPicPr>
                    <p:blipFill>
                      <a:blip r:embed="rId9"/>
                      <a:stretch>
                        <a:fillRect/>
                      </a:stretch>
                    </p:blipFill>
                    <p:spPr>
                      <a:xfrm>
                        <a:off x="4420713" y="3968292"/>
                        <a:ext cx="1920240" cy="64008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5B74410-59B8-2BD2-9176-41F6ABD6DC2C}"/>
              </a:ext>
            </a:extLst>
          </p:cNvPr>
          <p:cNvGraphicFramePr>
            <a:graphicFrameLocks noChangeAspect="1"/>
          </p:cNvGraphicFramePr>
          <p:nvPr>
            <p:extLst>
              <p:ext uri="{D42A27DB-BD31-4B8C-83A1-F6EECF244321}">
                <p14:modId xmlns:p14="http://schemas.microsoft.com/office/powerpoint/2010/main" val="3005633536"/>
              </p:ext>
            </p:extLst>
          </p:nvPr>
        </p:nvGraphicFramePr>
        <p:xfrm>
          <a:off x="3835274" y="5027967"/>
          <a:ext cx="3091118" cy="640080"/>
        </p:xfrm>
        <a:graphic>
          <a:graphicData uri="http://schemas.openxmlformats.org/presentationml/2006/ole">
            <mc:AlternateContent xmlns:mc="http://schemas.openxmlformats.org/markup-compatibility/2006">
              <mc:Choice xmlns:v="urn:schemas-microsoft-com:vml" Requires="v">
                <p:oleObj spid="_x0000_s7225" name="Equation" r:id="rId10" imgW="2514600" imgH="520560" progId="Equation.DSMT4">
                  <p:embed/>
                </p:oleObj>
              </mc:Choice>
              <mc:Fallback>
                <p:oleObj name="Equation" r:id="rId10" imgW="2514600" imgH="520560" progId="Equation.DSMT4">
                  <p:embed/>
                  <p:pic>
                    <p:nvPicPr>
                      <p:cNvPr id="0" name=""/>
                      <p:cNvPicPr/>
                      <p:nvPr/>
                    </p:nvPicPr>
                    <p:blipFill>
                      <a:blip r:embed="rId11"/>
                      <a:stretch>
                        <a:fillRect/>
                      </a:stretch>
                    </p:blipFill>
                    <p:spPr>
                      <a:xfrm>
                        <a:off x="3835274" y="5027967"/>
                        <a:ext cx="3091118" cy="640080"/>
                      </a:xfrm>
                      <a:prstGeom prst="rect">
                        <a:avLst/>
                      </a:prstGeom>
                    </p:spPr>
                  </p:pic>
                </p:oleObj>
              </mc:Fallback>
            </mc:AlternateContent>
          </a:graphicData>
        </a:graphic>
      </p:graphicFrame>
    </p:spTree>
    <p:extLst>
      <p:ext uri="{BB962C8B-B14F-4D97-AF65-F5344CB8AC3E}">
        <p14:creationId xmlns:p14="http://schemas.microsoft.com/office/powerpoint/2010/main" val="237105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5A78C7-CD8B-1503-6263-AEB51FB869BE}"/>
              </a:ext>
            </a:extLst>
          </p:cNvPr>
          <p:cNvSpPr>
            <a:spLocks noGrp="1"/>
          </p:cNvSpPr>
          <p:nvPr>
            <p:ph type="sldNum" sz="quarter" idx="12"/>
          </p:nvPr>
        </p:nvSpPr>
        <p:spPr/>
        <p:txBody>
          <a:bodyPr/>
          <a:lstStyle/>
          <a:p>
            <a:fld id="{2BA667B7-7BA5-4DB2-A058-B66A386C003C}" type="slidenum">
              <a:rPr lang="en-SG" smtClean="0"/>
              <a:pPr/>
              <a:t>8</a:t>
            </a:fld>
            <a:endParaRPr lang="en-SG"/>
          </a:p>
        </p:txBody>
      </p:sp>
      <p:sp>
        <p:nvSpPr>
          <p:cNvPr id="3" name="Text Placeholder 2">
            <a:extLst>
              <a:ext uri="{FF2B5EF4-FFF2-40B4-BE49-F238E27FC236}">
                <a16:creationId xmlns:a16="http://schemas.microsoft.com/office/drawing/2014/main" id="{F995833E-F1A7-7B60-3487-4848FEB2C7C6}"/>
              </a:ext>
            </a:extLst>
          </p:cNvPr>
          <p:cNvSpPr>
            <a:spLocks noGrp="1"/>
          </p:cNvSpPr>
          <p:nvPr>
            <p:ph type="body" sz="quarter" idx="13"/>
          </p:nvPr>
        </p:nvSpPr>
        <p:spPr/>
        <p:txBody>
          <a:bodyPr>
            <a:normAutofit lnSpcReduction="10000"/>
          </a:bodyPr>
          <a:lstStyle/>
          <a:p>
            <a:pPr>
              <a:buFont typeface="+mj-lt"/>
              <a:buAutoNum type="arabicPeriod" startAt="2"/>
            </a:pPr>
            <a:r>
              <a:rPr lang="en-US" dirty="0" err="1"/>
              <a:t>Nhận</a:t>
            </a:r>
            <a:r>
              <a:rPr lang="en-US" dirty="0"/>
              <a:t> </a:t>
            </a:r>
            <a:r>
              <a:rPr lang="en-US" dirty="0" err="1"/>
              <a:t>dạng</a:t>
            </a:r>
            <a:r>
              <a:rPr lang="en-US" dirty="0"/>
              <a:t> </a:t>
            </a:r>
            <a:r>
              <a:rPr lang="en-US" dirty="0" err="1"/>
              <a:t>thông</a:t>
            </a:r>
            <a:r>
              <a:rPr lang="en-US" dirty="0"/>
              <a:t> </a:t>
            </a:r>
            <a:r>
              <a:rPr lang="en-US" dirty="0" err="1"/>
              <a:t>số</a:t>
            </a:r>
            <a:r>
              <a:rPr lang="en-US" dirty="0"/>
              <a:t> </a:t>
            </a:r>
            <a:r>
              <a:rPr lang="en-US" dirty="0" err="1"/>
              <a:t>mô</a:t>
            </a:r>
            <a:r>
              <a:rPr lang="en-US" dirty="0"/>
              <a:t> </a:t>
            </a:r>
            <a:r>
              <a:rPr lang="en-US" dirty="0" err="1"/>
              <a:t>hình</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bình</a:t>
            </a:r>
            <a:r>
              <a:rPr lang="en-US" dirty="0"/>
              <a:t> </a:t>
            </a:r>
            <a:r>
              <a:rPr lang="en-US" dirty="0" err="1"/>
              <a:t>phương</a:t>
            </a:r>
            <a:r>
              <a:rPr lang="en-US" dirty="0"/>
              <a:t> </a:t>
            </a:r>
            <a:r>
              <a:rPr lang="en-US" dirty="0" err="1"/>
              <a:t>cực</a:t>
            </a:r>
            <a:r>
              <a:rPr lang="en-US" dirty="0"/>
              <a:t> </a:t>
            </a:r>
            <a:r>
              <a:rPr lang="en-US" dirty="0" err="1"/>
              <a:t>tiểu</a:t>
            </a:r>
            <a:endParaRPr lang="en-US" dirty="0"/>
          </a:p>
        </p:txBody>
      </p:sp>
      <p:sp>
        <p:nvSpPr>
          <p:cNvPr id="4" name="Date Placeholder 3">
            <a:extLst>
              <a:ext uri="{FF2B5EF4-FFF2-40B4-BE49-F238E27FC236}">
                <a16:creationId xmlns:a16="http://schemas.microsoft.com/office/drawing/2014/main" id="{9F40DDE2-FD87-E491-C2F9-10544EFC613A}"/>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5" name="Content Placeholder 4">
            <a:extLst>
              <a:ext uri="{FF2B5EF4-FFF2-40B4-BE49-F238E27FC236}">
                <a16:creationId xmlns:a16="http://schemas.microsoft.com/office/drawing/2014/main" id="{DD48DB53-4BC4-B7B9-315E-7E8BECCAF049}"/>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err="1"/>
              <a:t>Vận</a:t>
            </a:r>
            <a:r>
              <a:rPr lang="en-US" sz="2400" dirty="0"/>
              <a:t> </a:t>
            </a:r>
            <a:r>
              <a:rPr lang="en-US" sz="2400" dirty="0" err="1"/>
              <a:t>dụng</a:t>
            </a:r>
            <a:r>
              <a:rPr lang="en-US" sz="2400" dirty="0"/>
              <a:t> </a:t>
            </a:r>
            <a:r>
              <a:rPr lang="en-US" sz="2400" dirty="0" err="1"/>
              <a:t>lý</a:t>
            </a:r>
            <a:r>
              <a:rPr lang="en-US" sz="2400" dirty="0"/>
              <a:t> </a:t>
            </a:r>
            <a:r>
              <a:rPr lang="en-US" sz="2400" dirty="0" err="1"/>
              <a:t>thuyết</a:t>
            </a:r>
            <a:r>
              <a:rPr lang="en-US" sz="2400" dirty="0"/>
              <a:t> </a:t>
            </a:r>
            <a:r>
              <a:rPr lang="en-US" sz="2400" dirty="0" err="1"/>
              <a:t>để</a:t>
            </a:r>
            <a:r>
              <a:rPr lang="en-US" sz="2400" dirty="0"/>
              <a:t> </a:t>
            </a:r>
            <a:r>
              <a:rPr lang="en-US" sz="2400" dirty="0" err="1"/>
              <a:t>nhận</a:t>
            </a:r>
            <a:r>
              <a:rPr lang="en-US" sz="2400" dirty="0"/>
              <a:t> </a:t>
            </a:r>
            <a:r>
              <a:rPr lang="en-US" sz="2400" dirty="0" err="1"/>
              <a:t>dạng</a:t>
            </a:r>
            <a:r>
              <a:rPr lang="en-US" sz="2400" dirty="0"/>
              <a:t> </a:t>
            </a:r>
            <a:r>
              <a:rPr lang="en-US" sz="2400" dirty="0" err="1"/>
              <a:t>thông</a:t>
            </a:r>
            <a:r>
              <a:rPr lang="en-US" sz="2400" dirty="0"/>
              <a:t> </a:t>
            </a:r>
            <a:r>
              <a:rPr lang="en-US" sz="2400" dirty="0" err="1"/>
              <a:t>số</a:t>
            </a:r>
            <a:r>
              <a:rPr lang="en-US" sz="2400" dirty="0"/>
              <a:t> </a:t>
            </a:r>
            <a:r>
              <a:rPr lang="en-US" sz="2400" dirty="0" err="1"/>
              <a:t>mô</a:t>
            </a:r>
            <a:r>
              <a:rPr lang="en-US" sz="2400" dirty="0"/>
              <a:t> </a:t>
            </a:r>
            <a:r>
              <a:rPr lang="en-US" sz="2400" dirty="0" err="1"/>
              <a:t>hình</a:t>
            </a:r>
            <a:r>
              <a:rPr lang="en-US" sz="2400" dirty="0"/>
              <a:t> robot 2 </a:t>
            </a:r>
            <a:r>
              <a:rPr lang="en-US" sz="2400" dirty="0" err="1"/>
              <a:t>bậc</a:t>
            </a:r>
            <a:r>
              <a:rPr lang="en-US" sz="2400" dirty="0"/>
              <a:t> </a:t>
            </a:r>
            <a:r>
              <a:rPr lang="en-US" sz="2400" dirty="0" err="1"/>
              <a:t>tự</a:t>
            </a:r>
            <a:r>
              <a:rPr lang="en-US" sz="2400" dirty="0"/>
              <a:t> do</a:t>
            </a:r>
          </a:p>
          <a:p>
            <a:r>
              <a:rPr lang="en-US" sz="2000" dirty="0"/>
              <a:t>Ta </a:t>
            </a:r>
            <a:r>
              <a:rPr lang="en-US" sz="2000" dirty="0" err="1"/>
              <a:t>viết</a:t>
            </a:r>
            <a:r>
              <a:rPr lang="en-US" sz="2000" dirty="0"/>
              <a:t> </a:t>
            </a:r>
            <a:r>
              <a:rPr lang="en-US" sz="2000" dirty="0" err="1"/>
              <a:t>lại</a:t>
            </a:r>
            <a:r>
              <a:rPr lang="en-US" sz="2000" dirty="0"/>
              <a:t> </a:t>
            </a:r>
            <a:r>
              <a:rPr lang="en-US" sz="2000" dirty="0" err="1"/>
              <a:t>công</a:t>
            </a:r>
            <a:r>
              <a:rPr lang="en-US" sz="2000" dirty="0"/>
              <a:t> </a:t>
            </a:r>
            <a:r>
              <a:rPr lang="en-US" sz="2000" dirty="0" err="1"/>
              <a:t>thức</a:t>
            </a:r>
            <a:r>
              <a:rPr lang="en-US" sz="2000" dirty="0"/>
              <a:t> torque1 </a:t>
            </a:r>
            <a:r>
              <a:rPr lang="en-US" sz="2000" dirty="0" err="1"/>
              <a:t>như</a:t>
            </a:r>
            <a:r>
              <a:rPr lang="en-US" sz="2000" dirty="0"/>
              <a:t> </a:t>
            </a:r>
            <a:r>
              <a:rPr lang="en-US" sz="2000" dirty="0" err="1"/>
              <a:t>sau</a:t>
            </a:r>
            <a:r>
              <a:rPr lang="en-US" sz="2000" dirty="0"/>
              <a:t>:</a:t>
            </a:r>
          </a:p>
          <a:p>
            <a:endParaRPr lang="en-US" sz="2000" dirty="0"/>
          </a:p>
          <a:p>
            <a:endParaRPr lang="en-US" sz="2000" dirty="0"/>
          </a:p>
          <a:p>
            <a:r>
              <a:rPr lang="en-US" sz="2000" dirty="0"/>
              <a:t>Ta </a:t>
            </a:r>
            <a:r>
              <a:rPr lang="en-US" sz="2000" dirty="0" err="1"/>
              <a:t>viết</a:t>
            </a:r>
            <a:r>
              <a:rPr lang="en-US" sz="2000" dirty="0"/>
              <a:t> </a:t>
            </a:r>
            <a:r>
              <a:rPr lang="en-US" sz="2000" dirty="0" err="1"/>
              <a:t>lại</a:t>
            </a:r>
            <a:r>
              <a:rPr lang="en-US" sz="2000" dirty="0"/>
              <a:t> </a:t>
            </a:r>
            <a:r>
              <a:rPr lang="en-US" sz="2000" dirty="0" err="1"/>
              <a:t>công</a:t>
            </a:r>
            <a:r>
              <a:rPr lang="en-US" sz="2000" dirty="0"/>
              <a:t> </a:t>
            </a:r>
            <a:r>
              <a:rPr lang="en-US" sz="2000" dirty="0" err="1"/>
              <a:t>thức</a:t>
            </a:r>
            <a:r>
              <a:rPr lang="en-US" sz="2000" dirty="0"/>
              <a:t> torque2 </a:t>
            </a:r>
            <a:r>
              <a:rPr lang="en-US" sz="2000" dirty="0" err="1"/>
              <a:t>như</a:t>
            </a:r>
            <a:r>
              <a:rPr lang="en-US" sz="2000" dirty="0"/>
              <a:t> </a:t>
            </a:r>
            <a:r>
              <a:rPr lang="en-US" sz="2000" dirty="0" err="1"/>
              <a:t>sau</a:t>
            </a:r>
            <a:r>
              <a:rPr lang="en-US" sz="2000" dirty="0"/>
              <a:t>:</a:t>
            </a:r>
          </a:p>
          <a:p>
            <a:endParaRPr lang="en-US" sz="2000" dirty="0"/>
          </a:p>
          <a:p>
            <a:r>
              <a:rPr lang="en-US" sz="2000" dirty="0"/>
              <a:t>Ta </a:t>
            </a:r>
            <a:r>
              <a:rPr lang="en-US" sz="2000" dirty="0" err="1"/>
              <a:t>đặt</a:t>
            </a:r>
            <a:r>
              <a:rPr lang="en-US" sz="2000" dirty="0"/>
              <a:t>: </a:t>
            </a:r>
          </a:p>
        </p:txBody>
      </p:sp>
      <p:graphicFrame>
        <p:nvGraphicFramePr>
          <p:cNvPr id="8" name="Object 7">
            <a:extLst>
              <a:ext uri="{FF2B5EF4-FFF2-40B4-BE49-F238E27FC236}">
                <a16:creationId xmlns:a16="http://schemas.microsoft.com/office/drawing/2014/main" id="{2B6480E9-21C3-E1CB-46DE-1977F50EFD39}"/>
              </a:ext>
            </a:extLst>
          </p:cNvPr>
          <p:cNvGraphicFramePr>
            <a:graphicFrameLocks noChangeAspect="1"/>
          </p:cNvGraphicFramePr>
          <p:nvPr/>
        </p:nvGraphicFramePr>
        <p:xfrm>
          <a:off x="1283317" y="2180285"/>
          <a:ext cx="9753600" cy="914400"/>
        </p:xfrm>
        <a:graphic>
          <a:graphicData uri="http://schemas.openxmlformats.org/presentationml/2006/ole">
            <mc:AlternateContent xmlns:mc="http://schemas.openxmlformats.org/markup-compatibility/2006">
              <mc:Choice xmlns:v="urn:schemas-microsoft-com:vml" Requires="v">
                <p:oleObj spid="_x0000_s13332" name="Equation" r:id="rId3" imgW="6908760" imgH="647640" progId="Equation.DSMT4">
                  <p:embed/>
                </p:oleObj>
              </mc:Choice>
              <mc:Fallback>
                <p:oleObj name="Equation" r:id="rId3" imgW="6908760" imgH="647640" progId="Equation.DSMT4">
                  <p:embed/>
                  <p:pic>
                    <p:nvPicPr>
                      <p:cNvPr id="8" name="Object 7">
                        <a:extLst>
                          <a:ext uri="{FF2B5EF4-FFF2-40B4-BE49-F238E27FC236}">
                            <a16:creationId xmlns:a16="http://schemas.microsoft.com/office/drawing/2014/main" id="{2B6480E9-21C3-E1CB-46DE-1977F50EFD39}"/>
                          </a:ext>
                        </a:extLst>
                      </p:cNvPr>
                      <p:cNvPicPr/>
                      <p:nvPr/>
                    </p:nvPicPr>
                    <p:blipFill>
                      <a:blip r:embed="rId4"/>
                      <a:stretch>
                        <a:fillRect/>
                      </a:stretch>
                    </p:blipFill>
                    <p:spPr>
                      <a:xfrm>
                        <a:off x="1283317" y="2180285"/>
                        <a:ext cx="9753600" cy="9144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620D3E6-5F72-121F-0A31-EB54559D1FAE}"/>
              </a:ext>
            </a:extLst>
          </p:cNvPr>
          <p:cNvGraphicFramePr>
            <a:graphicFrameLocks noChangeAspect="1"/>
          </p:cNvGraphicFramePr>
          <p:nvPr/>
        </p:nvGraphicFramePr>
        <p:xfrm>
          <a:off x="2136265" y="3429000"/>
          <a:ext cx="8047703" cy="457200"/>
        </p:xfrm>
        <a:graphic>
          <a:graphicData uri="http://schemas.openxmlformats.org/presentationml/2006/ole">
            <mc:AlternateContent xmlns:mc="http://schemas.openxmlformats.org/markup-compatibility/2006">
              <mc:Choice xmlns:v="urn:schemas-microsoft-com:vml" Requires="v">
                <p:oleObj spid="_x0000_s13333" name="Equation" r:id="rId5" imgW="5198152" imgH="295623" progId="Equation.DSMT4">
                  <p:embed/>
                </p:oleObj>
              </mc:Choice>
              <mc:Fallback>
                <p:oleObj name="Equation" r:id="rId5" imgW="5198152" imgH="295623" progId="Equation.DSMT4">
                  <p:embed/>
                  <p:pic>
                    <p:nvPicPr>
                      <p:cNvPr id="9" name="Object 8">
                        <a:extLst>
                          <a:ext uri="{FF2B5EF4-FFF2-40B4-BE49-F238E27FC236}">
                            <a16:creationId xmlns:a16="http://schemas.microsoft.com/office/drawing/2014/main" id="{D620D3E6-5F72-121F-0A31-EB54559D1FAE}"/>
                          </a:ext>
                        </a:extLst>
                      </p:cNvPr>
                      <p:cNvPicPr/>
                      <p:nvPr/>
                    </p:nvPicPr>
                    <p:blipFill>
                      <a:blip r:embed="rId6"/>
                      <a:stretch>
                        <a:fillRect/>
                      </a:stretch>
                    </p:blipFill>
                    <p:spPr>
                      <a:xfrm>
                        <a:off x="2136265" y="3429000"/>
                        <a:ext cx="8047703" cy="4572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F24C04F4-01A3-5C01-EB6A-994EB0DEC6CC}"/>
              </a:ext>
            </a:extLst>
          </p:cNvPr>
          <p:cNvGraphicFramePr>
            <a:graphicFrameLocks noChangeAspect="1"/>
          </p:cNvGraphicFramePr>
          <p:nvPr/>
        </p:nvGraphicFramePr>
        <p:xfrm>
          <a:off x="1443905" y="3912834"/>
          <a:ext cx="2238498" cy="2011680"/>
        </p:xfrm>
        <a:graphic>
          <a:graphicData uri="http://schemas.openxmlformats.org/presentationml/2006/ole">
            <mc:AlternateContent xmlns:mc="http://schemas.openxmlformats.org/markup-compatibility/2006">
              <mc:Choice xmlns:v="urn:schemas-microsoft-com:vml" Requires="v">
                <p:oleObj spid="_x0000_s13334" name="Equation" r:id="rId7" imgW="1675744" imgH="1506957" progId="Equation.DSMT4">
                  <p:embed/>
                </p:oleObj>
              </mc:Choice>
              <mc:Fallback>
                <p:oleObj name="Equation" r:id="rId7" imgW="1675744" imgH="1506957" progId="Equation.DSMT4">
                  <p:embed/>
                  <p:pic>
                    <p:nvPicPr>
                      <p:cNvPr id="10" name="Object 9">
                        <a:extLst>
                          <a:ext uri="{FF2B5EF4-FFF2-40B4-BE49-F238E27FC236}">
                            <a16:creationId xmlns:a16="http://schemas.microsoft.com/office/drawing/2014/main" id="{F24C04F4-01A3-5C01-EB6A-994EB0DEC6CC}"/>
                          </a:ext>
                        </a:extLst>
                      </p:cNvPr>
                      <p:cNvPicPr/>
                      <p:nvPr/>
                    </p:nvPicPr>
                    <p:blipFill>
                      <a:blip r:embed="rId8"/>
                      <a:stretch>
                        <a:fillRect/>
                      </a:stretch>
                    </p:blipFill>
                    <p:spPr>
                      <a:xfrm>
                        <a:off x="1443905" y="3912834"/>
                        <a:ext cx="2238498" cy="2011680"/>
                      </a:xfrm>
                      <a:prstGeom prst="rect">
                        <a:avLst/>
                      </a:prstGeom>
                    </p:spPr>
                  </p:pic>
                </p:oleObj>
              </mc:Fallback>
            </mc:AlternateContent>
          </a:graphicData>
        </a:graphic>
      </p:graphicFrame>
    </p:spTree>
    <p:extLst>
      <p:ext uri="{BB962C8B-B14F-4D97-AF65-F5344CB8AC3E}">
        <p14:creationId xmlns:p14="http://schemas.microsoft.com/office/powerpoint/2010/main" val="332994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5A78C7-CD8B-1503-6263-AEB51FB869BE}"/>
              </a:ext>
            </a:extLst>
          </p:cNvPr>
          <p:cNvSpPr>
            <a:spLocks noGrp="1"/>
          </p:cNvSpPr>
          <p:nvPr>
            <p:ph type="sldNum" sz="quarter" idx="12"/>
          </p:nvPr>
        </p:nvSpPr>
        <p:spPr/>
        <p:txBody>
          <a:bodyPr/>
          <a:lstStyle/>
          <a:p>
            <a:fld id="{2BA667B7-7BA5-4DB2-A058-B66A386C003C}" type="slidenum">
              <a:rPr lang="en-SG" smtClean="0"/>
              <a:pPr/>
              <a:t>9</a:t>
            </a:fld>
            <a:endParaRPr lang="en-SG"/>
          </a:p>
        </p:txBody>
      </p:sp>
      <p:sp>
        <p:nvSpPr>
          <p:cNvPr id="3" name="Text Placeholder 2">
            <a:extLst>
              <a:ext uri="{FF2B5EF4-FFF2-40B4-BE49-F238E27FC236}">
                <a16:creationId xmlns:a16="http://schemas.microsoft.com/office/drawing/2014/main" id="{F995833E-F1A7-7B60-3487-4848FEB2C7C6}"/>
              </a:ext>
            </a:extLst>
          </p:cNvPr>
          <p:cNvSpPr>
            <a:spLocks noGrp="1"/>
          </p:cNvSpPr>
          <p:nvPr>
            <p:ph type="body" sz="quarter" idx="13"/>
          </p:nvPr>
        </p:nvSpPr>
        <p:spPr/>
        <p:txBody>
          <a:bodyPr>
            <a:normAutofit lnSpcReduction="10000"/>
          </a:bodyPr>
          <a:lstStyle/>
          <a:p>
            <a:pPr>
              <a:buFont typeface="+mj-lt"/>
              <a:buAutoNum type="arabicPeriod" startAt="2"/>
            </a:pPr>
            <a:r>
              <a:rPr lang="en-US" dirty="0" err="1"/>
              <a:t>Nhận</a:t>
            </a:r>
            <a:r>
              <a:rPr lang="en-US" dirty="0"/>
              <a:t> </a:t>
            </a:r>
            <a:r>
              <a:rPr lang="en-US" dirty="0" err="1"/>
              <a:t>dạng</a:t>
            </a:r>
            <a:r>
              <a:rPr lang="en-US" dirty="0"/>
              <a:t> </a:t>
            </a:r>
            <a:r>
              <a:rPr lang="en-US" dirty="0" err="1"/>
              <a:t>thông</a:t>
            </a:r>
            <a:r>
              <a:rPr lang="en-US" dirty="0"/>
              <a:t> </a:t>
            </a:r>
            <a:r>
              <a:rPr lang="en-US" dirty="0" err="1"/>
              <a:t>số</a:t>
            </a:r>
            <a:r>
              <a:rPr lang="en-US" dirty="0"/>
              <a:t> </a:t>
            </a:r>
            <a:r>
              <a:rPr lang="en-US" dirty="0" err="1"/>
              <a:t>mô</a:t>
            </a:r>
            <a:r>
              <a:rPr lang="en-US" dirty="0"/>
              <a:t> </a:t>
            </a:r>
            <a:r>
              <a:rPr lang="en-US" dirty="0" err="1"/>
              <a:t>hình</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bình</a:t>
            </a:r>
            <a:r>
              <a:rPr lang="en-US" dirty="0"/>
              <a:t> </a:t>
            </a:r>
            <a:r>
              <a:rPr lang="en-US" dirty="0" err="1"/>
              <a:t>phương</a:t>
            </a:r>
            <a:r>
              <a:rPr lang="en-US" dirty="0"/>
              <a:t> </a:t>
            </a:r>
            <a:r>
              <a:rPr lang="en-US" dirty="0" err="1"/>
              <a:t>cực</a:t>
            </a:r>
            <a:r>
              <a:rPr lang="en-US" dirty="0"/>
              <a:t> </a:t>
            </a:r>
            <a:r>
              <a:rPr lang="en-US" dirty="0" err="1"/>
              <a:t>tiểu</a:t>
            </a:r>
            <a:endParaRPr lang="en-US" dirty="0"/>
          </a:p>
        </p:txBody>
      </p:sp>
      <p:sp>
        <p:nvSpPr>
          <p:cNvPr id="4" name="Date Placeholder 3">
            <a:extLst>
              <a:ext uri="{FF2B5EF4-FFF2-40B4-BE49-F238E27FC236}">
                <a16:creationId xmlns:a16="http://schemas.microsoft.com/office/drawing/2014/main" id="{9F40DDE2-FD87-E491-C2F9-10544EFC613A}"/>
              </a:ext>
            </a:extLst>
          </p:cNvPr>
          <p:cNvSpPr>
            <a:spLocks noGrp="1"/>
          </p:cNvSpPr>
          <p:nvPr>
            <p:ph type="dt" sz="half" idx="10"/>
          </p:nvPr>
        </p:nvSpPr>
        <p:spPr/>
        <p:txBody>
          <a:bodyPr/>
          <a:lstStyle/>
          <a:p>
            <a:fld id="{0447067C-88A8-4978-9089-A5C85C57A269}" type="datetime1">
              <a:rPr lang="en-SG" smtClean="0"/>
              <a:pPr/>
              <a:t>21/6/2022</a:t>
            </a:fld>
            <a:endParaRPr lang="en-SG"/>
          </a:p>
        </p:txBody>
      </p:sp>
      <p:sp>
        <p:nvSpPr>
          <p:cNvPr id="5" name="Content Placeholder 4">
            <a:extLst>
              <a:ext uri="{FF2B5EF4-FFF2-40B4-BE49-F238E27FC236}">
                <a16:creationId xmlns:a16="http://schemas.microsoft.com/office/drawing/2014/main" id="{DD48DB53-4BC4-B7B9-315E-7E8BECCAF049}"/>
              </a:ext>
            </a:extLst>
          </p:cNvPr>
          <p:cNvSpPr>
            <a:spLocks noGrp="1"/>
          </p:cNvSpPr>
          <p:nvPr>
            <p:ph idx="1"/>
          </p:nvPr>
        </p:nvSpPr>
        <p:spPr/>
        <p:txBody>
          <a:bodyPr>
            <a:normAutofit/>
          </a:bodyPr>
          <a:lstStyle/>
          <a:p>
            <a:r>
              <a:rPr lang="en-US" sz="2000" dirty="0"/>
              <a:t>Ta </a:t>
            </a:r>
            <a:r>
              <a:rPr lang="en-US" sz="2000" dirty="0" err="1"/>
              <a:t>viết</a:t>
            </a:r>
            <a:r>
              <a:rPr lang="en-US" sz="2000" dirty="0"/>
              <a:t> </a:t>
            </a:r>
            <a:r>
              <a:rPr lang="en-US" sz="2000" dirty="0" err="1"/>
              <a:t>lại</a:t>
            </a:r>
            <a:r>
              <a:rPr lang="en-US" sz="2000" dirty="0"/>
              <a:t> </a:t>
            </a:r>
            <a:r>
              <a:rPr lang="en-US" sz="2000" dirty="0" err="1"/>
              <a:t>các</a:t>
            </a:r>
            <a:r>
              <a:rPr lang="en-US" sz="2000" dirty="0"/>
              <a:t> </a:t>
            </a:r>
            <a:r>
              <a:rPr lang="en-US" sz="2000" dirty="0" err="1"/>
              <a:t>công</a:t>
            </a:r>
            <a:r>
              <a:rPr lang="en-US" sz="2000" dirty="0"/>
              <a:t> </a:t>
            </a:r>
            <a:r>
              <a:rPr lang="en-US" sz="2000" dirty="0" err="1"/>
              <a:t>thức</a:t>
            </a:r>
            <a:r>
              <a:rPr lang="en-US" sz="2000" dirty="0"/>
              <a:t> </a:t>
            </a:r>
            <a:r>
              <a:rPr lang="en-US" sz="2000" dirty="0" err="1"/>
              <a:t>trên</a:t>
            </a:r>
            <a:r>
              <a:rPr lang="en-US" sz="2000" dirty="0"/>
              <a:t> </a:t>
            </a:r>
            <a:r>
              <a:rPr lang="en-US" sz="2000" dirty="0" err="1"/>
              <a:t>theo</a:t>
            </a:r>
            <a:r>
              <a:rPr lang="en-US" sz="2000" dirty="0"/>
              <a:t> </a:t>
            </a:r>
            <a:r>
              <a:rPr lang="en-US" sz="2000" dirty="0" err="1"/>
              <a:t>dạng</a:t>
            </a:r>
            <a:r>
              <a:rPr lang="en-US" sz="2000" dirty="0"/>
              <a:t> vector:</a:t>
            </a:r>
          </a:p>
          <a:p>
            <a:endParaRPr lang="en-US" sz="2000" dirty="0"/>
          </a:p>
          <a:p>
            <a:endParaRPr lang="en-US" sz="2000" dirty="0"/>
          </a:p>
          <a:p>
            <a:endParaRPr lang="en-US" sz="2000" dirty="0"/>
          </a:p>
          <a:p>
            <a:r>
              <a:rPr lang="en-US" sz="2000" dirty="0"/>
              <a:t>Ta </a:t>
            </a:r>
            <a:r>
              <a:rPr lang="en-US" sz="2000" dirty="0" err="1"/>
              <a:t>đặt</a:t>
            </a:r>
            <a:r>
              <a:rPr lang="en-US" sz="2000" dirty="0"/>
              <a:t>:</a:t>
            </a:r>
          </a:p>
        </p:txBody>
      </p:sp>
      <p:graphicFrame>
        <p:nvGraphicFramePr>
          <p:cNvPr id="6" name="Object 5">
            <a:extLst>
              <a:ext uri="{FF2B5EF4-FFF2-40B4-BE49-F238E27FC236}">
                <a16:creationId xmlns:a16="http://schemas.microsoft.com/office/drawing/2014/main" id="{1907BCED-7851-E3A0-3C32-F52F6BDBC893}"/>
              </a:ext>
            </a:extLst>
          </p:cNvPr>
          <p:cNvGraphicFramePr>
            <a:graphicFrameLocks noChangeAspect="1"/>
          </p:cNvGraphicFramePr>
          <p:nvPr>
            <p:extLst>
              <p:ext uri="{D42A27DB-BD31-4B8C-83A1-F6EECF244321}">
                <p14:modId xmlns:p14="http://schemas.microsoft.com/office/powerpoint/2010/main" val="537806433"/>
              </p:ext>
            </p:extLst>
          </p:nvPr>
        </p:nvGraphicFramePr>
        <p:xfrm>
          <a:off x="1435027" y="1450732"/>
          <a:ext cx="9241509" cy="1828800"/>
        </p:xfrm>
        <a:graphic>
          <a:graphicData uri="http://schemas.openxmlformats.org/presentationml/2006/ole">
            <mc:AlternateContent xmlns:mc="http://schemas.openxmlformats.org/markup-compatibility/2006">
              <mc:Choice xmlns:v="urn:schemas-microsoft-com:vml" Requires="v">
                <p:oleObj spid="_x0000_s15377" name="Equation" r:id="rId3" imgW="6169342" imgH="1221068" progId="Equation.DSMT4">
                  <p:embed/>
                </p:oleObj>
              </mc:Choice>
              <mc:Fallback>
                <p:oleObj name="Equation" r:id="rId3" imgW="6169342" imgH="1221068" progId="Equation.DSMT4">
                  <p:embed/>
                  <p:pic>
                    <p:nvPicPr>
                      <p:cNvPr id="0" name=""/>
                      <p:cNvPicPr/>
                      <p:nvPr/>
                    </p:nvPicPr>
                    <p:blipFill>
                      <a:blip r:embed="rId4"/>
                      <a:stretch>
                        <a:fillRect/>
                      </a:stretch>
                    </p:blipFill>
                    <p:spPr>
                      <a:xfrm>
                        <a:off x="1435027" y="1450732"/>
                        <a:ext cx="9241509" cy="18288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A3A05ED-D7E1-0C29-3128-180A69AD7210}"/>
              </a:ext>
            </a:extLst>
          </p:cNvPr>
          <p:cNvGraphicFramePr>
            <a:graphicFrameLocks noChangeAspect="1"/>
          </p:cNvGraphicFramePr>
          <p:nvPr>
            <p:extLst>
              <p:ext uri="{D42A27DB-BD31-4B8C-83A1-F6EECF244321}">
                <p14:modId xmlns:p14="http://schemas.microsoft.com/office/powerpoint/2010/main" val="677962234"/>
              </p:ext>
            </p:extLst>
          </p:nvPr>
        </p:nvGraphicFramePr>
        <p:xfrm>
          <a:off x="2358305" y="3315554"/>
          <a:ext cx="6893477" cy="914400"/>
        </p:xfrm>
        <a:graphic>
          <a:graphicData uri="http://schemas.openxmlformats.org/presentationml/2006/ole">
            <mc:AlternateContent xmlns:mc="http://schemas.openxmlformats.org/markup-compatibility/2006">
              <mc:Choice xmlns:v="urn:schemas-microsoft-com:vml" Requires="v">
                <p:oleObj spid="_x0000_s15378" name="Equation" r:id="rId5" imgW="5398220" imgH="715264" progId="Equation.DSMT4">
                  <p:embed/>
                </p:oleObj>
              </mc:Choice>
              <mc:Fallback>
                <p:oleObj name="Equation" r:id="rId5" imgW="5398220" imgH="715264" progId="Equation.DSMT4">
                  <p:embed/>
                  <p:pic>
                    <p:nvPicPr>
                      <p:cNvPr id="0" name=""/>
                      <p:cNvPicPr/>
                      <p:nvPr/>
                    </p:nvPicPr>
                    <p:blipFill>
                      <a:blip r:embed="rId6"/>
                      <a:stretch>
                        <a:fillRect/>
                      </a:stretch>
                    </p:blipFill>
                    <p:spPr>
                      <a:xfrm>
                        <a:off x="2358305" y="3315554"/>
                        <a:ext cx="6893477" cy="9144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9824627C-14B8-0DA6-241A-625263E8812D}"/>
              </a:ext>
            </a:extLst>
          </p:cNvPr>
          <p:cNvGraphicFramePr>
            <a:graphicFrameLocks noChangeAspect="1"/>
          </p:cNvGraphicFramePr>
          <p:nvPr>
            <p:extLst>
              <p:ext uri="{D42A27DB-BD31-4B8C-83A1-F6EECF244321}">
                <p14:modId xmlns:p14="http://schemas.microsoft.com/office/powerpoint/2010/main" val="634547151"/>
              </p:ext>
            </p:extLst>
          </p:nvPr>
        </p:nvGraphicFramePr>
        <p:xfrm>
          <a:off x="5325531" y="4449763"/>
          <a:ext cx="1460500" cy="1492250"/>
        </p:xfrm>
        <a:graphic>
          <a:graphicData uri="http://schemas.openxmlformats.org/presentationml/2006/ole">
            <mc:AlternateContent xmlns:mc="http://schemas.openxmlformats.org/markup-compatibility/2006">
              <mc:Choice xmlns:v="urn:schemas-microsoft-com:vml" Requires="v">
                <p:oleObj spid="_x0000_s15379" name="Equation" r:id="rId7" imgW="1218960" imgH="1244520" progId="Equation.DSMT4">
                  <p:embed/>
                </p:oleObj>
              </mc:Choice>
              <mc:Fallback>
                <p:oleObj name="Equation" r:id="rId7" imgW="1218960" imgH="1244520" progId="Equation.DSMT4">
                  <p:embed/>
                  <p:pic>
                    <p:nvPicPr>
                      <p:cNvPr id="0" name=""/>
                      <p:cNvPicPr/>
                      <p:nvPr/>
                    </p:nvPicPr>
                    <p:blipFill>
                      <a:blip r:embed="rId8"/>
                      <a:stretch>
                        <a:fillRect/>
                      </a:stretch>
                    </p:blipFill>
                    <p:spPr>
                      <a:xfrm>
                        <a:off x="5325531" y="4449763"/>
                        <a:ext cx="1460500" cy="1492250"/>
                      </a:xfrm>
                      <a:prstGeom prst="rect">
                        <a:avLst/>
                      </a:prstGeom>
                    </p:spPr>
                  </p:pic>
                </p:oleObj>
              </mc:Fallback>
            </mc:AlternateContent>
          </a:graphicData>
        </a:graphic>
      </p:graphicFrame>
    </p:spTree>
    <p:extLst>
      <p:ext uri="{BB962C8B-B14F-4D97-AF65-F5344CB8AC3E}">
        <p14:creationId xmlns:p14="http://schemas.microsoft.com/office/powerpoint/2010/main" val="318603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1731</TotalTime>
  <Words>1316</Words>
  <Application>Microsoft Office PowerPoint</Application>
  <PresentationFormat>Widescreen</PresentationFormat>
  <Paragraphs>187</Paragraphs>
  <Slides>20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20</vt:i4>
      </vt:variant>
    </vt:vector>
  </HeadingPairs>
  <TitlesOfParts>
    <vt:vector size="29" baseType="lpstr">
      <vt:lpstr>Arial</vt:lpstr>
      <vt:lpstr>Calibri</vt:lpstr>
      <vt:lpstr>Cambria Math</vt:lpstr>
      <vt:lpstr>Times New Roman</vt:lpstr>
      <vt:lpstr>Wingdings</vt:lpstr>
      <vt:lpstr>Office Theme</vt:lpstr>
      <vt:lpstr>Visio</vt:lpstr>
      <vt:lpstr>Equation</vt:lpstr>
      <vt:lpstr>MathType 7.0 Equation</vt:lpstr>
      <vt:lpstr>BÁO CÁO MÔN HỌC MÔN: NHẬN DẠNG &amp; ĐIỀU KHIỂN HỆ THỐNG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Hưng Hoàng</dc:creator>
  <cp:lastModifiedBy>Nguyễn Ngọc Thiện</cp:lastModifiedBy>
  <cp:revision>27</cp:revision>
  <dcterms:created xsi:type="dcterms:W3CDTF">2021-07-25T06:19:51Z</dcterms:created>
  <dcterms:modified xsi:type="dcterms:W3CDTF">2022-06-21T09:55:39Z</dcterms:modified>
</cp:coreProperties>
</file>