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6"/>
  </p:notesMasterIdLst>
  <p:sldIdLst>
    <p:sldId id="259" r:id="rId2"/>
    <p:sldId id="256" r:id="rId3"/>
    <p:sldId id="260" r:id="rId4"/>
    <p:sldId id="311" r:id="rId5"/>
    <p:sldId id="312" r:id="rId6"/>
    <p:sldId id="261" r:id="rId7"/>
    <p:sldId id="313" r:id="rId8"/>
    <p:sldId id="314" r:id="rId9"/>
    <p:sldId id="315" r:id="rId10"/>
    <p:sldId id="262" r:id="rId11"/>
    <p:sldId id="316" r:id="rId12"/>
    <p:sldId id="317" r:id="rId13"/>
    <p:sldId id="318" r:id="rId14"/>
    <p:sldId id="319" r:id="rId15"/>
    <p:sldId id="264" r:id="rId16"/>
    <p:sldId id="320" r:id="rId17"/>
    <p:sldId id="258"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265" r:id="rId35"/>
  </p:sldIdLst>
  <p:sldSz cx="9144000" cy="5143500" type="screen16x9"/>
  <p:notesSz cx="6858000" cy="9144000"/>
  <p:embeddedFontLst>
    <p:embeddedFont>
      <p:font typeface="Advent Pro Medium" panose="020B0604020202020204" charset="0"/>
      <p:regular r:id="rId37"/>
      <p:bold r:id="rId38"/>
    </p:embeddedFont>
    <p:embeddedFont>
      <p:font typeface="Bebas Neue" panose="020B0604020202020204" charset="0"/>
      <p:regular r:id="rId39"/>
    </p:embeddedFont>
    <p:embeddedFont>
      <p:font typeface="Georgia" panose="02040502050405020303" pitchFamily="18" charset="0"/>
      <p:regular r:id="rId40"/>
      <p:bold r:id="rId41"/>
      <p:italic r:id="rId42"/>
      <p:boldItalic r:id="rId43"/>
    </p:embeddedFont>
    <p:embeddedFont>
      <p:font typeface="Happy Monkey" panose="020B060402020202020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14AE0B-D960-4041-ACB3-02EBBFE808D4}">
  <a:tblStyle styleId="{6C14AE0B-D960-4041-ACB3-02EBBFE808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4b7ac326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4b7ac326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e4b7ac326b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e4b7ac326b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2482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840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427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0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e4b7ac326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e4b7ac326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e4b7ac326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e4b7ac326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71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4b7ac32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4b7ac32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77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21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9654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325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697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510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735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4b7ac32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4b7ac32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455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57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200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6828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614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357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4020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961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281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e4b7ac326b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e4b7ac326b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483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065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460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1640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e4b7ac326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e4b7ac326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917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3" y="-76200"/>
            <a:ext cx="9144000" cy="5219700"/>
            <a:chOff x="-43" y="-76200"/>
            <a:chExt cx="9144000" cy="5219700"/>
          </a:xfrm>
        </p:grpSpPr>
        <p:cxnSp>
          <p:nvCxnSpPr>
            <p:cNvPr id="10" name="Google Shape;10;p2"/>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1" name="Google Shape;11;p2"/>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2" name="Google Shape;12;p2"/>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4" name="Google Shape;14;p2"/>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5" name="Google Shape;15;p2"/>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6" name="Google Shape;16;p2"/>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7" name="Google Shape;17;p2"/>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8" name="Google Shape;18;p2"/>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9" name="Google Shape;19;p2"/>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0" name="Google Shape;20;p2"/>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2"/>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 name="Google Shape;22;p2"/>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3" name="Google Shape;23;p2"/>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 name="Google Shape;24;p2"/>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 name="Google Shape;25;p2"/>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26;p2"/>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7" name="Google Shape;27;p2"/>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8" name="Google Shape;28;p2"/>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 name="Google Shape;29;p2"/>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2"/>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1" name="Google Shape;31;p2"/>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2" name="Google Shape;32;p2"/>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 name="Google Shape;33;p2"/>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34" name="Google Shape;34;p2"/>
          <p:cNvSpPr txBox="1">
            <a:spLocks noGrp="1"/>
          </p:cNvSpPr>
          <p:nvPr>
            <p:ph type="ctrTitle"/>
          </p:nvPr>
        </p:nvSpPr>
        <p:spPr>
          <a:xfrm>
            <a:off x="1287725" y="573550"/>
            <a:ext cx="6546000" cy="285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46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35" name="Google Shape;35;p2"/>
          <p:cNvSpPr txBox="1">
            <a:spLocks noGrp="1"/>
          </p:cNvSpPr>
          <p:nvPr>
            <p:ph type="subTitle" idx="1"/>
          </p:nvPr>
        </p:nvSpPr>
        <p:spPr>
          <a:xfrm>
            <a:off x="1959175" y="4000100"/>
            <a:ext cx="5224500" cy="572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96"/>
        <p:cNvGrpSpPr/>
        <p:nvPr/>
      </p:nvGrpSpPr>
      <p:grpSpPr>
        <a:xfrm>
          <a:off x="0" y="0"/>
          <a:ext cx="0" cy="0"/>
          <a:chOff x="0" y="0"/>
          <a:chExt cx="0" cy="0"/>
        </a:xfrm>
      </p:grpSpPr>
      <p:grpSp>
        <p:nvGrpSpPr>
          <p:cNvPr id="697" name="Google Shape;697;p26"/>
          <p:cNvGrpSpPr/>
          <p:nvPr/>
        </p:nvGrpSpPr>
        <p:grpSpPr>
          <a:xfrm>
            <a:off x="-43" y="-76200"/>
            <a:ext cx="9144000" cy="5219700"/>
            <a:chOff x="-43" y="-76200"/>
            <a:chExt cx="9144000" cy="5219700"/>
          </a:xfrm>
        </p:grpSpPr>
        <p:cxnSp>
          <p:nvCxnSpPr>
            <p:cNvPr id="698" name="Google Shape;698;p26"/>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699" name="Google Shape;699;p26"/>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0" name="Google Shape;700;p26"/>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1" name="Google Shape;701;p26"/>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2" name="Google Shape;702;p26"/>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3" name="Google Shape;703;p26"/>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4" name="Google Shape;704;p26"/>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5" name="Google Shape;705;p26"/>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6" name="Google Shape;706;p26"/>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7" name="Google Shape;707;p26"/>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8" name="Google Shape;708;p26"/>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09" name="Google Shape;709;p26"/>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0" name="Google Shape;710;p26"/>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1" name="Google Shape;711;p26"/>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26"/>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26"/>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4" name="Google Shape;714;p26"/>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5" name="Google Shape;715;p26"/>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6" name="Google Shape;716;p26"/>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7" name="Google Shape;717;p26"/>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8" name="Google Shape;718;p26"/>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19" name="Google Shape;719;p26"/>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20" name="Google Shape;720;p26"/>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721" name="Google Shape;721;p26"/>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722" name="Google Shape;722;p26"/>
          <p:cNvSpPr txBox="1">
            <a:spLocks noGrp="1"/>
          </p:cNvSpPr>
          <p:nvPr>
            <p:ph type="title"/>
          </p:nvPr>
        </p:nvSpPr>
        <p:spPr>
          <a:xfrm>
            <a:off x="1308075" y="1144775"/>
            <a:ext cx="6528600" cy="1713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sz="13000">
                <a:solidFill>
                  <a:schemeClr val="accent1"/>
                </a:solidFill>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723" name="Google Shape;723;p26"/>
          <p:cNvSpPr txBox="1">
            <a:spLocks noGrp="1"/>
          </p:cNvSpPr>
          <p:nvPr>
            <p:ph type="subTitle" idx="1"/>
          </p:nvPr>
        </p:nvSpPr>
        <p:spPr>
          <a:xfrm>
            <a:off x="1959350" y="3428375"/>
            <a:ext cx="5224800" cy="1145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343814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grpSp>
        <p:nvGrpSpPr>
          <p:cNvPr id="95" name="Google Shape;95;p5"/>
          <p:cNvGrpSpPr/>
          <p:nvPr/>
        </p:nvGrpSpPr>
        <p:grpSpPr>
          <a:xfrm>
            <a:off x="-43" y="-76200"/>
            <a:ext cx="9144000" cy="5219700"/>
            <a:chOff x="-43" y="-76200"/>
            <a:chExt cx="9144000" cy="5219700"/>
          </a:xfrm>
        </p:grpSpPr>
        <p:cxnSp>
          <p:nvCxnSpPr>
            <p:cNvPr id="96" name="Google Shape;96;p5"/>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97" name="Google Shape;97;p5"/>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98" name="Google Shape;98;p5"/>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5"/>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0" name="Google Shape;100;p5"/>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1" name="Google Shape;101;p5"/>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2" name="Google Shape;102;p5"/>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3" name="Google Shape;103;p5"/>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4" name="Google Shape;104;p5"/>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5" name="Google Shape;105;p5"/>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6" name="Google Shape;106;p5"/>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7" name="Google Shape;107;p5"/>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8" name="Google Shape;108;p5"/>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09" name="Google Shape;109;p5"/>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10" name="Google Shape;110;p5"/>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111" name="Google Shape;111;p5"/>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2" name="Google Shape;112;p5"/>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3" name="Google Shape;113;p5"/>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4" name="Google Shape;114;p5"/>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5" name="Google Shape;115;p5"/>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6" name="Google Shape;116;p5"/>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7" name="Google Shape;117;p5"/>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8" name="Google Shape;118;p5"/>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119" name="Google Shape;119;p5"/>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120" name="Google Shape;120;p5"/>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txBox="1">
            <a:spLocks noGrp="1"/>
          </p:cNvSpPr>
          <p:nvPr>
            <p:ph type="title"/>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2" name="Google Shape;122;p5"/>
          <p:cNvSpPr txBox="1">
            <a:spLocks noGrp="1"/>
          </p:cNvSpPr>
          <p:nvPr>
            <p:ph type="subTitle" idx="1"/>
          </p:nvPr>
        </p:nvSpPr>
        <p:spPr>
          <a:xfrm>
            <a:off x="1520713" y="2607925"/>
            <a:ext cx="2447700" cy="34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200" b="1">
                <a:solidFill>
                  <a:schemeClr val="accent1"/>
                </a:solidFill>
                <a:latin typeface="Happy Monkey"/>
                <a:ea typeface="Happy Monkey"/>
                <a:cs typeface="Happy Monkey"/>
                <a:sym typeface="Happy Monkey"/>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3" name="Google Shape;123;p5"/>
          <p:cNvSpPr txBox="1">
            <a:spLocks noGrp="1"/>
          </p:cNvSpPr>
          <p:nvPr>
            <p:ph type="subTitle" idx="2"/>
          </p:nvPr>
        </p:nvSpPr>
        <p:spPr>
          <a:xfrm>
            <a:off x="5175588" y="2607925"/>
            <a:ext cx="24477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200" b="1">
                <a:solidFill>
                  <a:schemeClr val="accent1"/>
                </a:solidFill>
                <a:latin typeface="Happy Monkey"/>
                <a:ea typeface="Happy Monkey"/>
                <a:cs typeface="Happy Monkey"/>
                <a:sym typeface="Happy Monkey"/>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24" name="Google Shape;124;p5"/>
          <p:cNvSpPr txBox="1">
            <a:spLocks noGrp="1"/>
          </p:cNvSpPr>
          <p:nvPr>
            <p:ph type="subTitle" idx="3"/>
          </p:nvPr>
        </p:nvSpPr>
        <p:spPr>
          <a:xfrm>
            <a:off x="1520713" y="2955325"/>
            <a:ext cx="2447700" cy="9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5"/>
          <p:cNvSpPr txBox="1">
            <a:spLocks noGrp="1"/>
          </p:cNvSpPr>
          <p:nvPr>
            <p:ph type="subTitle" idx="4"/>
          </p:nvPr>
        </p:nvSpPr>
        <p:spPr>
          <a:xfrm>
            <a:off x="5175588" y="2955250"/>
            <a:ext cx="2447700" cy="9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0"/>
        <p:cNvGrpSpPr/>
        <p:nvPr/>
      </p:nvGrpSpPr>
      <p:grpSpPr>
        <a:xfrm>
          <a:off x="0" y="0"/>
          <a:ext cx="0" cy="0"/>
          <a:chOff x="0" y="0"/>
          <a:chExt cx="0" cy="0"/>
        </a:xfrm>
      </p:grpSpPr>
      <p:grpSp>
        <p:nvGrpSpPr>
          <p:cNvPr id="211" name="Google Shape;211;p9"/>
          <p:cNvGrpSpPr/>
          <p:nvPr/>
        </p:nvGrpSpPr>
        <p:grpSpPr>
          <a:xfrm>
            <a:off x="-43" y="-76200"/>
            <a:ext cx="9144000" cy="5219700"/>
            <a:chOff x="-43" y="-76200"/>
            <a:chExt cx="9144000" cy="5219700"/>
          </a:xfrm>
        </p:grpSpPr>
        <p:cxnSp>
          <p:nvCxnSpPr>
            <p:cNvPr id="212" name="Google Shape;212;p9"/>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3" name="Google Shape;213;p9"/>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4" name="Google Shape;214;p9"/>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5" name="Google Shape;215;p9"/>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6" name="Google Shape;216;p9"/>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7" name="Google Shape;217;p9"/>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8" name="Google Shape;218;p9"/>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19" name="Google Shape;219;p9"/>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0" name="Google Shape;220;p9"/>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1" name="Google Shape;221;p9"/>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2" name="Google Shape;222;p9"/>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3" name="Google Shape;223;p9"/>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4" name="Google Shape;224;p9"/>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5" name="Google Shape;225;p9"/>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6" name="Google Shape;226;p9"/>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9"/>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28" name="Google Shape;228;p9"/>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29" name="Google Shape;229;p9"/>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0" name="Google Shape;230;p9"/>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1" name="Google Shape;231;p9"/>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2" name="Google Shape;232;p9"/>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3" name="Google Shape;233;p9"/>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4" name="Google Shape;234;p9"/>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35" name="Google Shape;235;p9"/>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36" name="Google Shape;236;p9"/>
          <p:cNvSpPr txBox="1">
            <a:spLocks noGrp="1"/>
          </p:cNvSpPr>
          <p:nvPr>
            <p:ph type="title"/>
          </p:nvPr>
        </p:nvSpPr>
        <p:spPr>
          <a:xfrm>
            <a:off x="1959775" y="572700"/>
            <a:ext cx="5224500" cy="1143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7" name="Google Shape;237;p9"/>
          <p:cNvSpPr txBox="1">
            <a:spLocks noGrp="1"/>
          </p:cNvSpPr>
          <p:nvPr>
            <p:ph type="subTitle" idx="1"/>
          </p:nvPr>
        </p:nvSpPr>
        <p:spPr>
          <a:xfrm>
            <a:off x="1959775" y="2286000"/>
            <a:ext cx="5224500" cy="1715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8"/>
        <p:cNvGrpSpPr/>
        <p:nvPr/>
      </p:nvGrpSpPr>
      <p:grpSpPr>
        <a:xfrm>
          <a:off x="0" y="0"/>
          <a:ext cx="0" cy="0"/>
          <a:chOff x="0" y="0"/>
          <a:chExt cx="0" cy="0"/>
        </a:xfrm>
      </p:grpSpPr>
      <p:sp>
        <p:nvSpPr>
          <p:cNvPr id="239" name="Google Shape;239;p10"/>
          <p:cNvSpPr txBox="1">
            <a:spLocks noGrp="1"/>
          </p:cNvSpPr>
          <p:nvPr>
            <p:ph type="title"/>
          </p:nvPr>
        </p:nvSpPr>
        <p:spPr>
          <a:xfrm>
            <a:off x="653650" y="3430200"/>
            <a:ext cx="7836600" cy="11430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0"/>
        <p:cNvGrpSpPr/>
        <p:nvPr/>
      </p:nvGrpSpPr>
      <p:grpSpPr>
        <a:xfrm>
          <a:off x="0" y="0"/>
          <a:ext cx="0" cy="0"/>
          <a:chOff x="0" y="0"/>
          <a:chExt cx="0" cy="0"/>
        </a:xfrm>
      </p:grpSpPr>
      <p:grpSp>
        <p:nvGrpSpPr>
          <p:cNvPr id="241" name="Google Shape;241;p11"/>
          <p:cNvGrpSpPr/>
          <p:nvPr/>
        </p:nvGrpSpPr>
        <p:grpSpPr>
          <a:xfrm>
            <a:off x="-43" y="-76200"/>
            <a:ext cx="9144000" cy="5219700"/>
            <a:chOff x="-43" y="-76200"/>
            <a:chExt cx="9144000" cy="5219700"/>
          </a:xfrm>
        </p:grpSpPr>
        <p:cxnSp>
          <p:nvCxnSpPr>
            <p:cNvPr id="242" name="Google Shape;242;p11"/>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3" name="Google Shape;243;p11"/>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4" name="Google Shape;244;p11"/>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5" name="Google Shape;245;p11"/>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6" name="Google Shape;246;p11"/>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7" name="Google Shape;247;p11"/>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8" name="Google Shape;248;p11"/>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49" name="Google Shape;249;p11"/>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0" name="Google Shape;250;p11"/>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1" name="Google Shape;251;p11"/>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11"/>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3" name="Google Shape;253;p11"/>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4" name="Google Shape;254;p11"/>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11"/>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11"/>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11"/>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11"/>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59" name="Google Shape;259;p11"/>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11"/>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1" name="Google Shape;261;p11"/>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11"/>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3" name="Google Shape;263;p11"/>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11"/>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65" name="Google Shape;265;p11"/>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66" name="Google Shape;266;p11"/>
          <p:cNvSpPr/>
          <p:nvPr/>
        </p:nvSpPr>
        <p:spPr>
          <a:xfrm>
            <a:off x="1306650" y="1143000"/>
            <a:ext cx="6531300" cy="285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txBox="1">
            <a:spLocks noGrp="1"/>
          </p:cNvSpPr>
          <p:nvPr>
            <p:ph type="title" hasCustomPrompt="1"/>
          </p:nvPr>
        </p:nvSpPr>
        <p:spPr>
          <a:xfrm>
            <a:off x="1959600" y="1751000"/>
            <a:ext cx="5224500" cy="154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8" name="Google Shape;268;p11"/>
          <p:cNvSpPr txBox="1">
            <a:spLocks noGrp="1"/>
          </p:cNvSpPr>
          <p:nvPr>
            <p:ph type="subTitle" idx="1"/>
          </p:nvPr>
        </p:nvSpPr>
        <p:spPr>
          <a:xfrm>
            <a:off x="1959775" y="3184375"/>
            <a:ext cx="5215200" cy="57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0"/>
        <p:cNvGrpSpPr/>
        <p:nvPr/>
      </p:nvGrpSpPr>
      <p:grpSpPr>
        <a:xfrm>
          <a:off x="0" y="0"/>
          <a:ext cx="0" cy="0"/>
          <a:chOff x="0" y="0"/>
          <a:chExt cx="0" cy="0"/>
        </a:xfrm>
      </p:grpSpPr>
      <p:grpSp>
        <p:nvGrpSpPr>
          <p:cNvPr id="271" name="Google Shape;271;p13"/>
          <p:cNvGrpSpPr/>
          <p:nvPr/>
        </p:nvGrpSpPr>
        <p:grpSpPr>
          <a:xfrm>
            <a:off x="-43" y="-76200"/>
            <a:ext cx="9144000" cy="5219700"/>
            <a:chOff x="-43" y="-76200"/>
            <a:chExt cx="9144000" cy="5219700"/>
          </a:xfrm>
        </p:grpSpPr>
        <p:cxnSp>
          <p:nvCxnSpPr>
            <p:cNvPr id="272" name="Google Shape;272;p13"/>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3" name="Google Shape;273;p13"/>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4" name="Google Shape;274;p13"/>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5" name="Google Shape;275;p13"/>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6" name="Google Shape;276;p13"/>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7" name="Google Shape;277;p13"/>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13"/>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79" name="Google Shape;279;p13"/>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0" name="Google Shape;280;p13"/>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1" name="Google Shape;281;p13"/>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2" name="Google Shape;282;p13"/>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3" name="Google Shape;283;p13"/>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4" name="Google Shape;284;p13"/>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5" name="Google Shape;285;p13"/>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6" name="Google Shape;286;p13"/>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287" name="Google Shape;287;p13"/>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88" name="Google Shape;288;p13"/>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89" name="Google Shape;289;p13"/>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0" name="Google Shape;290;p13"/>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1" name="Google Shape;291;p13"/>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2" name="Google Shape;292;p13"/>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3" name="Google Shape;293;p13"/>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4" name="Google Shape;294;p13"/>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295" name="Google Shape;295;p13"/>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296" name="Google Shape;296;p13"/>
          <p:cNvSpPr/>
          <p:nvPr/>
        </p:nvSpPr>
        <p:spPr>
          <a:xfrm>
            <a:off x="653250" y="571500"/>
            <a:ext cx="7837500" cy="400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txBox="1">
            <a:spLocks noGrp="1"/>
          </p:cNvSpPr>
          <p:nvPr>
            <p:ph type="title"/>
          </p:nvPr>
        </p:nvSpPr>
        <p:spPr>
          <a:xfrm>
            <a:off x="720000" y="201457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8" name="Google Shape;298;p13"/>
          <p:cNvSpPr txBox="1">
            <a:spLocks noGrp="1"/>
          </p:cNvSpPr>
          <p:nvPr>
            <p:ph type="title" idx="2" hasCustomPrompt="1"/>
          </p:nvPr>
        </p:nvSpPr>
        <p:spPr>
          <a:xfrm>
            <a:off x="774675" y="150300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13"/>
          <p:cNvSpPr txBox="1">
            <a:spLocks noGrp="1"/>
          </p:cNvSpPr>
          <p:nvPr>
            <p:ph type="subTitle" idx="1"/>
          </p:nvPr>
        </p:nvSpPr>
        <p:spPr>
          <a:xfrm>
            <a:off x="720000" y="232930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0" name="Google Shape;300;p13"/>
          <p:cNvSpPr txBox="1">
            <a:spLocks noGrp="1"/>
          </p:cNvSpPr>
          <p:nvPr>
            <p:ph type="title" idx="3"/>
          </p:nvPr>
        </p:nvSpPr>
        <p:spPr>
          <a:xfrm>
            <a:off x="3403750" y="201457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13"/>
          <p:cNvSpPr txBox="1">
            <a:spLocks noGrp="1"/>
          </p:cNvSpPr>
          <p:nvPr>
            <p:ph type="title" idx="4" hasCustomPrompt="1"/>
          </p:nvPr>
        </p:nvSpPr>
        <p:spPr>
          <a:xfrm>
            <a:off x="3458425" y="150300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13"/>
          <p:cNvSpPr txBox="1">
            <a:spLocks noGrp="1"/>
          </p:cNvSpPr>
          <p:nvPr>
            <p:ph type="subTitle" idx="5"/>
          </p:nvPr>
        </p:nvSpPr>
        <p:spPr>
          <a:xfrm>
            <a:off x="3403750" y="232930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3" name="Google Shape;303;p13"/>
          <p:cNvSpPr txBox="1">
            <a:spLocks noGrp="1"/>
          </p:cNvSpPr>
          <p:nvPr>
            <p:ph type="title" idx="6"/>
          </p:nvPr>
        </p:nvSpPr>
        <p:spPr>
          <a:xfrm>
            <a:off x="6087500" y="201457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4" name="Google Shape;304;p13"/>
          <p:cNvSpPr txBox="1">
            <a:spLocks noGrp="1"/>
          </p:cNvSpPr>
          <p:nvPr>
            <p:ph type="title" idx="7" hasCustomPrompt="1"/>
          </p:nvPr>
        </p:nvSpPr>
        <p:spPr>
          <a:xfrm>
            <a:off x="6142175" y="150300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13"/>
          <p:cNvSpPr txBox="1">
            <a:spLocks noGrp="1"/>
          </p:cNvSpPr>
          <p:nvPr>
            <p:ph type="subTitle" idx="8"/>
          </p:nvPr>
        </p:nvSpPr>
        <p:spPr>
          <a:xfrm>
            <a:off x="6087500" y="232930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6" name="Google Shape;306;p13"/>
          <p:cNvSpPr txBox="1">
            <a:spLocks noGrp="1"/>
          </p:cNvSpPr>
          <p:nvPr>
            <p:ph type="title" idx="9"/>
          </p:nvPr>
        </p:nvSpPr>
        <p:spPr>
          <a:xfrm>
            <a:off x="720000" y="367972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7" name="Google Shape;307;p13"/>
          <p:cNvSpPr txBox="1">
            <a:spLocks noGrp="1"/>
          </p:cNvSpPr>
          <p:nvPr>
            <p:ph type="title" idx="13" hasCustomPrompt="1"/>
          </p:nvPr>
        </p:nvSpPr>
        <p:spPr>
          <a:xfrm>
            <a:off x="774675" y="316815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14"/>
          </p:nvPr>
        </p:nvSpPr>
        <p:spPr>
          <a:xfrm>
            <a:off x="720000" y="399445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13"/>
          <p:cNvSpPr txBox="1">
            <a:spLocks noGrp="1"/>
          </p:cNvSpPr>
          <p:nvPr>
            <p:ph type="title" idx="15"/>
          </p:nvPr>
        </p:nvSpPr>
        <p:spPr>
          <a:xfrm>
            <a:off x="3403750" y="367972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0" name="Google Shape;310;p13"/>
          <p:cNvSpPr txBox="1">
            <a:spLocks noGrp="1"/>
          </p:cNvSpPr>
          <p:nvPr>
            <p:ph type="title" idx="16" hasCustomPrompt="1"/>
          </p:nvPr>
        </p:nvSpPr>
        <p:spPr>
          <a:xfrm>
            <a:off x="3458425" y="316815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7"/>
          </p:nvPr>
        </p:nvSpPr>
        <p:spPr>
          <a:xfrm>
            <a:off x="3403750" y="399445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2" name="Google Shape;312;p13"/>
          <p:cNvSpPr txBox="1">
            <a:spLocks noGrp="1"/>
          </p:cNvSpPr>
          <p:nvPr>
            <p:ph type="title" idx="18"/>
          </p:nvPr>
        </p:nvSpPr>
        <p:spPr>
          <a:xfrm>
            <a:off x="6087500" y="3679725"/>
            <a:ext cx="23364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3" name="Google Shape;313;p13"/>
          <p:cNvSpPr txBox="1">
            <a:spLocks noGrp="1"/>
          </p:cNvSpPr>
          <p:nvPr>
            <p:ph type="title" idx="19" hasCustomPrompt="1"/>
          </p:nvPr>
        </p:nvSpPr>
        <p:spPr>
          <a:xfrm>
            <a:off x="6142175" y="3168150"/>
            <a:ext cx="634200" cy="32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4" name="Google Shape;314;p13"/>
          <p:cNvSpPr txBox="1">
            <a:spLocks noGrp="1"/>
          </p:cNvSpPr>
          <p:nvPr>
            <p:ph type="subTitle" idx="20"/>
          </p:nvPr>
        </p:nvSpPr>
        <p:spPr>
          <a:xfrm>
            <a:off x="6087500" y="3994450"/>
            <a:ext cx="2336400" cy="39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15" name="Google Shape;315;p13"/>
          <p:cNvSpPr txBox="1">
            <a:spLocks noGrp="1"/>
          </p:cNvSpPr>
          <p:nvPr>
            <p:ph type="title" idx="21"/>
          </p:nvPr>
        </p:nvSpPr>
        <p:spPr>
          <a:xfrm>
            <a:off x="653575" y="571500"/>
            <a:ext cx="7837500" cy="5718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16"/>
        <p:cNvGrpSpPr/>
        <p:nvPr/>
      </p:nvGrpSpPr>
      <p:grpSpPr>
        <a:xfrm>
          <a:off x="0" y="0"/>
          <a:ext cx="0" cy="0"/>
          <a:chOff x="0" y="0"/>
          <a:chExt cx="0" cy="0"/>
        </a:xfrm>
      </p:grpSpPr>
      <p:grpSp>
        <p:nvGrpSpPr>
          <p:cNvPr id="317" name="Google Shape;317;p14"/>
          <p:cNvGrpSpPr/>
          <p:nvPr/>
        </p:nvGrpSpPr>
        <p:grpSpPr>
          <a:xfrm>
            <a:off x="-43" y="-76200"/>
            <a:ext cx="9144000" cy="5219700"/>
            <a:chOff x="-43" y="-76200"/>
            <a:chExt cx="9144000" cy="5219700"/>
          </a:xfrm>
        </p:grpSpPr>
        <p:cxnSp>
          <p:nvCxnSpPr>
            <p:cNvPr id="318" name="Google Shape;318;p14"/>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19" name="Google Shape;319;p14"/>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0" name="Google Shape;320;p14"/>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1" name="Google Shape;321;p14"/>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2" name="Google Shape;322;p14"/>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3" name="Google Shape;323;p14"/>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4" name="Google Shape;324;p14"/>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5" name="Google Shape;325;p14"/>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6" name="Google Shape;326;p14"/>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7" name="Google Shape;327;p14"/>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8" name="Google Shape;328;p14"/>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29" name="Google Shape;329;p14"/>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0" name="Google Shape;330;p14"/>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1" name="Google Shape;331;p14"/>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2" name="Google Shape;332;p14"/>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333" name="Google Shape;333;p14"/>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4" name="Google Shape;334;p14"/>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5" name="Google Shape;335;p14"/>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6" name="Google Shape;336;p14"/>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7" name="Google Shape;337;p14"/>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8" name="Google Shape;338;p14"/>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14"/>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14"/>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14"/>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
        <p:nvSpPr>
          <p:cNvPr id="342" name="Google Shape;342;p14"/>
          <p:cNvSpPr txBox="1">
            <a:spLocks noGrp="1"/>
          </p:cNvSpPr>
          <p:nvPr>
            <p:ph type="title"/>
          </p:nvPr>
        </p:nvSpPr>
        <p:spPr>
          <a:xfrm>
            <a:off x="1959775" y="3419025"/>
            <a:ext cx="5223300" cy="581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43" name="Google Shape;343;p14"/>
          <p:cNvSpPr txBox="1">
            <a:spLocks noGrp="1"/>
          </p:cNvSpPr>
          <p:nvPr>
            <p:ph type="subTitle" idx="1"/>
          </p:nvPr>
        </p:nvSpPr>
        <p:spPr>
          <a:xfrm>
            <a:off x="1306125" y="1143400"/>
            <a:ext cx="6530700" cy="229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2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844"/>
        <p:cNvGrpSpPr/>
        <p:nvPr/>
      </p:nvGrpSpPr>
      <p:grpSpPr>
        <a:xfrm>
          <a:off x="0" y="0"/>
          <a:ext cx="0" cy="0"/>
          <a:chOff x="0" y="0"/>
          <a:chExt cx="0" cy="0"/>
        </a:xfrm>
      </p:grpSpPr>
      <p:grpSp>
        <p:nvGrpSpPr>
          <p:cNvPr id="845" name="Google Shape;845;p31"/>
          <p:cNvGrpSpPr/>
          <p:nvPr/>
        </p:nvGrpSpPr>
        <p:grpSpPr>
          <a:xfrm>
            <a:off x="-43" y="-76200"/>
            <a:ext cx="9144000" cy="5219700"/>
            <a:chOff x="-43" y="-76200"/>
            <a:chExt cx="9144000" cy="5219700"/>
          </a:xfrm>
        </p:grpSpPr>
        <p:cxnSp>
          <p:nvCxnSpPr>
            <p:cNvPr id="846" name="Google Shape;846;p31"/>
            <p:cNvCxnSpPr/>
            <p:nvPr/>
          </p:nvCxnSpPr>
          <p:spPr>
            <a:xfrm>
              <a:off x="-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47" name="Google Shape;847;p31"/>
            <p:cNvCxnSpPr/>
            <p:nvPr/>
          </p:nvCxnSpPr>
          <p:spPr>
            <a:xfrm>
              <a:off x="653133"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48" name="Google Shape;848;p31"/>
            <p:cNvCxnSpPr/>
            <p:nvPr/>
          </p:nvCxnSpPr>
          <p:spPr>
            <a:xfrm>
              <a:off x="130627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49" name="Google Shape;849;p31"/>
            <p:cNvCxnSpPr/>
            <p:nvPr/>
          </p:nvCxnSpPr>
          <p:spPr>
            <a:xfrm>
              <a:off x="1959412"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0" name="Google Shape;850;p31"/>
            <p:cNvCxnSpPr/>
            <p:nvPr/>
          </p:nvCxnSpPr>
          <p:spPr>
            <a:xfrm>
              <a:off x="2612551"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1" name="Google Shape;851;p31"/>
            <p:cNvCxnSpPr/>
            <p:nvPr/>
          </p:nvCxnSpPr>
          <p:spPr>
            <a:xfrm>
              <a:off x="3265690"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2" name="Google Shape;852;p31"/>
            <p:cNvCxnSpPr/>
            <p:nvPr/>
          </p:nvCxnSpPr>
          <p:spPr>
            <a:xfrm>
              <a:off x="391882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3" name="Google Shape;853;p31"/>
            <p:cNvCxnSpPr/>
            <p:nvPr/>
          </p:nvCxnSpPr>
          <p:spPr>
            <a:xfrm>
              <a:off x="4571969"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4" name="Google Shape;854;p31"/>
            <p:cNvCxnSpPr/>
            <p:nvPr/>
          </p:nvCxnSpPr>
          <p:spPr>
            <a:xfrm>
              <a:off x="5225108"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5" name="Google Shape;855;p31"/>
            <p:cNvCxnSpPr/>
            <p:nvPr/>
          </p:nvCxnSpPr>
          <p:spPr>
            <a:xfrm>
              <a:off x="587824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6" name="Google Shape;856;p31"/>
            <p:cNvCxnSpPr/>
            <p:nvPr/>
          </p:nvCxnSpPr>
          <p:spPr>
            <a:xfrm>
              <a:off x="6531387"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7" name="Google Shape;857;p31"/>
            <p:cNvCxnSpPr/>
            <p:nvPr/>
          </p:nvCxnSpPr>
          <p:spPr>
            <a:xfrm>
              <a:off x="7184526"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8" name="Google Shape;858;p31"/>
            <p:cNvCxnSpPr/>
            <p:nvPr/>
          </p:nvCxnSpPr>
          <p:spPr>
            <a:xfrm>
              <a:off x="7837665"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59" name="Google Shape;859;p31"/>
            <p:cNvCxnSpPr/>
            <p:nvPr/>
          </p:nvCxnSpPr>
          <p:spPr>
            <a:xfrm>
              <a:off x="849080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60" name="Google Shape;860;p31"/>
            <p:cNvCxnSpPr/>
            <p:nvPr/>
          </p:nvCxnSpPr>
          <p:spPr>
            <a:xfrm>
              <a:off x="9143944" y="-76200"/>
              <a:ext cx="0" cy="5219700"/>
            </a:xfrm>
            <a:prstGeom prst="straightConnector1">
              <a:avLst/>
            </a:prstGeom>
            <a:noFill/>
            <a:ln w="19050" cap="flat" cmpd="sng">
              <a:solidFill>
                <a:schemeClr val="dk1"/>
              </a:solidFill>
              <a:prstDash val="solid"/>
              <a:round/>
              <a:headEnd type="none" w="med" len="med"/>
              <a:tailEnd type="none" w="med" len="med"/>
            </a:ln>
          </p:spPr>
        </p:cxnSp>
        <p:cxnSp>
          <p:nvCxnSpPr>
            <p:cNvPr id="861" name="Google Shape;861;p31"/>
            <p:cNvCxnSpPr/>
            <p:nvPr/>
          </p:nvCxnSpPr>
          <p:spPr>
            <a:xfrm>
              <a:off x="-43" y="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2" name="Google Shape;862;p31"/>
            <p:cNvCxnSpPr/>
            <p:nvPr/>
          </p:nvCxnSpPr>
          <p:spPr>
            <a:xfrm>
              <a:off x="-43" y="571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3" name="Google Shape;863;p31"/>
            <p:cNvCxnSpPr/>
            <p:nvPr/>
          </p:nvCxnSpPr>
          <p:spPr>
            <a:xfrm>
              <a:off x="-43" y="1143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4" name="Google Shape;864;p31"/>
            <p:cNvCxnSpPr/>
            <p:nvPr/>
          </p:nvCxnSpPr>
          <p:spPr>
            <a:xfrm>
              <a:off x="-43" y="1714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5" name="Google Shape;865;p31"/>
            <p:cNvCxnSpPr/>
            <p:nvPr/>
          </p:nvCxnSpPr>
          <p:spPr>
            <a:xfrm>
              <a:off x="-43" y="2286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6" name="Google Shape;866;p31"/>
            <p:cNvCxnSpPr/>
            <p:nvPr/>
          </p:nvCxnSpPr>
          <p:spPr>
            <a:xfrm>
              <a:off x="-43" y="2857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7" name="Google Shape;867;p31"/>
            <p:cNvCxnSpPr/>
            <p:nvPr/>
          </p:nvCxnSpPr>
          <p:spPr>
            <a:xfrm>
              <a:off x="-43" y="34290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8" name="Google Shape;868;p31"/>
            <p:cNvCxnSpPr/>
            <p:nvPr/>
          </p:nvCxnSpPr>
          <p:spPr>
            <a:xfrm>
              <a:off x="-43" y="4000500"/>
              <a:ext cx="9144000" cy="0"/>
            </a:xfrm>
            <a:prstGeom prst="straightConnector1">
              <a:avLst/>
            </a:prstGeom>
            <a:noFill/>
            <a:ln w="19050" cap="flat" cmpd="sng">
              <a:solidFill>
                <a:schemeClr val="dk1"/>
              </a:solidFill>
              <a:prstDash val="solid"/>
              <a:round/>
              <a:headEnd type="none" w="med" len="med"/>
              <a:tailEnd type="none" w="med" len="med"/>
            </a:ln>
          </p:spPr>
        </p:cxnSp>
        <p:cxnSp>
          <p:nvCxnSpPr>
            <p:cNvPr id="869" name="Google Shape;869;p31"/>
            <p:cNvCxnSpPr/>
            <p:nvPr/>
          </p:nvCxnSpPr>
          <p:spPr>
            <a:xfrm>
              <a:off x="-43" y="4572000"/>
              <a:ext cx="91440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1pPr>
            <a:lvl2pPr lvl="1"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2pPr>
            <a:lvl3pPr lvl="2"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3pPr>
            <a:lvl4pPr lvl="3"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4pPr>
            <a:lvl5pPr lvl="4"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5pPr>
            <a:lvl6pPr lvl="5"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6pPr>
            <a:lvl7pPr lvl="6"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7pPr>
            <a:lvl8pPr lvl="7"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8pPr>
            <a:lvl9pPr lvl="8" rtl="0">
              <a:spcBef>
                <a:spcPts val="0"/>
              </a:spcBef>
              <a:spcAft>
                <a:spcPts val="0"/>
              </a:spcAft>
              <a:buClr>
                <a:schemeClr val="accent1"/>
              </a:buClr>
              <a:buSzPts val="3200"/>
              <a:buFont typeface="Happy Monkey"/>
              <a:buNone/>
              <a:defRPr sz="3200" b="1">
                <a:solidFill>
                  <a:schemeClr val="accent1"/>
                </a:solidFill>
                <a:latin typeface="Happy Monkey"/>
                <a:ea typeface="Happy Monkey"/>
                <a:cs typeface="Happy Monkey"/>
                <a:sym typeface="Happy Monke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1pPr>
            <a:lvl2pPr marL="914400" lvl="1"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2pPr>
            <a:lvl3pPr marL="1371600" lvl="2"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3pPr>
            <a:lvl4pPr marL="1828800" lvl="3"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4pPr>
            <a:lvl5pPr marL="2286000" lvl="4"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5pPr>
            <a:lvl6pPr marL="2743200" lvl="5"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6pPr>
            <a:lvl7pPr marL="3200400" lvl="6"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7pPr>
            <a:lvl8pPr marL="3657600" lvl="7" indent="-317500">
              <a:lnSpc>
                <a:spcPct val="115000"/>
              </a:lnSpc>
              <a:spcBef>
                <a:spcPts val="1600"/>
              </a:spcBef>
              <a:spcAft>
                <a:spcPts val="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8pPr>
            <a:lvl9pPr marL="4114800" lvl="8" indent="-317500">
              <a:lnSpc>
                <a:spcPct val="115000"/>
              </a:lnSpc>
              <a:spcBef>
                <a:spcPts val="1600"/>
              </a:spcBef>
              <a:spcAft>
                <a:spcPts val="1600"/>
              </a:spcAft>
              <a:buClr>
                <a:schemeClr val="dk1"/>
              </a:buClr>
              <a:buSzPts val="1400"/>
              <a:buFont typeface="Advent Pro Medium"/>
              <a:buChar char="■"/>
              <a:defRPr>
                <a:solidFill>
                  <a:schemeClr val="dk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7" r:id="rId5"/>
    <p:sldLayoutId id="2147483658" r:id="rId6"/>
    <p:sldLayoutId id="2147483659" r:id="rId7"/>
    <p:sldLayoutId id="2147483660" r:id="rId8"/>
    <p:sldLayoutId id="2147483677" r:id="rId9"/>
    <p:sldLayoutId id="214748368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7"/>
          <p:cNvSpPr txBox="1">
            <a:spLocks noGrp="1"/>
          </p:cNvSpPr>
          <p:nvPr>
            <p:ph type="title"/>
          </p:nvPr>
        </p:nvSpPr>
        <p:spPr>
          <a:xfrm>
            <a:off x="1959775" y="3419025"/>
            <a:ext cx="5223300" cy="58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MSV: 20201356</a:t>
            </a:r>
            <a:endParaRPr lang="en-US" dirty="0"/>
          </a:p>
        </p:txBody>
      </p:sp>
      <p:sp>
        <p:nvSpPr>
          <p:cNvPr id="935" name="Google Shape;935;p37"/>
          <p:cNvSpPr txBox="1">
            <a:spLocks noGrp="1"/>
          </p:cNvSpPr>
          <p:nvPr>
            <p:ph type="subTitle" idx="1"/>
          </p:nvPr>
        </p:nvSpPr>
        <p:spPr>
          <a:xfrm>
            <a:off x="1306125" y="1143400"/>
            <a:ext cx="6530700" cy="229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Sinh Viên: Nguyễn Mạnh Dũng</a:t>
            </a:r>
          </a:p>
        </p:txBody>
      </p:sp>
      <p:grpSp>
        <p:nvGrpSpPr>
          <p:cNvPr id="936" name="Google Shape;936;p37"/>
          <p:cNvGrpSpPr/>
          <p:nvPr/>
        </p:nvGrpSpPr>
        <p:grpSpPr>
          <a:xfrm>
            <a:off x="444264" y="2734787"/>
            <a:ext cx="1376390" cy="1801590"/>
            <a:chOff x="926375" y="661825"/>
            <a:chExt cx="851200" cy="1114225"/>
          </a:xfrm>
        </p:grpSpPr>
        <p:sp>
          <p:nvSpPr>
            <p:cNvPr id="937" name="Google Shape;937;p37"/>
            <p:cNvSpPr/>
            <p:nvPr/>
          </p:nvSpPr>
          <p:spPr>
            <a:xfrm>
              <a:off x="926375" y="661825"/>
              <a:ext cx="827300" cy="1079525"/>
            </a:xfrm>
            <a:custGeom>
              <a:avLst/>
              <a:gdLst/>
              <a:ahLst/>
              <a:cxnLst/>
              <a:rect l="l" t="t" r="r" b="b"/>
              <a:pathLst>
                <a:path w="33092" h="43181" extrusionOk="0">
                  <a:moveTo>
                    <a:pt x="15394" y="0"/>
                  </a:moveTo>
                  <a:cubicBezTo>
                    <a:pt x="0" y="0"/>
                    <a:pt x="0" y="9664"/>
                    <a:pt x="0" y="21590"/>
                  </a:cubicBezTo>
                  <a:cubicBezTo>
                    <a:pt x="0" y="33516"/>
                    <a:pt x="0" y="43180"/>
                    <a:pt x="15394" y="43180"/>
                  </a:cubicBezTo>
                  <a:cubicBezTo>
                    <a:pt x="33092" y="43180"/>
                    <a:pt x="30788" y="33516"/>
                    <a:pt x="30788" y="21590"/>
                  </a:cubicBezTo>
                  <a:cubicBezTo>
                    <a:pt x="30788" y="9664"/>
                    <a:pt x="30788" y="0"/>
                    <a:pt x="15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1009475" y="732575"/>
              <a:ext cx="768100" cy="1043475"/>
            </a:xfrm>
            <a:custGeom>
              <a:avLst/>
              <a:gdLst/>
              <a:ahLst/>
              <a:cxnLst/>
              <a:rect l="l" t="t" r="r" b="b"/>
              <a:pathLst>
                <a:path w="30724" h="41739" extrusionOk="0">
                  <a:moveTo>
                    <a:pt x="14600" y="1"/>
                  </a:moveTo>
                  <a:cubicBezTo>
                    <a:pt x="14275" y="1"/>
                    <a:pt x="14023" y="16"/>
                    <a:pt x="13867" y="30"/>
                  </a:cubicBezTo>
                  <a:cubicBezTo>
                    <a:pt x="7200" y="614"/>
                    <a:pt x="2335" y="5658"/>
                    <a:pt x="968" y="12039"/>
                  </a:cubicBezTo>
                  <a:cubicBezTo>
                    <a:pt x="527" y="14110"/>
                    <a:pt x="1" y="19912"/>
                    <a:pt x="2376" y="21243"/>
                  </a:cubicBezTo>
                  <a:cubicBezTo>
                    <a:pt x="2658" y="21400"/>
                    <a:pt x="2955" y="21469"/>
                    <a:pt x="3261" y="21469"/>
                  </a:cubicBezTo>
                  <a:cubicBezTo>
                    <a:pt x="5197" y="21469"/>
                    <a:pt x="7521" y="18718"/>
                    <a:pt x="9062" y="18151"/>
                  </a:cubicBezTo>
                  <a:cubicBezTo>
                    <a:pt x="9558" y="17969"/>
                    <a:pt x="9972" y="17886"/>
                    <a:pt x="10316" y="17886"/>
                  </a:cubicBezTo>
                  <a:cubicBezTo>
                    <a:pt x="12146" y="17886"/>
                    <a:pt x="12037" y="20201"/>
                    <a:pt x="11987" y="22114"/>
                  </a:cubicBezTo>
                  <a:cubicBezTo>
                    <a:pt x="11880" y="26698"/>
                    <a:pt x="11228" y="29814"/>
                    <a:pt x="11067" y="31336"/>
                  </a:cubicBezTo>
                  <a:cubicBezTo>
                    <a:pt x="10638" y="35395"/>
                    <a:pt x="10244" y="39191"/>
                    <a:pt x="12202" y="40839"/>
                  </a:cubicBezTo>
                  <a:cubicBezTo>
                    <a:pt x="12959" y="41474"/>
                    <a:pt x="14008" y="41739"/>
                    <a:pt x="15152" y="41739"/>
                  </a:cubicBezTo>
                  <a:cubicBezTo>
                    <a:pt x="16996" y="41739"/>
                    <a:pt x="19089" y="41053"/>
                    <a:pt x="20605" y="40128"/>
                  </a:cubicBezTo>
                  <a:cubicBezTo>
                    <a:pt x="30718" y="33981"/>
                    <a:pt x="30723" y="7944"/>
                    <a:pt x="20368" y="1587"/>
                  </a:cubicBezTo>
                  <a:cubicBezTo>
                    <a:pt x="18137" y="221"/>
                    <a:pt x="15835" y="1"/>
                    <a:pt x="1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939050" y="664525"/>
              <a:ext cx="730200" cy="1066775"/>
            </a:xfrm>
            <a:custGeom>
              <a:avLst/>
              <a:gdLst/>
              <a:ahLst/>
              <a:cxnLst/>
              <a:rect l="l" t="t" r="r" b="b"/>
              <a:pathLst>
                <a:path w="29208" h="42671" extrusionOk="0">
                  <a:moveTo>
                    <a:pt x="15151" y="940"/>
                  </a:moveTo>
                  <a:cubicBezTo>
                    <a:pt x="16295" y="940"/>
                    <a:pt x="18529" y="1137"/>
                    <a:pt x="20683" y="2459"/>
                  </a:cubicBezTo>
                  <a:cubicBezTo>
                    <a:pt x="25298" y="5289"/>
                    <a:pt x="28270" y="12802"/>
                    <a:pt x="28252" y="21607"/>
                  </a:cubicBezTo>
                  <a:cubicBezTo>
                    <a:pt x="28240" y="30196"/>
                    <a:pt x="25362" y="37497"/>
                    <a:pt x="20921" y="40194"/>
                  </a:cubicBezTo>
                  <a:cubicBezTo>
                    <a:pt x="19414" y="41112"/>
                    <a:pt x="17428" y="41731"/>
                    <a:pt x="15724" y="41731"/>
                  </a:cubicBezTo>
                  <a:cubicBezTo>
                    <a:pt x="14667" y="41731"/>
                    <a:pt x="13719" y="41493"/>
                    <a:pt x="13061" y="40940"/>
                  </a:cubicBezTo>
                  <a:cubicBezTo>
                    <a:pt x="11294" y="39461"/>
                    <a:pt x="11681" y="35766"/>
                    <a:pt x="12094" y="31855"/>
                  </a:cubicBezTo>
                  <a:cubicBezTo>
                    <a:pt x="12135" y="31474"/>
                    <a:pt x="12207" y="30990"/>
                    <a:pt x="12290" y="30411"/>
                  </a:cubicBezTo>
                  <a:cubicBezTo>
                    <a:pt x="12548" y="28675"/>
                    <a:pt x="12935" y="26042"/>
                    <a:pt x="13019" y="22592"/>
                  </a:cubicBezTo>
                  <a:lnTo>
                    <a:pt x="13025" y="22425"/>
                  </a:lnTo>
                  <a:cubicBezTo>
                    <a:pt x="13061" y="20819"/>
                    <a:pt x="13108" y="18998"/>
                    <a:pt x="12028" y="18223"/>
                  </a:cubicBezTo>
                  <a:cubicBezTo>
                    <a:pt x="11711" y="17995"/>
                    <a:pt x="11330" y="17876"/>
                    <a:pt x="10882" y="17876"/>
                  </a:cubicBezTo>
                  <a:cubicBezTo>
                    <a:pt x="10471" y="17876"/>
                    <a:pt x="9992" y="17978"/>
                    <a:pt x="9461" y="18174"/>
                  </a:cubicBezTo>
                  <a:cubicBezTo>
                    <a:pt x="8787" y="18419"/>
                    <a:pt x="8035" y="19005"/>
                    <a:pt x="7235" y="19620"/>
                  </a:cubicBezTo>
                  <a:cubicBezTo>
                    <a:pt x="6098" y="20494"/>
                    <a:pt x="4843" y="21463"/>
                    <a:pt x="3824" y="21463"/>
                  </a:cubicBezTo>
                  <a:cubicBezTo>
                    <a:pt x="3590" y="21463"/>
                    <a:pt x="3369" y="21412"/>
                    <a:pt x="3165" y="21297"/>
                  </a:cubicBezTo>
                  <a:cubicBezTo>
                    <a:pt x="1248" y="20229"/>
                    <a:pt x="1457" y="15107"/>
                    <a:pt x="1989" y="12600"/>
                  </a:cubicBezTo>
                  <a:cubicBezTo>
                    <a:pt x="3385" y="6076"/>
                    <a:pt x="8286" y="1504"/>
                    <a:pt x="14469" y="967"/>
                  </a:cubicBezTo>
                  <a:cubicBezTo>
                    <a:pt x="14591" y="956"/>
                    <a:pt x="14828" y="940"/>
                    <a:pt x="15151" y="940"/>
                  </a:cubicBezTo>
                  <a:close/>
                  <a:moveTo>
                    <a:pt x="15136" y="0"/>
                  </a:moveTo>
                  <a:cubicBezTo>
                    <a:pt x="14780" y="0"/>
                    <a:pt x="14521" y="18"/>
                    <a:pt x="14386" y="30"/>
                  </a:cubicBezTo>
                  <a:cubicBezTo>
                    <a:pt x="7785" y="603"/>
                    <a:pt x="2556" y="5460"/>
                    <a:pt x="1069" y="12403"/>
                  </a:cubicBezTo>
                  <a:cubicBezTo>
                    <a:pt x="633" y="14444"/>
                    <a:pt x="0" y="20604"/>
                    <a:pt x="2705" y="22114"/>
                  </a:cubicBezTo>
                  <a:cubicBezTo>
                    <a:pt x="3071" y="22319"/>
                    <a:pt x="3448" y="22408"/>
                    <a:pt x="3829" y="22408"/>
                  </a:cubicBezTo>
                  <a:cubicBezTo>
                    <a:pt x="5156" y="22408"/>
                    <a:pt x="6547" y="21334"/>
                    <a:pt x="7808" y="20366"/>
                  </a:cubicBezTo>
                  <a:cubicBezTo>
                    <a:pt x="8548" y="19793"/>
                    <a:pt x="9246" y="19256"/>
                    <a:pt x="9783" y="19058"/>
                  </a:cubicBezTo>
                  <a:cubicBezTo>
                    <a:pt x="10212" y="18899"/>
                    <a:pt x="10578" y="18819"/>
                    <a:pt x="10876" y="18819"/>
                  </a:cubicBezTo>
                  <a:cubicBezTo>
                    <a:pt x="11125" y="18819"/>
                    <a:pt x="11327" y="18875"/>
                    <a:pt x="11479" y="18987"/>
                  </a:cubicBezTo>
                  <a:cubicBezTo>
                    <a:pt x="12160" y="19471"/>
                    <a:pt x="12118" y="21094"/>
                    <a:pt x="12082" y="22400"/>
                  </a:cubicBezTo>
                  <a:lnTo>
                    <a:pt x="12082" y="22568"/>
                  </a:lnTo>
                  <a:cubicBezTo>
                    <a:pt x="11998" y="25965"/>
                    <a:pt x="11617" y="28560"/>
                    <a:pt x="11359" y="30274"/>
                  </a:cubicBezTo>
                  <a:cubicBezTo>
                    <a:pt x="11276" y="30871"/>
                    <a:pt x="11198" y="31367"/>
                    <a:pt x="11157" y="31755"/>
                  </a:cubicBezTo>
                  <a:cubicBezTo>
                    <a:pt x="10721" y="35921"/>
                    <a:pt x="10309" y="39855"/>
                    <a:pt x="12458" y="41662"/>
                  </a:cubicBezTo>
                  <a:cubicBezTo>
                    <a:pt x="13317" y="42384"/>
                    <a:pt x="14463" y="42671"/>
                    <a:pt x="15687" y="42671"/>
                  </a:cubicBezTo>
                  <a:cubicBezTo>
                    <a:pt x="17717" y="42671"/>
                    <a:pt x="19948" y="41890"/>
                    <a:pt x="21411" y="40995"/>
                  </a:cubicBezTo>
                  <a:cubicBezTo>
                    <a:pt x="27130" y="37521"/>
                    <a:pt x="29183" y="28704"/>
                    <a:pt x="29194" y="21612"/>
                  </a:cubicBezTo>
                  <a:cubicBezTo>
                    <a:pt x="29207" y="14349"/>
                    <a:pt x="27105" y="5294"/>
                    <a:pt x="21172" y="1653"/>
                  </a:cubicBezTo>
                  <a:cubicBezTo>
                    <a:pt x="18825" y="217"/>
                    <a:pt x="16387" y="0"/>
                    <a:pt x="1513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7"/>
          <p:cNvGrpSpPr/>
          <p:nvPr/>
        </p:nvGrpSpPr>
        <p:grpSpPr>
          <a:xfrm>
            <a:off x="7578623" y="176888"/>
            <a:ext cx="1150156" cy="1540120"/>
            <a:chOff x="3453500" y="2101050"/>
            <a:chExt cx="827450" cy="1108000"/>
          </a:xfrm>
        </p:grpSpPr>
        <p:sp>
          <p:nvSpPr>
            <p:cNvPr id="941" name="Google Shape;941;p37"/>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7"/>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7"/>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2"/>
        <p:cNvGrpSpPr/>
        <p:nvPr/>
      </p:nvGrpSpPr>
      <p:grpSpPr>
        <a:xfrm>
          <a:off x="0" y="0"/>
          <a:ext cx="0" cy="0"/>
          <a:chOff x="0" y="0"/>
          <a:chExt cx="0" cy="0"/>
        </a:xfrm>
      </p:grpSpPr>
      <p:sp>
        <p:nvSpPr>
          <p:cNvPr id="1003" name="Google Shape;1003;p40"/>
          <p:cNvSpPr txBox="1">
            <a:spLocks noGrp="1"/>
          </p:cNvSpPr>
          <p:nvPr>
            <p:ph type="title"/>
          </p:nvPr>
        </p:nvSpPr>
        <p:spPr>
          <a:xfrm>
            <a:off x="653650" y="3430200"/>
            <a:ext cx="7836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Banker Algorithm contruction</a:t>
            </a:r>
            <a:endParaRPr dirty="0"/>
          </a:p>
        </p:txBody>
      </p:sp>
      <p:grpSp>
        <p:nvGrpSpPr>
          <p:cNvPr id="1004" name="Google Shape;1004;p40"/>
          <p:cNvGrpSpPr/>
          <p:nvPr/>
        </p:nvGrpSpPr>
        <p:grpSpPr>
          <a:xfrm>
            <a:off x="7975489" y="2948940"/>
            <a:ext cx="648209" cy="845808"/>
            <a:chOff x="6015500" y="2115250"/>
            <a:chExt cx="827325" cy="1079525"/>
          </a:xfrm>
        </p:grpSpPr>
        <p:sp>
          <p:nvSpPr>
            <p:cNvPr id="1005" name="Google Shape;1005;p40"/>
            <p:cNvSpPr/>
            <p:nvPr/>
          </p:nvSpPr>
          <p:spPr>
            <a:xfrm>
              <a:off x="6015500" y="2115250"/>
              <a:ext cx="827325" cy="1079525"/>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6125625" y="2376025"/>
              <a:ext cx="664850" cy="666400"/>
            </a:xfrm>
            <a:custGeom>
              <a:avLst/>
              <a:gdLst/>
              <a:ahLst/>
              <a:cxnLst/>
              <a:rect l="l" t="t" r="r" b="b"/>
              <a:pathLst>
                <a:path w="26594" h="26656" extrusionOk="0">
                  <a:moveTo>
                    <a:pt x="12126" y="1"/>
                  </a:moveTo>
                  <a:cubicBezTo>
                    <a:pt x="10921" y="1"/>
                    <a:pt x="9557" y="200"/>
                    <a:pt x="8811" y="1150"/>
                  </a:cubicBezTo>
                  <a:cubicBezTo>
                    <a:pt x="7755" y="2492"/>
                    <a:pt x="7778" y="5548"/>
                    <a:pt x="7957" y="6778"/>
                  </a:cubicBezTo>
                  <a:cubicBezTo>
                    <a:pt x="7999" y="7029"/>
                    <a:pt x="8125" y="7787"/>
                    <a:pt x="7707" y="8222"/>
                  </a:cubicBezTo>
                  <a:cubicBezTo>
                    <a:pt x="7462" y="8467"/>
                    <a:pt x="7104" y="8545"/>
                    <a:pt x="6919" y="8586"/>
                  </a:cubicBezTo>
                  <a:cubicBezTo>
                    <a:pt x="6755" y="8620"/>
                    <a:pt x="6600" y="8632"/>
                    <a:pt x="6460" y="8632"/>
                  </a:cubicBezTo>
                  <a:cubicBezTo>
                    <a:pt x="6131" y="8632"/>
                    <a:pt x="5886" y="8565"/>
                    <a:pt x="5814" y="8556"/>
                  </a:cubicBezTo>
                  <a:cubicBezTo>
                    <a:pt x="5613" y="8543"/>
                    <a:pt x="5415" y="8537"/>
                    <a:pt x="5221" y="8537"/>
                  </a:cubicBezTo>
                  <a:cubicBezTo>
                    <a:pt x="2083" y="8537"/>
                    <a:pt x="1" y="10261"/>
                    <a:pt x="1" y="13606"/>
                  </a:cubicBezTo>
                  <a:cubicBezTo>
                    <a:pt x="1" y="16010"/>
                    <a:pt x="1594" y="18484"/>
                    <a:pt x="4212" y="18484"/>
                  </a:cubicBezTo>
                  <a:cubicBezTo>
                    <a:pt x="4227" y="18484"/>
                    <a:pt x="4242" y="18484"/>
                    <a:pt x="4257" y="18484"/>
                  </a:cubicBezTo>
                  <a:cubicBezTo>
                    <a:pt x="5056" y="18477"/>
                    <a:pt x="5839" y="18275"/>
                    <a:pt x="6609" y="18047"/>
                  </a:cubicBezTo>
                  <a:cubicBezTo>
                    <a:pt x="6795" y="17997"/>
                    <a:pt x="7002" y="17946"/>
                    <a:pt x="7195" y="17946"/>
                  </a:cubicBezTo>
                  <a:cubicBezTo>
                    <a:pt x="7366" y="17946"/>
                    <a:pt x="7527" y="17986"/>
                    <a:pt x="7654" y="18101"/>
                  </a:cubicBezTo>
                  <a:cubicBezTo>
                    <a:pt x="7850" y="18280"/>
                    <a:pt x="7886" y="18573"/>
                    <a:pt x="7910" y="18842"/>
                  </a:cubicBezTo>
                  <a:cubicBezTo>
                    <a:pt x="8089" y="20895"/>
                    <a:pt x="7869" y="23168"/>
                    <a:pt x="9211" y="24851"/>
                  </a:cubicBezTo>
                  <a:cubicBezTo>
                    <a:pt x="10274" y="26177"/>
                    <a:pt x="11891" y="26655"/>
                    <a:pt x="13539" y="26655"/>
                  </a:cubicBezTo>
                  <a:cubicBezTo>
                    <a:pt x="17282" y="26655"/>
                    <a:pt x="18392" y="23581"/>
                    <a:pt x="18464" y="20316"/>
                  </a:cubicBezTo>
                  <a:cubicBezTo>
                    <a:pt x="18475" y="19707"/>
                    <a:pt x="18404" y="19396"/>
                    <a:pt x="18648" y="19080"/>
                  </a:cubicBezTo>
                  <a:cubicBezTo>
                    <a:pt x="18902" y="18750"/>
                    <a:pt x="19290" y="18683"/>
                    <a:pt x="19814" y="18683"/>
                  </a:cubicBezTo>
                  <a:cubicBezTo>
                    <a:pt x="20168" y="18683"/>
                    <a:pt x="20583" y="18713"/>
                    <a:pt x="21062" y="18713"/>
                  </a:cubicBezTo>
                  <a:cubicBezTo>
                    <a:pt x="21593" y="18713"/>
                    <a:pt x="22203" y="18676"/>
                    <a:pt x="22892" y="18520"/>
                  </a:cubicBezTo>
                  <a:cubicBezTo>
                    <a:pt x="23680" y="18341"/>
                    <a:pt x="24635" y="18143"/>
                    <a:pt x="25387" y="17366"/>
                  </a:cubicBezTo>
                  <a:cubicBezTo>
                    <a:pt x="26354" y="16371"/>
                    <a:pt x="26593" y="14944"/>
                    <a:pt x="26593" y="13606"/>
                  </a:cubicBezTo>
                  <a:cubicBezTo>
                    <a:pt x="26593" y="12019"/>
                    <a:pt x="26228" y="10443"/>
                    <a:pt x="24969" y="9387"/>
                  </a:cubicBezTo>
                  <a:cubicBezTo>
                    <a:pt x="24294" y="8826"/>
                    <a:pt x="23459" y="8479"/>
                    <a:pt x="22624" y="8228"/>
                  </a:cubicBezTo>
                  <a:cubicBezTo>
                    <a:pt x="22110" y="8074"/>
                    <a:pt x="21489" y="7916"/>
                    <a:pt x="20789" y="7916"/>
                  </a:cubicBezTo>
                  <a:cubicBezTo>
                    <a:pt x="20438" y="7916"/>
                    <a:pt x="20068" y="7955"/>
                    <a:pt x="19681" y="8055"/>
                  </a:cubicBezTo>
                  <a:cubicBezTo>
                    <a:pt x="19282" y="8159"/>
                    <a:pt x="19000" y="8297"/>
                    <a:pt x="18778" y="8297"/>
                  </a:cubicBezTo>
                  <a:cubicBezTo>
                    <a:pt x="18693" y="8297"/>
                    <a:pt x="18617" y="8277"/>
                    <a:pt x="18547" y="8228"/>
                  </a:cubicBezTo>
                  <a:cubicBezTo>
                    <a:pt x="18159" y="7966"/>
                    <a:pt x="18343" y="7124"/>
                    <a:pt x="18428" y="6539"/>
                  </a:cubicBezTo>
                  <a:cubicBezTo>
                    <a:pt x="18648" y="4946"/>
                    <a:pt x="18457" y="2690"/>
                    <a:pt x="17508" y="1489"/>
                  </a:cubicBezTo>
                  <a:cubicBezTo>
                    <a:pt x="16571" y="302"/>
                    <a:pt x="14924" y="176"/>
                    <a:pt x="13539" y="68"/>
                  </a:cubicBezTo>
                  <a:cubicBezTo>
                    <a:pt x="13140" y="38"/>
                    <a:pt x="12648" y="1"/>
                    <a:pt x="12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6057600" y="2307875"/>
              <a:ext cx="688100" cy="689925"/>
            </a:xfrm>
            <a:custGeom>
              <a:avLst/>
              <a:gdLst/>
              <a:ahLst/>
              <a:cxnLst/>
              <a:rect l="l" t="t" r="r" b="b"/>
              <a:pathLst>
                <a:path w="27524" h="27597" extrusionOk="0">
                  <a:moveTo>
                    <a:pt x="12619" y="940"/>
                  </a:moveTo>
                  <a:cubicBezTo>
                    <a:pt x="13121" y="940"/>
                    <a:pt x="13594" y="976"/>
                    <a:pt x="13967" y="1004"/>
                  </a:cubicBezTo>
                  <a:cubicBezTo>
                    <a:pt x="15293" y="1105"/>
                    <a:pt x="16791" y="1219"/>
                    <a:pt x="17603" y="2251"/>
                  </a:cubicBezTo>
                  <a:cubicBezTo>
                    <a:pt x="18427" y="3296"/>
                    <a:pt x="18642" y="5403"/>
                    <a:pt x="18427" y="6943"/>
                  </a:cubicBezTo>
                  <a:lnTo>
                    <a:pt x="18397" y="7158"/>
                  </a:lnTo>
                  <a:cubicBezTo>
                    <a:pt x="18290" y="7838"/>
                    <a:pt x="18158" y="8686"/>
                    <a:pt x="18742" y="9086"/>
                  </a:cubicBezTo>
                  <a:cubicBezTo>
                    <a:pt x="18905" y="9198"/>
                    <a:pt x="19069" y="9238"/>
                    <a:pt x="19232" y="9238"/>
                  </a:cubicBezTo>
                  <a:cubicBezTo>
                    <a:pt x="19453" y="9238"/>
                    <a:pt x="19673" y="9164"/>
                    <a:pt x="19888" y="9092"/>
                  </a:cubicBezTo>
                  <a:cubicBezTo>
                    <a:pt x="20003" y="9056"/>
                    <a:pt x="20122" y="9020"/>
                    <a:pt x="20265" y="8984"/>
                  </a:cubicBezTo>
                  <a:cubicBezTo>
                    <a:pt x="20609" y="8894"/>
                    <a:pt x="20939" y="8857"/>
                    <a:pt x="21257" y="8857"/>
                  </a:cubicBezTo>
                  <a:cubicBezTo>
                    <a:pt x="21861" y="8857"/>
                    <a:pt x="22422" y="8992"/>
                    <a:pt x="22951" y="9152"/>
                  </a:cubicBezTo>
                  <a:cubicBezTo>
                    <a:pt x="23912" y="9439"/>
                    <a:pt x="24604" y="9778"/>
                    <a:pt x="25130" y="10221"/>
                  </a:cubicBezTo>
                  <a:cubicBezTo>
                    <a:pt x="26108" y="11039"/>
                    <a:pt x="26585" y="12298"/>
                    <a:pt x="26585" y="14076"/>
                  </a:cubicBezTo>
                  <a:cubicBezTo>
                    <a:pt x="26585" y="15646"/>
                    <a:pt x="26234" y="16769"/>
                    <a:pt x="25518" y="17508"/>
                  </a:cubicBezTo>
                  <a:cubicBezTo>
                    <a:pt x="24885" y="18158"/>
                    <a:pt x="24061" y="18350"/>
                    <a:pt x="23334" y="18511"/>
                  </a:cubicBezTo>
                  <a:lnTo>
                    <a:pt x="23249" y="18530"/>
                  </a:lnTo>
                  <a:cubicBezTo>
                    <a:pt x="22606" y="18677"/>
                    <a:pt x="22031" y="18712"/>
                    <a:pt x="21526" y="18712"/>
                  </a:cubicBezTo>
                  <a:cubicBezTo>
                    <a:pt x="21275" y="18712"/>
                    <a:pt x="21042" y="18704"/>
                    <a:pt x="20827" y="18696"/>
                  </a:cubicBezTo>
                  <a:cubicBezTo>
                    <a:pt x="20649" y="18690"/>
                    <a:pt x="20477" y="18684"/>
                    <a:pt x="20311" y="18684"/>
                  </a:cubicBezTo>
                  <a:cubicBezTo>
                    <a:pt x="19668" y="18684"/>
                    <a:pt x="19121" y="18770"/>
                    <a:pt x="18736" y="19263"/>
                  </a:cubicBezTo>
                  <a:cubicBezTo>
                    <a:pt x="18450" y="19640"/>
                    <a:pt x="18450" y="20009"/>
                    <a:pt x="18456" y="20433"/>
                  </a:cubicBezTo>
                  <a:lnTo>
                    <a:pt x="18456" y="20773"/>
                  </a:lnTo>
                  <a:cubicBezTo>
                    <a:pt x="18373" y="24677"/>
                    <a:pt x="16874" y="26653"/>
                    <a:pt x="14003" y="26653"/>
                  </a:cubicBezTo>
                  <a:cubicBezTo>
                    <a:pt x="12791" y="26653"/>
                    <a:pt x="11121" y="26373"/>
                    <a:pt x="10047" y="25029"/>
                  </a:cubicBezTo>
                  <a:cubicBezTo>
                    <a:pt x="9072" y="23806"/>
                    <a:pt x="8995" y="22230"/>
                    <a:pt x="8918" y="20565"/>
                  </a:cubicBezTo>
                  <a:cubicBezTo>
                    <a:pt x="8901" y="20128"/>
                    <a:pt x="8882" y="19693"/>
                    <a:pt x="8846" y="19269"/>
                  </a:cubicBezTo>
                  <a:cubicBezTo>
                    <a:pt x="8822" y="18995"/>
                    <a:pt x="8780" y="18535"/>
                    <a:pt x="8435" y="18224"/>
                  </a:cubicBezTo>
                  <a:cubicBezTo>
                    <a:pt x="8196" y="18009"/>
                    <a:pt x="7915" y="17951"/>
                    <a:pt x="7653" y="17951"/>
                  </a:cubicBezTo>
                  <a:cubicBezTo>
                    <a:pt x="7366" y="17951"/>
                    <a:pt x="7097" y="18022"/>
                    <a:pt x="6942" y="18070"/>
                  </a:cubicBezTo>
                  <a:cubicBezTo>
                    <a:pt x="6226" y="18273"/>
                    <a:pt x="5462" y="18475"/>
                    <a:pt x="4716" y="18488"/>
                  </a:cubicBezTo>
                  <a:lnTo>
                    <a:pt x="4675" y="18488"/>
                  </a:lnTo>
                  <a:cubicBezTo>
                    <a:pt x="3766" y="18488"/>
                    <a:pt x="2943" y="18141"/>
                    <a:pt x="2286" y="17491"/>
                  </a:cubicBezTo>
                  <a:cubicBezTo>
                    <a:pt x="1444" y="16654"/>
                    <a:pt x="937" y="15378"/>
                    <a:pt x="937" y="14076"/>
                  </a:cubicBezTo>
                  <a:cubicBezTo>
                    <a:pt x="937" y="12584"/>
                    <a:pt x="1367" y="11425"/>
                    <a:pt x="2215" y="10638"/>
                  </a:cubicBezTo>
                  <a:cubicBezTo>
                    <a:pt x="3027" y="9878"/>
                    <a:pt x="4212" y="9478"/>
                    <a:pt x="5650" y="9478"/>
                  </a:cubicBezTo>
                  <a:cubicBezTo>
                    <a:pt x="5840" y="9478"/>
                    <a:pt x="6034" y="9485"/>
                    <a:pt x="6232" y="9499"/>
                  </a:cubicBezTo>
                  <a:lnTo>
                    <a:pt x="6292" y="9504"/>
                  </a:lnTo>
                  <a:cubicBezTo>
                    <a:pt x="6417" y="9527"/>
                    <a:pt x="6646" y="9572"/>
                    <a:pt x="6935" y="9572"/>
                  </a:cubicBezTo>
                  <a:cubicBezTo>
                    <a:pt x="7100" y="9572"/>
                    <a:pt x="7284" y="9557"/>
                    <a:pt x="7479" y="9516"/>
                  </a:cubicBezTo>
                  <a:cubicBezTo>
                    <a:pt x="7706" y="9469"/>
                    <a:pt x="8166" y="9367"/>
                    <a:pt x="8507" y="9015"/>
                  </a:cubicBezTo>
                  <a:cubicBezTo>
                    <a:pt x="9072" y="8430"/>
                    <a:pt x="8942" y="7540"/>
                    <a:pt x="8888" y="7182"/>
                  </a:cubicBezTo>
                  <a:cubicBezTo>
                    <a:pt x="8703" y="5910"/>
                    <a:pt x="8739" y="3064"/>
                    <a:pt x="9645" y="1912"/>
                  </a:cubicBezTo>
                  <a:cubicBezTo>
                    <a:pt x="10274" y="1112"/>
                    <a:pt x="11516" y="940"/>
                    <a:pt x="12619" y="940"/>
                  </a:cubicBezTo>
                  <a:close/>
                  <a:moveTo>
                    <a:pt x="12619" y="1"/>
                  </a:moveTo>
                  <a:cubicBezTo>
                    <a:pt x="11312" y="1"/>
                    <a:pt x="9776" y="223"/>
                    <a:pt x="8906" y="1326"/>
                  </a:cubicBezTo>
                  <a:cubicBezTo>
                    <a:pt x="7747" y="2802"/>
                    <a:pt x="7766" y="6000"/>
                    <a:pt x="7962" y="7343"/>
                  </a:cubicBezTo>
                  <a:cubicBezTo>
                    <a:pt x="7992" y="7535"/>
                    <a:pt x="8077" y="8108"/>
                    <a:pt x="7832" y="8364"/>
                  </a:cubicBezTo>
                  <a:cubicBezTo>
                    <a:pt x="7689" y="8507"/>
                    <a:pt x="7425" y="8560"/>
                    <a:pt x="7282" y="8596"/>
                  </a:cubicBezTo>
                  <a:cubicBezTo>
                    <a:pt x="7153" y="8623"/>
                    <a:pt x="7030" y="8632"/>
                    <a:pt x="6918" y="8632"/>
                  </a:cubicBezTo>
                  <a:cubicBezTo>
                    <a:pt x="6725" y="8632"/>
                    <a:pt x="6564" y="8604"/>
                    <a:pt x="6458" y="8585"/>
                  </a:cubicBezTo>
                  <a:cubicBezTo>
                    <a:pt x="6394" y="8568"/>
                    <a:pt x="6339" y="8560"/>
                    <a:pt x="6309" y="8560"/>
                  </a:cubicBezTo>
                  <a:cubicBezTo>
                    <a:pt x="6095" y="8546"/>
                    <a:pt x="5885" y="8539"/>
                    <a:pt x="5680" y="8539"/>
                  </a:cubicBezTo>
                  <a:cubicBezTo>
                    <a:pt x="3976" y="8539"/>
                    <a:pt x="2566" y="9020"/>
                    <a:pt x="1570" y="9951"/>
                  </a:cubicBezTo>
                  <a:cubicBezTo>
                    <a:pt x="543" y="10913"/>
                    <a:pt x="0" y="12339"/>
                    <a:pt x="0" y="14076"/>
                  </a:cubicBezTo>
                  <a:cubicBezTo>
                    <a:pt x="0" y="15623"/>
                    <a:pt x="609" y="17150"/>
                    <a:pt x="1623" y="18158"/>
                  </a:cubicBezTo>
                  <a:cubicBezTo>
                    <a:pt x="2471" y="19001"/>
                    <a:pt x="3528" y="19419"/>
                    <a:pt x="4722" y="19425"/>
                  </a:cubicBezTo>
                  <a:cubicBezTo>
                    <a:pt x="5593" y="19412"/>
                    <a:pt x="6422" y="19197"/>
                    <a:pt x="7204" y="18971"/>
                  </a:cubicBezTo>
                  <a:cubicBezTo>
                    <a:pt x="7422" y="18908"/>
                    <a:pt x="7563" y="18887"/>
                    <a:pt x="7655" y="18887"/>
                  </a:cubicBezTo>
                  <a:cubicBezTo>
                    <a:pt x="7737" y="18887"/>
                    <a:pt x="7779" y="18904"/>
                    <a:pt x="7802" y="18923"/>
                  </a:cubicBezTo>
                  <a:cubicBezTo>
                    <a:pt x="7873" y="18989"/>
                    <a:pt x="7898" y="19233"/>
                    <a:pt x="7909" y="19353"/>
                  </a:cubicBezTo>
                  <a:cubicBezTo>
                    <a:pt x="7945" y="19764"/>
                    <a:pt x="7962" y="20183"/>
                    <a:pt x="7981" y="20607"/>
                  </a:cubicBezTo>
                  <a:cubicBezTo>
                    <a:pt x="8064" y="22349"/>
                    <a:pt x="8148" y="24152"/>
                    <a:pt x="9312" y="25615"/>
                  </a:cubicBezTo>
                  <a:cubicBezTo>
                    <a:pt x="10345" y="26910"/>
                    <a:pt x="11968" y="27596"/>
                    <a:pt x="14003" y="27596"/>
                  </a:cubicBezTo>
                  <a:cubicBezTo>
                    <a:pt x="17388" y="27596"/>
                    <a:pt x="19304" y="25178"/>
                    <a:pt x="19394" y="20797"/>
                  </a:cubicBezTo>
                  <a:cubicBezTo>
                    <a:pt x="19400" y="20660"/>
                    <a:pt x="19400" y="20535"/>
                    <a:pt x="19400" y="20428"/>
                  </a:cubicBezTo>
                  <a:cubicBezTo>
                    <a:pt x="19394" y="20045"/>
                    <a:pt x="19400" y="19943"/>
                    <a:pt x="19483" y="19836"/>
                  </a:cubicBezTo>
                  <a:cubicBezTo>
                    <a:pt x="19614" y="19670"/>
                    <a:pt x="19861" y="19626"/>
                    <a:pt x="20272" y="19626"/>
                  </a:cubicBezTo>
                  <a:cubicBezTo>
                    <a:pt x="20422" y="19626"/>
                    <a:pt x="20594" y="19632"/>
                    <a:pt x="20791" y="19640"/>
                  </a:cubicBezTo>
                  <a:cubicBezTo>
                    <a:pt x="21012" y="19647"/>
                    <a:pt x="21249" y="19655"/>
                    <a:pt x="21504" y="19655"/>
                  </a:cubicBezTo>
                  <a:cubicBezTo>
                    <a:pt x="22067" y="19655"/>
                    <a:pt x="22714" y="19616"/>
                    <a:pt x="23458" y="19448"/>
                  </a:cubicBezTo>
                  <a:lnTo>
                    <a:pt x="23541" y="19431"/>
                  </a:lnTo>
                  <a:cubicBezTo>
                    <a:pt x="24354" y="19246"/>
                    <a:pt x="25362" y="19012"/>
                    <a:pt x="26191" y="18166"/>
                  </a:cubicBezTo>
                  <a:cubicBezTo>
                    <a:pt x="27087" y="17240"/>
                    <a:pt x="27524" y="15902"/>
                    <a:pt x="27524" y="14076"/>
                  </a:cubicBezTo>
                  <a:cubicBezTo>
                    <a:pt x="27524" y="12006"/>
                    <a:pt x="26938" y="10507"/>
                    <a:pt x="25733" y="9499"/>
                  </a:cubicBezTo>
                  <a:cubicBezTo>
                    <a:pt x="25106" y="8973"/>
                    <a:pt x="24306" y="8573"/>
                    <a:pt x="23219" y="8251"/>
                  </a:cubicBezTo>
                  <a:cubicBezTo>
                    <a:pt x="22639" y="8075"/>
                    <a:pt x="21976" y="7915"/>
                    <a:pt x="21245" y="7915"/>
                  </a:cubicBezTo>
                  <a:cubicBezTo>
                    <a:pt x="20857" y="7915"/>
                    <a:pt x="20450" y="7960"/>
                    <a:pt x="20026" y="8072"/>
                  </a:cubicBezTo>
                  <a:cubicBezTo>
                    <a:pt x="19865" y="8113"/>
                    <a:pt x="19728" y="8161"/>
                    <a:pt x="19596" y="8202"/>
                  </a:cubicBezTo>
                  <a:cubicBezTo>
                    <a:pt x="19489" y="8238"/>
                    <a:pt x="19345" y="8287"/>
                    <a:pt x="19274" y="8293"/>
                  </a:cubicBezTo>
                  <a:cubicBezTo>
                    <a:pt x="19196" y="8119"/>
                    <a:pt x="19287" y="7552"/>
                    <a:pt x="19322" y="7301"/>
                  </a:cubicBezTo>
                  <a:lnTo>
                    <a:pt x="19358" y="7075"/>
                  </a:lnTo>
                  <a:cubicBezTo>
                    <a:pt x="19602" y="5337"/>
                    <a:pt x="19381" y="2986"/>
                    <a:pt x="18343" y="1667"/>
                  </a:cubicBezTo>
                  <a:cubicBezTo>
                    <a:pt x="17274" y="318"/>
                    <a:pt x="15483" y="180"/>
                    <a:pt x="14039" y="67"/>
                  </a:cubicBezTo>
                  <a:cubicBezTo>
                    <a:pt x="13644" y="37"/>
                    <a:pt x="13150" y="1"/>
                    <a:pt x="12619"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40"/>
          <p:cNvGrpSpPr/>
          <p:nvPr/>
        </p:nvGrpSpPr>
        <p:grpSpPr>
          <a:xfrm>
            <a:off x="653638" y="416250"/>
            <a:ext cx="827475" cy="1091775"/>
            <a:chOff x="2129425" y="2109125"/>
            <a:chExt cx="827475" cy="1091775"/>
          </a:xfrm>
        </p:grpSpPr>
        <p:sp>
          <p:nvSpPr>
            <p:cNvPr id="1009" name="Google Shape;1009;p40"/>
            <p:cNvSpPr/>
            <p:nvPr/>
          </p:nvSpPr>
          <p:spPr>
            <a:xfrm>
              <a:off x="2129425" y="2109125"/>
              <a:ext cx="827475" cy="1079650"/>
            </a:xfrm>
            <a:custGeom>
              <a:avLst/>
              <a:gdLst/>
              <a:ahLst/>
              <a:cxnLst/>
              <a:rect l="l" t="t" r="r" b="b"/>
              <a:pathLst>
                <a:path w="33099" h="43186" extrusionOk="0">
                  <a:moveTo>
                    <a:pt x="15400" y="0"/>
                  </a:moveTo>
                  <a:cubicBezTo>
                    <a:pt x="0" y="0"/>
                    <a:pt x="0" y="9670"/>
                    <a:pt x="0" y="21596"/>
                  </a:cubicBezTo>
                  <a:cubicBezTo>
                    <a:pt x="0" y="33516"/>
                    <a:pt x="0" y="43186"/>
                    <a:pt x="15400" y="43186"/>
                  </a:cubicBezTo>
                  <a:cubicBezTo>
                    <a:pt x="30795" y="43186"/>
                    <a:pt x="30795" y="33516"/>
                    <a:pt x="30795" y="21596"/>
                  </a:cubicBezTo>
                  <a:cubicBezTo>
                    <a:pt x="30795" y="9670"/>
                    <a:pt x="33098"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2214025" y="2188325"/>
              <a:ext cx="693000" cy="1012575"/>
            </a:xfrm>
            <a:custGeom>
              <a:avLst/>
              <a:gdLst/>
              <a:ahLst/>
              <a:cxnLst/>
              <a:rect l="l" t="t" r="r" b="b"/>
              <a:pathLst>
                <a:path w="27720" h="40503" extrusionOk="0">
                  <a:moveTo>
                    <a:pt x="14909" y="7211"/>
                  </a:moveTo>
                  <a:cubicBezTo>
                    <a:pt x="14939" y="7211"/>
                    <a:pt x="14970" y="7211"/>
                    <a:pt x="15000" y="7213"/>
                  </a:cubicBezTo>
                  <a:cubicBezTo>
                    <a:pt x="17812" y="7320"/>
                    <a:pt x="18719" y="11493"/>
                    <a:pt x="16237" y="12788"/>
                  </a:cubicBezTo>
                  <a:cubicBezTo>
                    <a:pt x="15864" y="12981"/>
                    <a:pt x="15448" y="13073"/>
                    <a:pt x="15031" y="13073"/>
                  </a:cubicBezTo>
                  <a:cubicBezTo>
                    <a:pt x="14310" y="13073"/>
                    <a:pt x="13584" y="12798"/>
                    <a:pt x="13066" y="12292"/>
                  </a:cubicBezTo>
                  <a:cubicBezTo>
                    <a:pt x="12243" y="11499"/>
                    <a:pt x="11968" y="10204"/>
                    <a:pt x="12350" y="9129"/>
                  </a:cubicBezTo>
                  <a:cubicBezTo>
                    <a:pt x="12728" y="8054"/>
                    <a:pt x="13780" y="7211"/>
                    <a:pt x="14909" y="7211"/>
                  </a:cubicBezTo>
                  <a:close/>
                  <a:moveTo>
                    <a:pt x="14304" y="24330"/>
                  </a:moveTo>
                  <a:cubicBezTo>
                    <a:pt x="14331" y="24330"/>
                    <a:pt x="14359" y="24331"/>
                    <a:pt x="14386" y="24331"/>
                  </a:cubicBezTo>
                  <a:cubicBezTo>
                    <a:pt x="17196" y="24445"/>
                    <a:pt x="18105" y="28618"/>
                    <a:pt x="15621" y="29907"/>
                  </a:cubicBezTo>
                  <a:cubicBezTo>
                    <a:pt x="15248" y="30102"/>
                    <a:pt x="14832" y="30195"/>
                    <a:pt x="14414" y="30195"/>
                  </a:cubicBezTo>
                  <a:cubicBezTo>
                    <a:pt x="13694" y="30195"/>
                    <a:pt x="12967" y="29919"/>
                    <a:pt x="12446" y="29417"/>
                  </a:cubicBezTo>
                  <a:cubicBezTo>
                    <a:pt x="11622" y="28618"/>
                    <a:pt x="11353" y="27328"/>
                    <a:pt x="11730" y="26248"/>
                  </a:cubicBezTo>
                  <a:cubicBezTo>
                    <a:pt x="12109" y="25175"/>
                    <a:pt x="13165" y="24330"/>
                    <a:pt x="14304" y="24330"/>
                  </a:cubicBezTo>
                  <a:close/>
                  <a:moveTo>
                    <a:pt x="13627" y="0"/>
                  </a:moveTo>
                  <a:cubicBezTo>
                    <a:pt x="10826" y="0"/>
                    <a:pt x="8010" y="1248"/>
                    <a:pt x="6590" y="3709"/>
                  </a:cubicBezTo>
                  <a:cubicBezTo>
                    <a:pt x="5504" y="5595"/>
                    <a:pt x="5151" y="8293"/>
                    <a:pt x="5909" y="10424"/>
                  </a:cubicBezTo>
                  <a:cubicBezTo>
                    <a:pt x="6416" y="11845"/>
                    <a:pt x="7366" y="12824"/>
                    <a:pt x="6882" y="14370"/>
                  </a:cubicBezTo>
                  <a:cubicBezTo>
                    <a:pt x="6829" y="14543"/>
                    <a:pt x="6763" y="14722"/>
                    <a:pt x="6667" y="14907"/>
                  </a:cubicBezTo>
                  <a:cubicBezTo>
                    <a:pt x="6058" y="16160"/>
                    <a:pt x="4961" y="16984"/>
                    <a:pt x="4024" y="17939"/>
                  </a:cubicBezTo>
                  <a:cubicBezTo>
                    <a:pt x="2412" y="19593"/>
                    <a:pt x="287" y="23485"/>
                    <a:pt x="149" y="27078"/>
                  </a:cubicBezTo>
                  <a:cubicBezTo>
                    <a:pt x="0" y="30874"/>
                    <a:pt x="1755" y="34819"/>
                    <a:pt x="4722" y="37356"/>
                  </a:cubicBezTo>
                  <a:cubicBezTo>
                    <a:pt x="7208" y="39479"/>
                    <a:pt x="10416" y="40503"/>
                    <a:pt x="13624" y="40503"/>
                  </a:cubicBezTo>
                  <a:cubicBezTo>
                    <a:pt x="17055" y="40503"/>
                    <a:pt x="20487" y="39333"/>
                    <a:pt x="23041" y="37087"/>
                  </a:cubicBezTo>
                  <a:cubicBezTo>
                    <a:pt x="23328" y="36830"/>
                    <a:pt x="27720" y="32849"/>
                    <a:pt x="27535" y="27078"/>
                  </a:cubicBezTo>
                  <a:cubicBezTo>
                    <a:pt x="27416" y="23491"/>
                    <a:pt x="25273" y="19598"/>
                    <a:pt x="23656" y="17939"/>
                  </a:cubicBezTo>
                  <a:cubicBezTo>
                    <a:pt x="22719" y="16984"/>
                    <a:pt x="21620" y="16160"/>
                    <a:pt x="21011" y="14907"/>
                  </a:cubicBezTo>
                  <a:cubicBezTo>
                    <a:pt x="20921" y="14722"/>
                    <a:pt x="20849" y="14543"/>
                    <a:pt x="20796" y="14370"/>
                  </a:cubicBezTo>
                  <a:cubicBezTo>
                    <a:pt x="20312" y="12824"/>
                    <a:pt x="21262" y="11845"/>
                    <a:pt x="21769" y="10424"/>
                  </a:cubicBezTo>
                  <a:cubicBezTo>
                    <a:pt x="22533" y="8293"/>
                    <a:pt x="22175" y="5595"/>
                    <a:pt x="21089" y="3709"/>
                  </a:cubicBezTo>
                  <a:cubicBezTo>
                    <a:pt x="19675" y="1248"/>
                    <a:pt x="16859" y="0"/>
                    <a:pt x="14059" y="0"/>
                  </a:cubicBezTo>
                  <a:cubicBezTo>
                    <a:pt x="13987" y="0"/>
                    <a:pt x="13915" y="1"/>
                    <a:pt x="13843" y="3"/>
                  </a:cubicBezTo>
                  <a:cubicBezTo>
                    <a:pt x="13771" y="1"/>
                    <a:pt x="13699" y="0"/>
                    <a:pt x="1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2145825" y="2120100"/>
              <a:ext cx="716775" cy="1036175"/>
            </a:xfrm>
            <a:custGeom>
              <a:avLst/>
              <a:gdLst/>
              <a:ahLst/>
              <a:cxnLst/>
              <a:rect l="l" t="t" r="r" b="b"/>
              <a:pathLst>
                <a:path w="28671" h="41447" extrusionOk="0">
                  <a:moveTo>
                    <a:pt x="15389" y="8151"/>
                  </a:moveTo>
                  <a:cubicBezTo>
                    <a:pt x="15412" y="8151"/>
                    <a:pt x="15436" y="8151"/>
                    <a:pt x="15455" y="8157"/>
                  </a:cubicBezTo>
                  <a:cubicBezTo>
                    <a:pt x="16737" y="8205"/>
                    <a:pt x="17417" y="9244"/>
                    <a:pt x="17615" y="10115"/>
                  </a:cubicBezTo>
                  <a:cubicBezTo>
                    <a:pt x="17811" y="10999"/>
                    <a:pt x="17639" y="12246"/>
                    <a:pt x="16493" y="12842"/>
                  </a:cubicBezTo>
                  <a:cubicBezTo>
                    <a:pt x="16194" y="12997"/>
                    <a:pt x="15854" y="13072"/>
                    <a:pt x="15509" y="13072"/>
                  </a:cubicBezTo>
                  <a:cubicBezTo>
                    <a:pt x="14909" y="13072"/>
                    <a:pt x="14296" y="12848"/>
                    <a:pt x="13860" y="12431"/>
                  </a:cubicBezTo>
                  <a:cubicBezTo>
                    <a:pt x="13186" y="11774"/>
                    <a:pt x="12941" y="10676"/>
                    <a:pt x="13263" y="9757"/>
                  </a:cubicBezTo>
                  <a:cubicBezTo>
                    <a:pt x="13593" y="8831"/>
                    <a:pt x="14494" y="8151"/>
                    <a:pt x="15389" y="8151"/>
                  </a:cubicBezTo>
                  <a:close/>
                  <a:moveTo>
                    <a:pt x="15383" y="7212"/>
                  </a:moveTo>
                  <a:cubicBezTo>
                    <a:pt x="14083" y="7212"/>
                    <a:pt x="12839" y="8139"/>
                    <a:pt x="12381" y="9440"/>
                  </a:cubicBezTo>
                  <a:cubicBezTo>
                    <a:pt x="11926" y="10718"/>
                    <a:pt x="12260" y="12186"/>
                    <a:pt x="13210" y="13106"/>
                  </a:cubicBezTo>
                  <a:cubicBezTo>
                    <a:pt x="13825" y="13696"/>
                    <a:pt x="14667" y="14013"/>
                    <a:pt x="15502" y="14013"/>
                  </a:cubicBezTo>
                  <a:cubicBezTo>
                    <a:pt x="15998" y="14013"/>
                    <a:pt x="16486" y="13905"/>
                    <a:pt x="16929" y="13679"/>
                  </a:cubicBezTo>
                  <a:cubicBezTo>
                    <a:pt x="18445" y="12884"/>
                    <a:pt x="18827" y="11214"/>
                    <a:pt x="18535" y="9911"/>
                  </a:cubicBezTo>
                  <a:cubicBezTo>
                    <a:pt x="18177" y="8330"/>
                    <a:pt x="16982" y="7274"/>
                    <a:pt x="15491" y="7214"/>
                  </a:cubicBezTo>
                  <a:cubicBezTo>
                    <a:pt x="15455" y="7213"/>
                    <a:pt x="15419" y="7212"/>
                    <a:pt x="15383" y="7212"/>
                  </a:cubicBezTo>
                  <a:close/>
                  <a:moveTo>
                    <a:pt x="14839" y="25276"/>
                  </a:moveTo>
                  <a:cubicBezTo>
                    <a:pt x="16117" y="25324"/>
                    <a:pt x="16803" y="26363"/>
                    <a:pt x="16995" y="27240"/>
                  </a:cubicBezTo>
                  <a:cubicBezTo>
                    <a:pt x="17197" y="28123"/>
                    <a:pt x="17018" y="29365"/>
                    <a:pt x="15872" y="29961"/>
                  </a:cubicBezTo>
                  <a:cubicBezTo>
                    <a:pt x="15572" y="30119"/>
                    <a:pt x="15230" y="30195"/>
                    <a:pt x="14884" y="30195"/>
                  </a:cubicBezTo>
                  <a:cubicBezTo>
                    <a:pt x="14287" y="30195"/>
                    <a:pt x="13677" y="29969"/>
                    <a:pt x="13246" y="29550"/>
                  </a:cubicBezTo>
                  <a:cubicBezTo>
                    <a:pt x="12565" y="28893"/>
                    <a:pt x="12320" y="27795"/>
                    <a:pt x="12643" y="26876"/>
                  </a:cubicBezTo>
                  <a:cubicBezTo>
                    <a:pt x="12971" y="25950"/>
                    <a:pt x="13872" y="25276"/>
                    <a:pt x="14767" y="25276"/>
                  </a:cubicBezTo>
                  <a:close/>
                  <a:moveTo>
                    <a:pt x="14767" y="24336"/>
                  </a:moveTo>
                  <a:cubicBezTo>
                    <a:pt x="13474" y="24336"/>
                    <a:pt x="12219" y="25259"/>
                    <a:pt x="11759" y="26565"/>
                  </a:cubicBezTo>
                  <a:cubicBezTo>
                    <a:pt x="11312" y="27837"/>
                    <a:pt x="11646" y="29311"/>
                    <a:pt x="12590" y="30225"/>
                  </a:cubicBezTo>
                  <a:cubicBezTo>
                    <a:pt x="13204" y="30821"/>
                    <a:pt x="14051" y="31138"/>
                    <a:pt x="14888" y="31138"/>
                  </a:cubicBezTo>
                  <a:cubicBezTo>
                    <a:pt x="15376" y="31138"/>
                    <a:pt x="15872" y="31024"/>
                    <a:pt x="16307" y="30798"/>
                  </a:cubicBezTo>
                  <a:cubicBezTo>
                    <a:pt x="17824" y="30010"/>
                    <a:pt x="18205" y="28338"/>
                    <a:pt x="17913" y="27030"/>
                  </a:cubicBezTo>
                  <a:cubicBezTo>
                    <a:pt x="17561" y="25455"/>
                    <a:pt x="16367" y="24393"/>
                    <a:pt x="14875" y="24339"/>
                  </a:cubicBezTo>
                  <a:cubicBezTo>
                    <a:pt x="14839" y="24337"/>
                    <a:pt x="14803" y="24336"/>
                    <a:pt x="14767" y="24336"/>
                  </a:cubicBezTo>
                  <a:close/>
                  <a:moveTo>
                    <a:pt x="14111" y="941"/>
                  </a:moveTo>
                  <a:cubicBezTo>
                    <a:pt x="14183" y="941"/>
                    <a:pt x="14249" y="941"/>
                    <a:pt x="14320" y="947"/>
                  </a:cubicBezTo>
                  <a:cubicBezTo>
                    <a:pt x="14396" y="945"/>
                    <a:pt x="14472" y="944"/>
                    <a:pt x="14547" y="944"/>
                  </a:cubicBezTo>
                  <a:cubicBezTo>
                    <a:pt x="17407" y="944"/>
                    <a:pt x="19915" y="2262"/>
                    <a:pt x="21155" y="4415"/>
                  </a:cubicBezTo>
                  <a:cubicBezTo>
                    <a:pt x="22224" y="6277"/>
                    <a:pt x="22486" y="8814"/>
                    <a:pt x="21800" y="10735"/>
                  </a:cubicBezTo>
                  <a:cubicBezTo>
                    <a:pt x="21668" y="11106"/>
                    <a:pt x="21494" y="11451"/>
                    <a:pt x="21334" y="11792"/>
                  </a:cubicBezTo>
                  <a:cubicBezTo>
                    <a:pt x="20880" y="12724"/>
                    <a:pt x="20414" y="13691"/>
                    <a:pt x="20820" y="14986"/>
                  </a:cubicBezTo>
                  <a:cubicBezTo>
                    <a:pt x="20880" y="15176"/>
                    <a:pt x="20957" y="15379"/>
                    <a:pt x="21059" y="15583"/>
                  </a:cubicBezTo>
                  <a:cubicBezTo>
                    <a:pt x="21560" y="16609"/>
                    <a:pt x="22343" y="17349"/>
                    <a:pt x="23095" y="18066"/>
                  </a:cubicBezTo>
                  <a:cubicBezTo>
                    <a:pt x="23334" y="18286"/>
                    <a:pt x="23566" y="18514"/>
                    <a:pt x="23792" y="18740"/>
                  </a:cubicBezTo>
                  <a:cubicBezTo>
                    <a:pt x="25274" y="20262"/>
                    <a:pt x="27422" y="24005"/>
                    <a:pt x="27536" y="27562"/>
                  </a:cubicBezTo>
                  <a:cubicBezTo>
                    <a:pt x="27715" y="33173"/>
                    <a:pt x="23387" y="37047"/>
                    <a:pt x="23202" y="37209"/>
                  </a:cubicBezTo>
                  <a:cubicBezTo>
                    <a:pt x="20700" y="39408"/>
                    <a:pt x="17404" y="40513"/>
                    <a:pt x="14128" y="40513"/>
                  </a:cubicBezTo>
                  <a:cubicBezTo>
                    <a:pt x="10994" y="40513"/>
                    <a:pt x="7880" y="39502"/>
                    <a:pt x="5499" y="37471"/>
                  </a:cubicBezTo>
                  <a:cubicBezTo>
                    <a:pt x="2639" y="35024"/>
                    <a:pt x="950" y="31228"/>
                    <a:pt x="1086" y="27568"/>
                  </a:cubicBezTo>
                  <a:cubicBezTo>
                    <a:pt x="1224" y="23981"/>
                    <a:pt x="3361" y="20250"/>
                    <a:pt x="4835" y="18740"/>
                  </a:cubicBezTo>
                  <a:cubicBezTo>
                    <a:pt x="5056" y="18514"/>
                    <a:pt x="5295" y="18286"/>
                    <a:pt x="5527" y="18066"/>
                  </a:cubicBezTo>
                  <a:cubicBezTo>
                    <a:pt x="6286" y="17349"/>
                    <a:pt x="7067" y="16609"/>
                    <a:pt x="7563" y="15583"/>
                  </a:cubicBezTo>
                  <a:cubicBezTo>
                    <a:pt x="7665" y="15379"/>
                    <a:pt x="7742" y="15176"/>
                    <a:pt x="7808" y="14986"/>
                  </a:cubicBezTo>
                  <a:cubicBezTo>
                    <a:pt x="8208" y="13691"/>
                    <a:pt x="7742" y="12724"/>
                    <a:pt x="7289" y="11792"/>
                  </a:cubicBezTo>
                  <a:cubicBezTo>
                    <a:pt x="7127" y="11451"/>
                    <a:pt x="6960" y="11106"/>
                    <a:pt x="6824" y="10735"/>
                  </a:cubicBezTo>
                  <a:cubicBezTo>
                    <a:pt x="6136" y="8814"/>
                    <a:pt x="6400" y="6277"/>
                    <a:pt x="7474" y="4415"/>
                  </a:cubicBezTo>
                  <a:cubicBezTo>
                    <a:pt x="8715" y="2260"/>
                    <a:pt x="11235" y="941"/>
                    <a:pt x="14111" y="941"/>
                  </a:cubicBezTo>
                  <a:close/>
                  <a:moveTo>
                    <a:pt x="14061" y="1"/>
                  </a:moveTo>
                  <a:cubicBezTo>
                    <a:pt x="10883" y="1"/>
                    <a:pt x="8062" y="1508"/>
                    <a:pt x="6656" y="3943"/>
                  </a:cubicBezTo>
                  <a:cubicBezTo>
                    <a:pt x="5456" y="6032"/>
                    <a:pt x="5163" y="8886"/>
                    <a:pt x="5940" y="11052"/>
                  </a:cubicBezTo>
                  <a:cubicBezTo>
                    <a:pt x="6089" y="11470"/>
                    <a:pt x="6268" y="11840"/>
                    <a:pt x="6447" y="12204"/>
                  </a:cubicBezTo>
                  <a:cubicBezTo>
                    <a:pt x="6865" y="13076"/>
                    <a:pt x="7199" y="13762"/>
                    <a:pt x="6907" y="14705"/>
                  </a:cubicBezTo>
                  <a:cubicBezTo>
                    <a:pt x="6860" y="14854"/>
                    <a:pt x="6799" y="15010"/>
                    <a:pt x="6722" y="15170"/>
                  </a:cubicBezTo>
                  <a:cubicBezTo>
                    <a:pt x="6292" y="16043"/>
                    <a:pt x="5606" y="16693"/>
                    <a:pt x="4877" y="17385"/>
                  </a:cubicBezTo>
                  <a:cubicBezTo>
                    <a:pt x="4639" y="17611"/>
                    <a:pt x="4394" y="17845"/>
                    <a:pt x="4161" y="18084"/>
                  </a:cubicBezTo>
                  <a:cubicBezTo>
                    <a:pt x="2585" y="19701"/>
                    <a:pt x="293" y="23700"/>
                    <a:pt x="149" y="27532"/>
                  </a:cubicBezTo>
                  <a:cubicBezTo>
                    <a:pt x="0" y="31471"/>
                    <a:pt x="1815" y="35554"/>
                    <a:pt x="4890" y="38181"/>
                  </a:cubicBezTo>
                  <a:cubicBezTo>
                    <a:pt x="7438" y="40360"/>
                    <a:pt x="10769" y="41446"/>
                    <a:pt x="14123" y="41446"/>
                  </a:cubicBezTo>
                  <a:cubicBezTo>
                    <a:pt x="17627" y="41446"/>
                    <a:pt x="21149" y="40264"/>
                    <a:pt x="23822" y="37912"/>
                  </a:cubicBezTo>
                  <a:cubicBezTo>
                    <a:pt x="24020" y="37739"/>
                    <a:pt x="28670" y="33579"/>
                    <a:pt x="28472" y="27532"/>
                  </a:cubicBezTo>
                  <a:cubicBezTo>
                    <a:pt x="28354" y="23724"/>
                    <a:pt x="26056" y="19713"/>
                    <a:pt x="24461" y="18084"/>
                  </a:cubicBezTo>
                  <a:cubicBezTo>
                    <a:pt x="24229" y="17845"/>
                    <a:pt x="23984" y="17611"/>
                    <a:pt x="23745" y="17385"/>
                  </a:cubicBezTo>
                  <a:cubicBezTo>
                    <a:pt x="23017" y="16693"/>
                    <a:pt x="22331" y="16043"/>
                    <a:pt x="21907" y="15170"/>
                  </a:cubicBezTo>
                  <a:cubicBezTo>
                    <a:pt x="21823" y="15010"/>
                    <a:pt x="21764" y="14854"/>
                    <a:pt x="21715" y="14705"/>
                  </a:cubicBezTo>
                  <a:cubicBezTo>
                    <a:pt x="21423" y="13762"/>
                    <a:pt x="21758" y="13076"/>
                    <a:pt x="22181" y="12204"/>
                  </a:cubicBezTo>
                  <a:cubicBezTo>
                    <a:pt x="22354" y="11840"/>
                    <a:pt x="22533" y="11470"/>
                    <a:pt x="22682" y="11052"/>
                  </a:cubicBezTo>
                  <a:cubicBezTo>
                    <a:pt x="23459" y="8886"/>
                    <a:pt x="23166" y="6032"/>
                    <a:pt x="21966" y="3943"/>
                  </a:cubicBezTo>
                  <a:cubicBezTo>
                    <a:pt x="20560" y="1508"/>
                    <a:pt x="17745" y="1"/>
                    <a:pt x="14579" y="1"/>
                  </a:cubicBezTo>
                  <a:cubicBezTo>
                    <a:pt x="14493" y="1"/>
                    <a:pt x="14407" y="2"/>
                    <a:pt x="14320" y="4"/>
                  </a:cubicBezTo>
                  <a:cubicBezTo>
                    <a:pt x="14233" y="2"/>
                    <a:pt x="14147" y="1"/>
                    <a:pt x="14061"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Banker Algorithm contruction</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235820"/>
            <a:ext cx="7490122" cy="3293209"/>
          </a:xfrm>
          <a:prstGeom prst="rect">
            <a:avLst/>
          </a:prstGeom>
          <a:noFill/>
        </p:spPr>
        <p:txBody>
          <a:bodyPr wrap="square" rtlCol="0">
            <a:spAutoFit/>
          </a:bodyPr>
          <a:lstStyle/>
          <a:p>
            <a:pPr algn="l" rtl="0"/>
            <a:r>
              <a:rPr lang="vi-VN" sz="1600" b="0" i="0" dirty="0">
                <a:solidFill>
                  <a:srgbClr val="1C1E21"/>
                </a:solidFill>
                <a:effectLst/>
                <a:latin typeface="Georgia" panose="02040502050405020303" pitchFamily="18" charset="0"/>
              </a:rPr>
              <a:t>Gọi m là số loại tài nguyên đang xét trong giải thuật Banker.</a:t>
            </a:r>
          </a:p>
          <a:p>
            <a:pPr algn="l" rtl="0"/>
            <a:r>
              <a:rPr lang="vi-VN" sz="1600" b="0" i="0" dirty="0">
                <a:solidFill>
                  <a:srgbClr val="1C1E21"/>
                </a:solidFill>
                <a:effectLst/>
                <a:latin typeface="Georgia" panose="02040502050405020303" pitchFamily="18" charset="0"/>
              </a:rPr>
              <a:t>Gọi n là số tiến trình đang xét trong giải thuật Banker.</a:t>
            </a:r>
          </a:p>
          <a:p>
            <a:pPr algn="l" rtl="0"/>
            <a:endParaRPr lang="vi-VN" sz="1600"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sz="1600" b="0" i="0" dirty="0">
                <a:solidFill>
                  <a:srgbClr val="1C1E21"/>
                </a:solidFill>
                <a:effectLst/>
                <a:latin typeface="Georgia" panose="02040502050405020303" pitchFamily="18" charset="0"/>
              </a:rPr>
              <a:t>Mảng Available có m phần tử : Từng phần tử Available[j] chứa một con số tương ứng với số thể hiện của loại tài nguyên j đó.</a:t>
            </a:r>
          </a:p>
          <a:p>
            <a:pPr algn="l" rtl="0">
              <a:buFont typeface="Arial" panose="020B0604020202020204" pitchFamily="34" charset="0"/>
              <a:buChar char="•"/>
            </a:pPr>
            <a:endParaRPr lang="vi-VN" sz="1600"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sz="1600" b="0" i="0" dirty="0">
                <a:solidFill>
                  <a:srgbClr val="1C1E21"/>
                </a:solidFill>
                <a:effectLst/>
                <a:latin typeface="Georgia" panose="02040502050405020303" pitchFamily="18" charset="0"/>
              </a:rPr>
              <a:t>Mảng Max[i,j] = k : Tiến trình Pi yêu cầu tối đa k thực thể của loại tài nguyên Rj.</a:t>
            </a:r>
          </a:p>
          <a:p>
            <a:pPr algn="l" rtl="0">
              <a:buFont typeface="Arial" panose="020B0604020202020204" pitchFamily="34" charset="0"/>
              <a:buChar char="•"/>
            </a:pPr>
            <a:endParaRPr lang="vi-VN" sz="1600"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sz="1600" b="0" i="0" dirty="0">
                <a:solidFill>
                  <a:srgbClr val="1C1E21"/>
                </a:solidFill>
                <a:effectLst/>
                <a:latin typeface="Georgia" panose="02040502050405020303" pitchFamily="18" charset="0"/>
              </a:rPr>
              <a:t>Allocation[i,j] = k : Pi đã được cấp phát k thực thể của Rj.</a:t>
            </a:r>
          </a:p>
          <a:p>
            <a:pPr algn="l" rtl="0">
              <a:buFont typeface="Arial" panose="020B0604020202020204" pitchFamily="34" charset="0"/>
              <a:buChar char="•"/>
            </a:pPr>
            <a:endParaRPr lang="vi-VN" sz="1600"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sz="1600" b="0" i="0" dirty="0">
                <a:solidFill>
                  <a:srgbClr val="1C1E21"/>
                </a:solidFill>
                <a:effectLst/>
                <a:latin typeface="Georgia" panose="02040502050405020303" pitchFamily="18" charset="0"/>
              </a:rPr>
              <a:t>Need[i,j] = k : Pi cần thêm k thực thể của Rj.</a:t>
            </a:r>
          </a:p>
          <a:p>
            <a:pPr algn="l" rtl="0">
              <a:buFont typeface="Arial" panose="020B0604020202020204" pitchFamily="34" charset="0"/>
              <a:buChar char="•"/>
            </a:pPr>
            <a:endParaRPr lang="vi-VN" sz="1600"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sz="1600" b="0" i="0" dirty="0">
                <a:solidFill>
                  <a:srgbClr val="1C1E21"/>
                </a:solidFill>
                <a:effectLst/>
                <a:latin typeface="Georgia" panose="02040502050405020303" pitchFamily="18" charset="0"/>
              </a:rPr>
              <a:t>Need[i,j] = Max[i,j] – Allocation[i,j].</a:t>
            </a:r>
          </a:p>
        </p:txBody>
      </p:sp>
    </p:spTree>
    <p:extLst>
      <p:ext uri="{BB962C8B-B14F-4D97-AF65-F5344CB8AC3E}">
        <p14:creationId xmlns:p14="http://schemas.microsoft.com/office/powerpoint/2010/main" val="3225126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Banker Algorithm contruction</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235820"/>
            <a:ext cx="7490122" cy="3082639"/>
          </a:xfrm>
          <a:prstGeom prst="rect">
            <a:avLst/>
          </a:prstGeom>
          <a:noFill/>
        </p:spPr>
        <p:txBody>
          <a:bodyPr wrap="square" rtlCol="0">
            <a:spAutoFit/>
          </a:bodyPr>
          <a:lstStyle/>
          <a:p>
            <a:pPr marL="401320" indent="-338455">
              <a:lnSpc>
                <a:spcPct val="100000"/>
              </a:lnSpc>
              <a:spcBef>
                <a:spcPts val="100"/>
              </a:spcBef>
              <a:buClr>
                <a:srgbClr val="0000FF"/>
              </a:buClr>
              <a:buAutoNum type="arabicPeriod"/>
              <a:tabLst>
                <a:tab pos="401955" algn="l"/>
              </a:tabLst>
            </a:pPr>
            <a:r>
              <a:rPr lang="vi-VN" sz="1600" dirty="0">
                <a:latin typeface="Arial"/>
                <a:cs typeface="Arial"/>
              </a:rPr>
              <a:t>Gọi </a:t>
            </a:r>
            <a:r>
              <a:rPr lang="vi-VN" sz="1600" dirty="0">
                <a:solidFill>
                  <a:srgbClr val="FF0000"/>
                </a:solidFill>
                <a:latin typeface="Arial"/>
                <a:cs typeface="Arial"/>
              </a:rPr>
              <a:t>Work </a:t>
            </a:r>
            <a:r>
              <a:rPr lang="vi-VN" sz="1600" dirty="0">
                <a:latin typeface="Arial"/>
                <a:cs typeface="Arial"/>
              </a:rPr>
              <a:t>và </a:t>
            </a:r>
            <a:r>
              <a:rPr lang="vi-VN" sz="1600" spc="-5" dirty="0">
                <a:solidFill>
                  <a:srgbClr val="FF0000"/>
                </a:solidFill>
                <a:latin typeface="Arial"/>
                <a:cs typeface="Arial"/>
              </a:rPr>
              <a:t>Finish </a:t>
            </a:r>
            <a:r>
              <a:rPr lang="vi-VN" sz="1600" spc="-5" dirty="0">
                <a:latin typeface="Arial"/>
                <a:cs typeface="Arial"/>
              </a:rPr>
              <a:t>là hai </a:t>
            </a:r>
            <a:r>
              <a:rPr lang="vi-VN" sz="1600" dirty="0">
                <a:latin typeface="Arial"/>
                <a:cs typeface="Arial"/>
              </a:rPr>
              <a:t>vector </a:t>
            </a:r>
            <a:r>
              <a:rPr lang="vi-VN" sz="1600" spc="-5" dirty="0">
                <a:latin typeface="Arial"/>
                <a:cs typeface="Arial"/>
              </a:rPr>
              <a:t>độ dài là </a:t>
            </a:r>
            <a:r>
              <a:rPr lang="vi-VN" sz="1600" dirty="0">
                <a:latin typeface="Arial"/>
                <a:cs typeface="Arial"/>
              </a:rPr>
              <a:t>m và </a:t>
            </a:r>
            <a:r>
              <a:rPr lang="vi-VN" sz="1600" spc="-5" dirty="0">
                <a:latin typeface="Arial"/>
                <a:cs typeface="Arial"/>
              </a:rPr>
              <a:t>n.</a:t>
            </a:r>
            <a:r>
              <a:rPr lang="vi-VN" sz="1600" spc="5" dirty="0">
                <a:latin typeface="Arial"/>
                <a:cs typeface="Arial"/>
              </a:rPr>
              <a:t> </a:t>
            </a:r>
            <a:r>
              <a:rPr lang="vi-VN" sz="1600" spc="-5" dirty="0">
                <a:latin typeface="Arial"/>
                <a:cs typeface="Arial"/>
              </a:rPr>
              <a:t>Khởi</a:t>
            </a:r>
            <a:r>
              <a:rPr lang="vi-VN" sz="1600" dirty="0"/>
              <a:t> </a:t>
            </a:r>
            <a:r>
              <a:rPr lang="vi-VN" sz="1600" spc="-5" dirty="0">
                <a:latin typeface="Arial"/>
                <a:cs typeface="Arial"/>
              </a:rPr>
              <a:t>tạo</a:t>
            </a:r>
            <a:endParaRPr lang="vi-VN" sz="1600" dirty="0">
              <a:latin typeface="Arial"/>
              <a:cs typeface="Arial"/>
            </a:endParaRPr>
          </a:p>
          <a:p>
            <a:pPr marL="647065">
              <a:lnSpc>
                <a:spcPct val="100000"/>
              </a:lnSpc>
              <a:spcBef>
                <a:spcPts val="434"/>
              </a:spcBef>
              <a:tabLst>
                <a:tab pos="1727200" algn="l"/>
              </a:tabLst>
            </a:pPr>
            <a:r>
              <a:rPr lang="vi-VN" dirty="0">
                <a:latin typeface="Arial"/>
                <a:cs typeface="Arial"/>
              </a:rPr>
              <a:t>Work     =</a:t>
            </a:r>
            <a:r>
              <a:rPr lang="vi-VN" spc="-20" dirty="0">
                <a:latin typeface="Arial"/>
                <a:cs typeface="Arial"/>
              </a:rPr>
              <a:t> </a:t>
            </a:r>
            <a:r>
              <a:rPr lang="vi-VN" dirty="0">
                <a:latin typeface="Arial"/>
                <a:cs typeface="Arial"/>
              </a:rPr>
              <a:t>Available</a:t>
            </a:r>
          </a:p>
          <a:p>
            <a:pPr marL="647065">
              <a:lnSpc>
                <a:spcPct val="100000"/>
              </a:lnSpc>
              <a:spcBef>
                <a:spcPts val="395"/>
              </a:spcBef>
            </a:pPr>
            <a:r>
              <a:rPr lang="vi-VN" dirty="0">
                <a:latin typeface="Arial"/>
                <a:cs typeface="Arial"/>
              </a:rPr>
              <a:t>Finish[</a:t>
            </a:r>
            <a:r>
              <a:rPr lang="vi-VN" i="1" dirty="0">
                <a:latin typeface="Arial"/>
                <a:cs typeface="Arial"/>
              </a:rPr>
              <a:t>i</a:t>
            </a:r>
            <a:r>
              <a:rPr lang="vi-VN" dirty="0">
                <a:latin typeface="Arial"/>
                <a:cs typeface="Arial"/>
              </a:rPr>
              <a:t>] = </a:t>
            </a:r>
            <a:r>
              <a:rPr lang="vi-VN" dirty="0">
                <a:solidFill>
                  <a:srgbClr val="3333CC"/>
                </a:solidFill>
                <a:latin typeface="Arial"/>
                <a:cs typeface="Arial"/>
              </a:rPr>
              <a:t>false</a:t>
            </a:r>
            <a:r>
              <a:rPr lang="vi-VN" dirty="0">
                <a:latin typeface="Arial"/>
                <a:cs typeface="Arial"/>
              </a:rPr>
              <a:t>, </a:t>
            </a:r>
            <a:r>
              <a:rPr lang="vi-VN" i="1" dirty="0">
                <a:latin typeface="Arial"/>
                <a:cs typeface="Arial"/>
              </a:rPr>
              <a:t>i </a:t>
            </a:r>
            <a:r>
              <a:rPr lang="vi-VN" dirty="0">
                <a:latin typeface="Arial"/>
                <a:cs typeface="Arial"/>
              </a:rPr>
              <a:t>= 0, 1, …,</a:t>
            </a:r>
            <a:r>
              <a:rPr lang="vi-VN" spc="-145" dirty="0">
                <a:latin typeface="Arial"/>
                <a:cs typeface="Arial"/>
              </a:rPr>
              <a:t> </a:t>
            </a:r>
            <a:r>
              <a:rPr lang="vi-VN" i="1" dirty="0">
                <a:latin typeface="Arial"/>
                <a:cs typeface="Arial"/>
              </a:rPr>
              <a:t>n</a:t>
            </a:r>
            <a:r>
              <a:rPr lang="vi-VN" dirty="0">
                <a:latin typeface="Arial"/>
                <a:cs typeface="Arial"/>
              </a:rPr>
              <a:t>-1</a:t>
            </a:r>
          </a:p>
          <a:p>
            <a:pPr marL="396875" indent="-334010">
              <a:lnSpc>
                <a:spcPct val="100000"/>
              </a:lnSpc>
              <a:spcBef>
                <a:spcPts val="475"/>
              </a:spcBef>
              <a:buClr>
                <a:srgbClr val="0000FF"/>
              </a:buClr>
              <a:buAutoNum type="arabicPeriod" startAt="2"/>
              <a:tabLst>
                <a:tab pos="397510" algn="l"/>
              </a:tabLst>
            </a:pPr>
            <a:r>
              <a:rPr lang="vi-VN" sz="1600" spc="-5" dirty="0">
                <a:latin typeface="Arial"/>
                <a:cs typeface="Arial"/>
              </a:rPr>
              <a:t>Tìm </a:t>
            </a:r>
            <a:r>
              <a:rPr lang="vi-VN" sz="1600" i="1" dirty="0">
                <a:latin typeface="Arial"/>
                <a:cs typeface="Arial"/>
              </a:rPr>
              <a:t>i</a:t>
            </a:r>
            <a:r>
              <a:rPr lang="vi-VN" sz="1600" i="1" spc="-20" dirty="0">
                <a:latin typeface="Arial"/>
                <a:cs typeface="Arial"/>
              </a:rPr>
              <a:t> </a:t>
            </a:r>
            <a:r>
              <a:rPr lang="vi-VN" sz="1600" dirty="0">
                <a:latin typeface="Arial"/>
                <a:cs typeface="Arial"/>
              </a:rPr>
              <a:t>thỏa mãn: </a:t>
            </a:r>
          </a:p>
          <a:p>
            <a:pPr marL="1026160" lvl="1" indent="-379730">
              <a:lnSpc>
                <a:spcPct val="100000"/>
              </a:lnSpc>
              <a:spcBef>
                <a:spcPts val="440"/>
              </a:spcBef>
              <a:buAutoNum type="alphaLcParenBoth"/>
              <a:tabLst>
                <a:tab pos="1026794" algn="l"/>
              </a:tabLst>
            </a:pPr>
            <a:r>
              <a:rPr lang="vi-VN" dirty="0">
                <a:latin typeface="Arial"/>
                <a:cs typeface="Arial"/>
              </a:rPr>
              <a:t>Finish[</a:t>
            </a:r>
            <a:r>
              <a:rPr lang="vi-VN" i="1" dirty="0">
                <a:latin typeface="Arial"/>
                <a:cs typeface="Arial"/>
              </a:rPr>
              <a:t>i</a:t>
            </a:r>
            <a:r>
              <a:rPr lang="vi-VN" dirty="0">
                <a:latin typeface="Arial"/>
                <a:cs typeface="Arial"/>
              </a:rPr>
              <a:t>] =</a:t>
            </a:r>
            <a:r>
              <a:rPr lang="vi-VN" spc="-40" dirty="0">
                <a:latin typeface="Arial"/>
                <a:cs typeface="Arial"/>
              </a:rPr>
              <a:t> </a:t>
            </a:r>
            <a:r>
              <a:rPr lang="vi-VN" dirty="0">
                <a:solidFill>
                  <a:srgbClr val="3333CC"/>
                </a:solidFill>
                <a:latin typeface="Arial"/>
                <a:cs typeface="Arial"/>
              </a:rPr>
              <a:t>false</a:t>
            </a:r>
            <a:endParaRPr lang="vi-VN" dirty="0">
              <a:latin typeface="Arial"/>
              <a:cs typeface="Arial"/>
            </a:endParaRPr>
          </a:p>
          <a:p>
            <a:pPr marL="1026160" lvl="1" indent="-379730">
              <a:lnSpc>
                <a:spcPct val="100000"/>
              </a:lnSpc>
              <a:spcBef>
                <a:spcPts val="395"/>
              </a:spcBef>
              <a:buAutoNum type="alphaLcParenBoth"/>
              <a:tabLst>
                <a:tab pos="1026794" algn="l"/>
                <a:tab pos="2091689" algn="l"/>
              </a:tabLst>
            </a:pPr>
            <a:r>
              <a:rPr lang="vi-VN" spc="5" dirty="0">
                <a:latin typeface="Arial"/>
                <a:cs typeface="Arial"/>
              </a:rPr>
              <a:t>Need</a:t>
            </a:r>
            <a:r>
              <a:rPr lang="vi-VN" i="1" spc="7" baseline="-21367" dirty="0">
                <a:latin typeface="Arial"/>
                <a:cs typeface="Arial"/>
              </a:rPr>
              <a:t>i</a:t>
            </a:r>
            <a:r>
              <a:rPr lang="vi-VN" i="1" spc="7" baseline="-21367" dirty="0"/>
              <a:t> </a:t>
            </a:r>
            <a:r>
              <a:rPr lang="vi-VN" i="1" spc="7" baseline="-21367" dirty="0">
                <a:latin typeface="Symbol"/>
              </a:rPr>
              <a:t> </a:t>
            </a:r>
            <a:r>
              <a:rPr lang="vi-VN" i="1" spc="7" baseline="-21367" dirty="0">
                <a:latin typeface="+mj-lt"/>
              </a:rPr>
              <a:t> &lt;= </a:t>
            </a:r>
            <a:r>
              <a:rPr lang="vi-VN" dirty="0">
                <a:latin typeface="Arial"/>
                <a:cs typeface="Arial"/>
              </a:rPr>
              <a:t>Work (Hàng thứ i của Need)</a:t>
            </a:r>
          </a:p>
          <a:p>
            <a:pPr marL="508000">
              <a:lnSpc>
                <a:spcPct val="100000"/>
              </a:lnSpc>
              <a:spcBef>
                <a:spcPts val="395"/>
              </a:spcBef>
            </a:pPr>
            <a:r>
              <a:rPr lang="vi-VN" dirty="0">
                <a:latin typeface="Arial"/>
                <a:cs typeface="Arial"/>
              </a:rPr>
              <a:t>Nếu không tồn </a:t>
            </a:r>
            <a:r>
              <a:rPr lang="vi-VN" spc="-5" dirty="0">
                <a:latin typeface="Arial"/>
                <a:cs typeface="Arial"/>
              </a:rPr>
              <a:t>tại </a:t>
            </a:r>
            <a:r>
              <a:rPr lang="vi-VN" i="1" dirty="0">
                <a:latin typeface="Arial"/>
                <a:cs typeface="Arial"/>
              </a:rPr>
              <a:t>i </a:t>
            </a:r>
            <a:r>
              <a:rPr lang="vi-VN" spc="-5" dirty="0">
                <a:latin typeface="Arial"/>
                <a:cs typeface="Arial"/>
              </a:rPr>
              <a:t>như vậy, </a:t>
            </a:r>
            <a:r>
              <a:rPr lang="vi-VN" dirty="0">
                <a:latin typeface="Arial"/>
                <a:cs typeface="Arial"/>
              </a:rPr>
              <a:t>đến bước</a:t>
            </a:r>
            <a:r>
              <a:rPr lang="vi-VN" spc="-120" dirty="0">
                <a:latin typeface="Arial"/>
                <a:cs typeface="Arial"/>
              </a:rPr>
              <a:t> </a:t>
            </a:r>
            <a:r>
              <a:rPr lang="vi-VN" dirty="0">
                <a:latin typeface="Arial"/>
                <a:cs typeface="Arial"/>
              </a:rPr>
              <a:t>4.</a:t>
            </a:r>
          </a:p>
          <a:p>
            <a:pPr marL="401320" indent="-338455">
              <a:lnSpc>
                <a:spcPct val="100000"/>
              </a:lnSpc>
              <a:spcBef>
                <a:spcPts val="475"/>
              </a:spcBef>
              <a:buClr>
                <a:srgbClr val="0000FF"/>
              </a:buClr>
              <a:buAutoNum type="arabicPeriod" startAt="3"/>
              <a:tabLst>
                <a:tab pos="401955" algn="l"/>
              </a:tabLst>
            </a:pPr>
            <a:r>
              <a:rPr lang="vi-VN" sz="1600" dirty="0">
                <a:latin typeface="Arial"/>
                <a:cs typeface="Arial"/>
              </a:rPr>
              <a:t>Work = </a:t>
            </a:r>
            <a:r>
              <a:rPr lang="vi-VN" sz="1600" spc="-5" dirty="0">
                <a:latin typeface="Arial"/>
                <a:cs typeface="Arial"/>
              </a:rPr>
              <a:t>Work </a:t>
            </a:r>
            <a:r>
              <a:rPr lang="vi-VN" sz="1600" dirty="0">
                <a:latin typeface="Arial"/>
                <a:cs typeface="Arial"/>
              </a:rPr>
              <a:t>+</a:t>
            </a:r>
            <a:r>
              <a:rPr lang="vi-VN" sz="1600" spc="-35" dirty="0">
                <a:latin typeface="Arial"/>
                <a:cs typeface="Arial"/>
              </a:rPr>
              <a:t> </a:t>
            </a:r>
            <a:r>
              <a:rPr lang="vi-VN" sz="1600" spc="-5" dirty="0">
                <a:latin typeface="Arial"/>
                <a:cs typeface="Arial"/>
              </a:rPr>
              <a:t>Allocation</a:t>
            </a:r>
            <a:r>
              <a:rPr lang="vi-VN" sz="1600" i="1" spc="-7" baseline="-20833" dirty="0">
                <a:latin typeface="Arial"/>
                <a:cs typeface="Arial"/>
              </a:rPr>
              <a:t>i</a:t>
            </a:r>
            <a:endParaRPr lang="vi-VN" sz="1600" baseline="-20833" dirty="0">
              <a:latin typeface="Arial"/>
              <a:cs typeface="Arial"/>
            </a:endParaRPr>
          </a:p>
          <a:p>
            <a:pPr marL="647065" marR="5345430">
              <a:lnSpc>
                <a:spcPct val="109500"/>
              </a:lnSpc>
              <a:spcBef>
                <a:spcPts val="285"/>
              </a:spcBef>
            </a:pPr>
            <a:r>
              <a:rPr lang="vi-VN" dirty="0">
                <a:latin typeface="Arial"/>
                <a:cs typeface="Arial"/>
              </a:rPr>
              <a:t>Finish[</a:t>
            </a:r>
            <a:r>
              <a:rPr lang="vi-VN" i="1" dirty="0">
                <a:latin typeface="Arial"/>
                <a:cs typeface="Arial"/>
              </a:rPr>
              <a:t>i</a:t>
            </a:r>
            <a:r>
              <a:rPr lang="vi-VN" dirty="0">
                <a:latin typeface="Arial"/>
                <a:cs typeface="Arial"/>
              </a:rPr>
              <a:t>] = </a:t>
            </a:r>
            <a:r>
              <a:rPr lang="vi-VN" dirty="0">
                <a:solidFill>
                  <a:srgbClr val="3333CC"/>
                </a:solidFill>
                <a:latin typeface="Arial"/>
                <a:cs typeface="Arial"/>
              </a:rPr>
              <a:t>true  </a:t>
            </a:r>
            <a:r>
              <a:rPr lang="vi-VN" dirty="0">
                <a:latin typeface="Arial"/>
                <a:cs typeface="Arial"/>
              </a:rPr>
              <a:t>quay về bước</a:t>
            </a:r>
            <a:r>
              <a:rPr lang="vi-VN" spc="-125" dirty="0">
                <a:latin typeface="Arial"/>
                <a:cs typeface="Arial"/>
              </a:rPr>
              <a:t> </a:t>
            </a:r>
            <a:r>
              <a:rPr lang="vi-VN" dirty="0">
                <a:latin typeface="Arial"/>
                <a:cs typeface="Arial"/>
              </a:rPr>
              <a:t>2</a:t>
            </a:r>
          </a:p>
          <a:p>
            <a:pPr marL="406400" marR="493395" indent="-342900">
              <a:lnSpc>
                <a:spcPct val="104200"/>
              </a:lnSpc>
              <a:spcBef>
                <a:spcPts val="345"/>
              </a:spcBef>
              <a:buClr>
                <a:srgbClr val="0000FF"/>
              </a:buClr>
              <a:buAutoNum type="arabicPeriod" startAt="4"/>
              <a:tabLst>
                <a:tab pos="401955" algn="l"/>
              </a:tabLst>
            </a:pPr>
            <a:r>
              <a:rPr lang="vi-VN" sz="1600" spc="-10" dirty="0">
                <a:latin typeface="Arial"/>
                <a:cs typeface="Arial"/>
              </a:rPr>
              <a:t>Nếu </a:t>
            </a:r>
            <a:r>
              <a:rPr lang="vi-VN" sz="1600" spc="-5" dirty="0">
                <a:latin typeface="Arial"/>
                <a:cs typeface="Arial"/>
              </a:rPr>
              <a:t>Finish[</a:t>
            </a:r>
            <a:r>
              <a:rPr lang="vi-VN" sz="1600" i="1" spc="-5" dirty="0">
                <a:latin typeface="Arial"/>
                <a:cs typeface="Arial"/>
              </a:rPr>
              <a:t>i</a:t>
            </a:r>
            <a:r>
              <a:rPr lang="vi-VN" sz="1600" spc="-5" dirty="0">
                <a:latin typeface="Arial"/>
                <a:cs typeface="Arial"/>
              </a:rPr>
              <a:t>] </a:t>
            </a:r>
            <a:r>
              <a:rPr lang="vi-VN" sz="1600" dirty="0">
                <a:latin typeface="Arial"/>
                <a:cs typeface="Arial"/>
              </a:rPr>
              <a:t>= </a:t>
            </a:r>
            <a:r>
              <a:rPr lang="vi-VN" sz="1600" dirty="0">
                <a:solidFill>
                  <a:srgbClr val="3333CC"/>
                </a:solidFill>
                <a:latin typeface="Arial"/>
                <a:cs typeface="Arial"/>
              </a:rPr>
              <a:t>true</a:t>
            </a:r>
            <a:r>
              <a:rPr lang="vi-VN" sz="1600" dirty="0">
                <a:latin typeface="Arial"/>
                <a:cs typeface="Arial"/>
              </a:rPr>
              <a:t>, </a:t>
            </a:r>
            <a:r>
              <a:rPr lang="vi-VN" sz="1600" i="1" spc="-5" dirty="0">
                <a:latin typeface="Arial"/>
                <a:cs typeface="Arial"/>
              </a:rPr>
              <a:t>i </a:t>
            </a:r>
            <a:r>
              <a:rPr lang="vi-VN" sz="1600" dirty="0">
                <a:latin typeface="Arial"/>
                <a:cs typeface="Arial"/>
              </a:rPr>
              <a:t>= </a:t>
            </a:r>
            <a:r>
              <a:rPr lang="vi-VN" sz="1600" spc="-5" dirty="0">
                <a:latin typeface="Arial"/>
                <a:cs typeface="Arial"/>
              </a:rPr>
              <a:t>1,…, </a:t>
            </a:r>
            <a:r>
              <a:rPr lang="vi-VN" sz="1600" i="1" spc="-5" dirty="0">
                <a:latin typeface="Arial"/>
                <a:cs typeface="Arial"/>
              </a:rPr>
              <a:t>n</a:t>
            </a:r>
            <a:r>
              <a:rPr lang="vi-VN" sz="1600" spc="-5" dirty="0">
                <a:latin typeface="Arial"/>
                <a:cs typeface="Arial"/>
              </a:rPr>
              <a:t>, </a:t>
            </a:r>
            <a:r>
              <a:rPr lang="vi-VN" sz="1600" dirty="0">
                <a:latin typeface="Arial"/>
                <a:cs typeface="Arial"/>
              </a:rPr>
              <a:t>thì </a:t>
            </a:r>
            <a:r>
              <a:rPr lang="vi-VN" sz="1600" spc="-5" dirty="0">
                <a:latin typeface="Arial"/>
                <a:cs typeface="Arial"/>
              </a:rPr>
              <a:t>hệ thống đang </a:t>
            </a:r>
            <a:r>
              <a:rPr lang="vi-VN" sz="1600" dirty="0">
                <a:latin typeface="Arial"/>
                <a:cs typeface="Arial"/>
              </a:rPr>
              <a:t>ở  </a:t>
            </a:r>
            <a:r>
              <a:rPr lang="vi-VN" sz="1600" spc="-5" dirty="0">
                <a:latin typeface="Arial"/>
                <a:cs typeface="Arial"/>
              </a:rPr>
              <a:t>trạng thái</a:t>
            </a:r>
            <a:r>
              <a:rPr lang="vi-VN" sz="1600" dirty="0">
                <a:latin typeface="Arial"/>
                <a:cs typeface="Arial"/>
              </a:rPr>
              <a:t> </a:t>
            </a:r>
            <a:r>
              <a:rPr lang="vi-VN" sz="1600" u="heavy" dirty="0">
                <a:uFill>
                  <a:solidFill>
                    <a:srgbClr val="000000"/>
                  </a:solidFill>
                </a:uFill>
              </a:rPr>
              <a:t>Safe</a:t>
            </a:r>
            <a:endParaRPr lang="vi-VN" sz="1600" dirty="0">
              <a:latin typeface="Arial"/>
              <a:cs typeface="Arial"/>
            </a:endParaRPr>
          </a:p>
        </p:txBody>
      </p:sp>
    </p:spTree>
    <p:extLst>
      <p:ext uri="{BB962C8B-B14F-4D97-AF65-F5344CB8AC3E}">
        <p14:creationId xmlns:p14="http://schemas.microsoft.com/office/powerpoint/2010/main" val="308030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Banker Algorithm contruction</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235820"/>
            <a:ext cx="7490122" cy="2462213"/>
          </a:xfrm>
          <a:prstGeom prst="rect">
            <a:avLst/>
          </a:prstGeom>
          <a:noFill/>
        </p:spPr>
        <p:txBody>
          <a:bodyPr wrap="square" rtlCol="0">
            <a:spAutoFit/>
          </a:bodyPr>
          <a:lstStyle/>
          <a:p>
            <a:pPr algn="l" rtl="0"/>
            <a:r>
              <a:rPr lang="vi-VN" sz="1400" b="0" i="0" dirty="0">
                <a:solidFill>
                  <a:srgbClr val="1C1E21"/>
                </a:solidFill>
                <a:effectLst/>
                <a:latin typeface="Georgia" panose="02040502050405020303" pitchFamily="18" charset="0"/>
              </a:rPr>
              <a:t>Giải thuật yêu cầu tài nguyên: </a:t>
            </a:r>
          </a:p>
          <a:p>
            <a:pPr algn="l" rtl="0"/>
            <a:endParaRPr lang="vi-VN" sz="1400" b="0" i="0" dirty="0">
              <a:solidFill>
                <a:srgbClr val="1C1E21"/>
              </a:solidFill>
              <a:effectLst/>
              <a:latin typeface="Georgia" panose="02040502050405020303" pitchFamily="18" charset="0"/>
            </a:endParaRPr>
          </a:p>
          <a:p>
            <a:pPr algn="l" rtl="0"/>
            <a:r>
              <a:rPr lang="vi-VN" dirty="0">
                <a:solidFill>
                  <a:srgbClr val="1C1E21"/>
                </a:solidFill>
                <a:latin typeface="Georgia" panose="02040502050405020303" pitchFamily="18" charset="0"/>
              </a:rPr>
              <a:t>      </a:t>
            </a:r>
            <a:r>
              <a:rPr lang="vi-VN" sz="1400" b="0" i="0" dirty="0">
                <a:solidFill>
                  <a:srgbClr val="1C1E21"/>
                </a:solidFill>
                <a:effectLst/>
                <a:latin typeface="Georgia" panose="02040502050405020303" pitchFamily="18" charset="0"/>
              </a:rPr>
              <a:t>Request(i) là một vector request của process P(i).</a:t>
            </a:r>
          </a:p>
          <a:p>
            <a:pPr algn="l" rtl="0"/>
            <a:endParaRPr lang="vi-VN" sz="1400" b="0" i="0" dirty="0">
              <a:solidFill>
                <a:srgbClr val="1C1E21"/>
              </a:solidFill>
              <a:effectLst/>
              <a:latin typeface="Georgia" panose="02040502050405020303" pitchFamily="18" charset="0"/>
            </a:endParaRPr>
          </a:p>
          <a:p>
            <a:pPr algn="l" rtl="0"/>
            <a:r>
              <a:rPr lang="vi-VN" dirty="0">
                <a:solidFill>
                  <a:srgbClr val="1C1E21"/>
                </a:solidFill>
                <a:latin typeface="Georgia" panose="02040502050405020303" pitchFamily="18" charset="0"/>
              </a:rPr>
              <a:t>      </a:t>
            </a:r>
            <a:r>
              <a:rPr lang="vi-VN" sz="1400" b="0" i="0" dirty="0">
                <a:solidFill>
                  <a:srgbClr val="1C1E21"/>
                </a:solidFill>
                <a:effectLst/>
                <a:latin typeface="Georgia" panose="02040502050405020303" pitchFamily="18" charset="0"/>
              </a:rPr>
              <a:t>Request(i)[j] = P(i) cần k thực thể (instance) của tài nguyên Rj.</a:t>
            </a:r>
          </a:p>
          <a:p>
            <a:pPr algn="l" rtl="0"/>
            <a:endParaRPr lang="vi-VN" sz="1400" b="0" i="0" dirty="0">
              <a:solidFill>
                <a:srgbClr val="1C1E21"/>
              </a:solidFill>
              <a:effectLst/>
              <a:latin typeface="Georgia" panose="02040502050405020303" pitchFamily="18" charset="0"/>
            </a:endParaRPr>
          </a:p>
          <a:p>
            <a:pPr algn="l" rtl="0"/>
            <a:r>
              <a:rPr lang="vi-VN" sz="1400" b="0" i="0" dirty="0">
                <a:solidFill>
                  <a:srgbClr val="1C1E21"/>
                </a:solidFill>
                <a:effectLst/>
                <a:latin typeface="Georgia" panose="02040502050405020303" pitchFamily="18" charset="0"/>
              </a:rPr>
              <a:t>1.</a:t>
            </a:r>
            <a:r>
              <a:rPr lang="vi-VN" dirty="0">
                <a:solidFill>
                  <a:srgbClr val="1C1E21"/>
                </a:solidFill>
                <a:latin typeface="Georgia" panose="02040502050405020303" pitchFamily="18" charset="0"/>
              </a:rPr>
              <a:t>   </a:t>
            </a:r>
            <a:r>
              <a:rPr lang="vi-VN" sz="1400" b="0" i="0" dirty="0">
                <a:solidFill>
                  <a:srgbClr val="1C1E21"/>
                </a:solidFill>
                <a:effectLst/>
                <a:latin typeface="Georgia" panose="02040502050405020303" pitchFamily="18" charset="0"/>
              </a:rPr>
              <a:t>Nếu Request(i) &lt;= Need(i) thì đến bước 2. Nếu không, báo lỗi vì tiến trình đã vượt yêu cầu tối đa.</a:t>
            </a:r>
          </a:p>
          <a:p>
            <a:pPr marL="457200" indent="-457200" algn="l" rtl="0">
              <a:buAutoNum type="arabicPeriod"/>
            </a:pPr>
            <a:endParaRPr lang="vi-VN" sz="1400" b="0" i="0" dirty="0">
              <a:solidFill>
                <a:srgbClr val="1C1E21"/>
              </a:solidFill>
              <a:effectLst/>
              <a:latin typeface="Georgia" panose="02040502050405020303" pitchFamily="18" charset="0"/>
            </a:endParaRPr>
          </a:p>
          <a:p>
            <a:pPr algn="l" rtl="0"/>
            <a:r>
              <a:rPr lang="vi-VN" sz="1400" b="0" i="0" dirty="0">
                <a:solidFill>
                  <a:srgbClr val="1C1E21"/>
                </a:solidFill>
                <a:effectLst/>
                <a:latin typeface="Georgia" panose="02040502050405020303" pitchFamily="18" charset="0"/>
              </a:rPr>
              <a:t>2.   Nếu Request(i) &lt;= Available thì qua bước 3. Nếu không, P(i) phải chờ vì tài nguyên không còn đủ để cấp phát.</a:t>
            </a:r>
          </a:p>
        </p:txBody>
      </p:sp>
    </p:spTree>
    <p:extLst>
      <p:ext uri="{BB962C8B-B14F-4D97-AF65-F5344CB8AC3E}">
        <p14:creationId xmlns:p14="http://schemas.microsoft.com/office/powerpoint/2010/main" val="1749152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Banker Algorithm contruction</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235820"/>
            <a:ext cx="7490122" cy="4185761"/>
          </a:xfrm>
          <a:prstGeom prst="rect">
            <a:avLst/>
          </a:prstGeom>
          <a:noFill/>
        </p:spPr>
        <p:txBody>
          <a:bodyPr wrap="square" rtlCol="0">
            <a:spAutoFit/>
          </a:bodyPr>
          <a:lstStyle/>
          <a:p>
            <a:pPr algn="l" rtl="0"/>
            <a:r>
              <a:rPr lang="vi-VN" dirty="0">
                <a:solidFill>
                  <a:srgbClr val="1C1E21"/>
                </a:solidFill>
                <a:latin typeface="Georgia" panose="02040502050405020303" pitchFamily="18" charset="0"/>
              </a:rPr>
              <a:t>3.    </a:t>
            </a:r>
            <a:r>
              <a:rPr lang="vi-VN" i="0" dirty="0">
                <a:solidFill>
                  <a:srgbClr val="1C1E21"/>
                </a:solidFill>
                <a:effectLst/>
                <a:latin typeface="Georgia" panose="02040502050405020303" pitchFamily="18" charset="0"/>
              </a:rPr>
              <a:t>Giả định cấp phát tài nguyên đáp ứng yêu cầu của P(i) bằng cách cập nhật trạng thái hệ thống như sau :</a:t>
            </a:r>
          </a:p>
          <a:p>
            <a:pPr lvl="2">
              <a:buFont typeface="Arial" panose="020B0604020202020204" pitchFamily="34" charset="0"/>
              <a:buChar char="•"/>
            </a:pPr>
            <a:r>
              <a:rPr lang="vi-VN" b="0" i="0" dirty="0">
                <a:solidFill>
                  <a:srgbClr val="1C1E21"/>
                </a:solidFill>
                <a:effectLst/>
                <a:latin typeface="Georgia" panose="02040502050405020303" pitchFamily="18" charset="0"/>
              </a:rPr>
              <a:t>      </a:t>
            </a:r>
            <a:r>
              <a:rPr lang="en-US" b="0" i="0" dirty="0">
                <a:solidFill>
                  <a:srgbClr val="1C1E21"/>
                </a:solidFill>
                <a:effectLst/>
                <a:latin typeface="Georgia" panose="02040502050405020303" pitchFamily="18" charset="0"/>
              </a:rPr>
              <a:t>Available = Available – Request(</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a:t>
            </a:r>
            <a:endParaRPr lang="vi-VN" b="0" i="0" dirty="0">
              <a:solidFill>
                <a:srgbClr val="1C1E21"/>
              </a:solidFill>
              <a:effectLst/>
              <a:latin typeface="Georgia" panose="02040502050405020303" pitchFamily="18" charset="0"/>
            </a:endParaRPr>
          </a:p>
          <a:p>
            <a:pPr lvl="2"/>
            <a:endParaRPr lang="en-US"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b="0" i="0" dirty="0">
                <a:solidFill>
                  <a:srgbClr val="1C1E21"/>
                </a:solidFill>
                <a:effectLst/>
                <a:latin typeface="Georgia" panose="02040502050405020303" pitchFamily="18" charset="0"/>
              </a:rPr>
              <a:t>      </a:t>
            </a:r>
            <a:r>
              <a:rPr lang="en-US" b="0" i="0" dirty="0">
                <a:solidFill>
                  <a:srgbClr val="1C1E21"/>
                </a:solidFill>
                <a:effectLst/>
                <a:latin typeface="Georgia" panose="02040502050405020303" pitchFamily="18" charset="0"/>
              </a:rPr>
              <a:t>Allocation(</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Allocation(</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Request(</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a:t>
            </a:r>
            <a:endParaRPr lang="vi-VN" b="0" i="0" dirty="0">
              <a:solidFill>
                <a:srgbClr val="1C1E21"/>
              </a:solidFill>
              <a:effectLst/>
              <a:latin typeface="Georgia" panose="02040502050405020303" pitchFamily="18" charset="0"/>
            </a:endParaRPr>
          </a:p>
          <a:p>
            <a:pPr algn="l" rtl="0"/>
            <a:endParaRPr lang="en-US" b="0" i="0" dirty="0">
              <a:solidFill>
                <a:srgbClr val="1C1E21"/>
              </a:solidFill>
              <a:effectLst/>
              <a:latin typeface="Georgia" panose="02040502050405020303" pitchFamily="18" charset="0"/>
            </a:endParaRPr>
          </a:p>
          <a:p>
            <a:pPr lvl="3">
              <a:buFont typeface="Arial" panose="020B0604020202020204" pitchFamily="34" charset="0"/>
              <a:buChar char="•"/>
            </a:pPr>
            <a:r>
              <a:rPr lang="vi-VN" b="0" i="0" dirty="0">
                <a:solidFill>
                  <a:srgbClr val="1C1E21"/>
                </a:solidFill>
                <a:effectLst/>
                <a:latin typeface="Georgia" panose="02040502050405020303" pitchFamily="18" charset="0"/>
              </a:rPr>
              <a:t>      </a:t>
            </a:r>
            <a:r>
              <a:rPr lang="en-US" b="0" i="0" dirty="0">
                <a:solidFill>
                  <a:srgbClr val="1C1E21"/>
                </a:solidFill>
                <a:effectLst/>
                <a:latin typeface="Georgia" panose="02040502050405020303" pitchFamily="18" charset="0"/>
              </a:rPr>
              <a:t>Need(</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Need(</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Request(</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a:t>
            </a:r>
          </a:p>
          <a:p>
            <a:pPr algn="l" rtl="0"/>
            <a:r>
              <a:rPr lang="vi-VN"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Áp</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dụng</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giải</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thuật</a:t>
            </a:r>
            <a:r>
              <a:rPr lang="en-US" b="0" i="0" dirty="0">
                <a:solidFill>
                  <a:srgbClr val="1C1E21"/>
                </a:solidFill>
                <a:effectLst/>
                <a:latin typeface="Georgia" panose="02040502050405020303" pitchFamily="18" charset="0"/>
              </a:rPr>
              <a:t> Banker </a:t>
            </a:r>
            <a:r>
              <a:rPr lang="en-US" b="0" i="0" dirty="0" err="1">
                <a:solidFill>
                  <a:srgbClr val="1C1E21"/>
                </a:solidFill>
                <a:effectLst/>
                <a:latin typeface="Georgia" panose="02040502050405020303" pitchFamily="18" charset="0"/>
              </a:rPr>
              <a:t>lên</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hệ</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thống</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mới</a:t>
            </a:r>
            <a:r>
              <a:rPr lang="en-US" b="0" i="0" dirty="0">
                <a:solidFill>
                  <a:srgbClr val="1C1E21"/>
                </a:solidFill>
                <a:effectLst/>
                <a:latin typeface="Georgia" panose="02040502050405020303" pitchFamily="18" charset="0"/>
              </a:rPr>
              <a:t>. </a:t>
            </a:r>
            <a:endParaRPr lang="vi-VN" b="0" i="0" dirty="0">
              <a:solidFill>
                <a:srgbClr val="1C1E21"/>
              </a:solidFill>
              <a:effectLst/>
              <a:latin typeface="Georgia" panose="02040502050405020303" pitchFamily="18" charset="0"/>
            </a:endParaRPr>
          </a:p>
          <a:p>
            <a:pPr algn="l" rtl="0"/>
            <a:endParaRPr lang="en-US" b="0" i="0" dirty="0">
              <a:solidFill>
                <a:srgbClr val="1C1E21"/>
              </a:solidFill>
              <a:effectLst/>
              <a:latin typeface="Georgia" panose="02040502050405020303" pitchFamily="18" charset="0"/>
            </a:endParaRPr>
          </a:p>
          <a:p>
            <a:pPr lvl="1">
              <a:buFont typeface="Arial" panose="020B0604020202020204" pitchFamily="34" charset="0"/>
              <a:buChar char="•"/>
            </a:pPr>
            <a:r>
              <a:rPr lang="vi-VN"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Nếu</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hệ</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thống</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giả</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định</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trên</a:t>
            </a:r>
            <a:r>
              <a:rPr lang="en-US" b="0" i="0" dirty="0">
                <a:solidFill>
                  <a:srgbClr val="1C1E21"/>
                </a:solidFill>
                <a:effectLst/>
                <a:latin typeface="Georgia" panose="02040502050405020303" pitchFamily="18" charset="0"/>
              </a:rPr>
              <a:t> an </a:t>
            </a:r>
            <a:r>
              <a:rPr lang="en-US" b="0" i="0" dirty="0" err="1">
                <a:solidFill>
                  <a:srgbClr val="1C1E21"/>
                </a:solidFill>
                <a:effectLst/>
                <a:latin typeface="Georgia" panose="02040502050405020303" pitchFamily="18" charset="0"/>
              </a:rPr>
              <a:t>toàn</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thì</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tiến</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hành</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cấp</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phát</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thực</a:t>
            </a:r>
            <a:r>
              <a:rPr lang="en-US" b="0" i="0" dirty="0">
                <a:solidFill>
                  <a:srgbClr val="1C1E21"/>
                </a:solidFill>
                <a:effectLst/>
                <a:latin typeface="Georgia" panose="02040502050405020303" pitchFamily="18" charset="0"/>
              </a:rPr>
              <a:t>.</a:t>
            </a:r>
            <a:endParaRPr lang="vi-VN" b="0" i="0" dirty="0">
              <a:solidFill>
                <a:srgbClr val="1C1E21"/>
              </a:solidFill>
              <a:effectLst/>
              <a:latin typeface="Georgia" panose="02040502050405020303" pitchFamily="18" charset="0"/>
            </a:endParaRPr>
          </a:p>
          <a:p>
            <a:pPr lvl="1"/>
            <a:endParaRPr lang="en-US" b="0" i="0" dirty="0">
              <a:solidFill>
                <a:srgbClr val="1C1E21"/>
              </a:solidFill>
              <a:effectLst/>
              <a:latin typeface="Georgia" panose="02040502050405020303" pitchFamily="18" charset="0"/>
            </a:endParaRPr>
          </a:p>
          <a:p>
            <a:pPr algn="l" rtl="0">
              <a:buFont typeface="Arial" panose="020B0604020202020204" pitchFamily="34" charset="0"/>
              <a:buChar char="•"/>
            </a:pPr>
            <a:r>
              <a:rPr lang="vi-VN"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Nếu</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trạng</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thái</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là</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không</a:t>
            </a:r>
            <a:r>
              <a:rPr lang="en-US" b="0" i="0" dirty="0">
                <a:solidFill>
                  <a:srgbClr val="1C1E21"/>
                </a:solidFill>
                <a:effectLst/>
                <a:latin typeface="Georgia" panose="02040502050405020303" pitchFamily="18" charset="0"/>
              </a:rPr>
              <a:t> an </a:t>
            </a:r>
            <a:r>
              <a:rPr lang="en-US" b="0" i="0" dirty="0" err="1">
                <a:solidFill>
                  <a:srgbClr val="1C1E21"/>
                </a:solidFill>
                <a:effectLst/>
                <a:latin typeface="Georgia" panose="02040502050405020303" pitchFamily="18" charset="0"/>
              </a:rPr>
              <a:t>toàn</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thì</a:t>
            </a:r>
            <a:r>
              <a:rPr lang="en-US" b="0" i="0" dirty="0">
                <a:solidFill>
                  <a:srgbClr val="1C1E21"/>
                </a:solidFill>
                <a:effectLst/>
                <a:latin typeface="Georgia" panose="02040502050405020303" pitchFamily="18" charset="0"/>
              </a:rPr>
              <a:t> Pi </a:t>
            </a:r>
            <a:r>
              <a:rPr lang="en-US" b="0" i="0" dirty="0" err="1">
                <a:solidFill>
                  <a:srgbClr val="1C1E21"/>
                </a:solidFill>
                <a:effectLst/>
                <a:latin typeface="Georgia" panose="02040502050405020303" pitchFamily="18" charset="0"/>
              </a:rPr>
              <a:t>phải</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đợi</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và</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phục</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hồi</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trạng</a:t>
            </a:r>
            <a:r>
              <a:rPr lang="en-US" b="0" i="0" dirty="0">
                <a:solidFill>
                  <a:srgbClr val="1C1E21"/>
                </a:solidFill>
                <a:effectLst/>
                <a:latin typeface="Georgia" panose="02040502050405020303" pitchFamily="18" charset="0"/>
              </a:rPr>
              <a:t> </a:t>
            </a:r>
            <a:r>
              <a:rPr lang="en-US" b="0" i="0" dirty="0" err="1">
                <a:solidFill>
                  <a:srgbClr val="1C1E21"/>
                </a:solidFill>
                <a:effectLst/>
                <a:latin typeface="Georgia" panose="02040502050405020303" pitchFamily="18" charset="0"/>
              </a:rPr>
              <a:t>thái</a:t>
            </a:r>
            <a:r>
              <a:rPr lang="en-US" b="0" i="0" dirty="0">
                <a:solidFill>
                  <a:srgbClr val="1C1E21"/>
                </a:solidFill>
                <a:effectLst/>
                <a:latin typeface="Georgia" panose="02040502050405020303" pitchFamily="18" charset="0"/>
              </a:rPr>
              <a:t> :</a:t>
            </a:r>
          </a:p>
          <a:p>
            <a:pPr marL="742950" lvl="1" indent="-285750" algn="l" rtl="0">
              <a:buFont typeface="Arial" panose="020B0604020202020204" pitchFamily="34" charset="0"/>
              <a:buChar char="•"/>
            </a:pPr>
            <a:r>
              <a:rPr lang="en-US" b="0" i="0" dirty="0">
                <a:solidFill>
                  <a:srgbClr val="1C1E21"/>
                </a:solidFill>
                <a:effectLst/>
                <a:latin typeface="Georgia" panose="02040502050405020303" pitchFamily="18" charset="0"/>
              </a:rPr>
              <a:t>Available = Available + Request(</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a:t>
            </a:r>
          </a:p>
          <a:p>
            <a:pPr marL="742950" lvl="1" indent="-285750" algn="l" rtl="0">
              <a:buFont typeface="Arial" panose="020B0604020202020204" pitchFamily="34" charset="0"/>
              <a:buChar char="•"/>
            </a:pPr>
            <a:r>
              <a:rPr lang="en-US" b="0" i="0" dirty="0">
                <a:solidFill>
                  <a:srgbClr val="1C1E21"/>
                </a:solidFill>
                <a:effectLst/>
                <a:latin typeface="Georgia" panose="02040502050405020303" pitchFamily="18" charset="0"/>
              </a:rPr>
              <a:t>Allocation(</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Allocation(</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Request(</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a:t>
            </a:r>
          </a:p>
          <a:p>
            <a:pPr marL="742950" lvl="1" indent="-285750" algn="l" rtl="0">
              <a:buFont typeface="Arial" panose="020B0604020202020204" pitchFamily="34" charset="0"/>
              <a:buChar char="•"/>
            </a:pPr>
            <a:r>
              <a:rPr lang="en-US" b="0" i="0" dirty="0">
                <a:solidFill>
                  <a:srgbClr val="1C1E21"/>
                </a:solidFill>
                <a:effectLst/>
                <a:latin typeface="Georgia" panose="02040502050405020303" pitchFamily="18" charset="0"/>
              </a:rPr>
              <a:t>Need(</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Need(</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 + Request(</a:t>
            </a:r>
            <a:r>
              <a:rPr lang="en-US" b="0" i="0" dirty="0" err="1">
                <a:solidFill>
                  <a:srgbClr val="1C1E21"/>
                </a:solidFill>
                <a:effectLst/>
                <a:latin typeface="Georgia" panose="02040502050405020303" pitchFamily="18" charset="0"/>
              </a:rPr>
              <a:t>i</a:t>
            </a:r>
            <a:r>
              <a:rPr lang="en-US" b="0" i="0" dirty="0">
                <a:solidFill>
                  <a:srgbClr val="1C1E21"/>
                </a:solidFill>
                <a:effectLst/>
                <a:latin typeface="Georgia" panose="02040502050405020303" pitchFamily="18" charset="0"/>
              </a:rPr>
              <a:t>).</a:t>
            </a:r>
          </a:p>
          <a:p>
            <a:pPr algn="l" rtl="0"/>
            <a:endParaRPr lang="vi-VN" sz="1400" i="0" dirty="0">
              <a:solidFill>
                <a:srgbClr val="1C1E21"/>
              </a:solidFill>
              <a:effectLst/>
              <a:latin typeface="Georgia" panose="02040502050405020303" pitchFamily="18" charset="0"/>
            </a:endParaRPr>
          </a:p>
          <a:p>
            <a:pPr algn="l" rtl="0"/>
            <a:endParaRPr lang="vi-VN" sz="1400" b="0" i="0" dirty="0">
              <a:solidFill>
                <a:srgbClr val="1C1E21"/>
              </a:solidFill>
              <a:effectLst/>
              <a:latin typeface="Georgia" panose="02040502050405020303" pitchFamily="18" charset="0"/>
            </a:endParaRPr>
          </a:p>
          <a:p>
            <a:pPr algn="l" rtl="0"/>
            <a:endParaRPr lang="vi-VN" b="1" i="0" dirty="0">
              <a:solidFill>
                <a:srgbClr val="1C1E21"/>
              </a:solidFill>
              <a:effectLst/>
              <a:latin typeface="inherit"/>
            </a:endParaRPr>
          </a:p>
          <a:p>
            <a:pPr algn="l" rtl="0"/>
            <a:endParaRPr lang="vi-VN" sz="1400" b="0" i="0" dirty="0">
              <a:solidFill>
                <a:srgbClr val="1C1E21"/>
              </a:solidFill>
              <a:effectLst/>
              <a:latin typeface="Georgia" panose="02040502050405020303" pitchFamily="18" charset="0"/>
            </a:endParaRPr>
          </a:p>
        </p:txBody>
      </p:sp>
    </p:spTree>
    <p:extLst>
      <p:ext uri="{BB962C8B-B14F-4D97-AF65-F5344CB8AC3E}">
        <p14:creationId xmlns:p14="http://schemas.microsoft.com/office/powerpoint/2010/main" val="884240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9" name="Google Shape;1039;p42"/>
          <p:cNvSpPr txBox="1">
            <a:spLocks noGrp="1"/>
          </p:cNvSpPr>
          <p:nvPr>
            <p:ph type="title"/>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400" dirty="0"/>
              <a:t>Ví dụ yêu cầu được chấp nhận và cấp phát thực tế</a:t>
            </a:r>
            <a:endParaRPr sz="2400" dirty="0"/>
          </a:p>
        </p:txBody>
      </p:sp>
      <p:grpSp>
        <p:nvGrpSpPr>
          <p:cNvPr id="1066" name="Google Shape;1066;p42"/>
          <p:cNvGrpSpPr/>
          <p:nvPr/>
        </p:nvGrpSpPr>
        <p:grpSpPr>
          <a:xfrm>
            <a:off x="8111000" y="1261900"/>
            <a:ext cx="827325" cy="1079650"/>
            <a:chOff x="6015500" y="3528850"/>
            <a:chExt cx="827325" cy="1079650"/>
          </a:xfrm>
        </p:grpSpPr>
        <p:sp>
          <p:nvSpPr>
            <p:cNvPr id="1067" name="Google Shape;1067;p42"/>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2"/>
          <p:cNvGrpSpPr/>
          <p:nvPr/>
        </p:nvGrpSpPr>
        <p:grpSpPr>
          <a:xfrm>
            <a:off x="36734" y="3232288"/>
            <a:ext cx="970535" cy="1300381"/>
            <a:chOff x="933800" y="2100775"/>
            <a:chExt cx="827325" cy="1108500"/>
          </a:xfrm>
        </p:grpSpPr>
        <p:sp>
          <p:nvSpPr>
            <p:cNvPr id="1075" name="Google Shape;1075;p42"/>
            <p:cNvSpPr/>
            <p:nvPr/>
          </p:nvSpPr>
          <p:spPr>
            <a:xfrm>
              <a:off x="933800" y="2100775"/>
              <a:ext cx="827325" cy="1079675"/>
            </a:xfrm>
            <a:custGeom>
              <a:avLst/>
              <a:gdLst/>
              <a:ahLst/>
              <a:cxnLst/>
              <a:rect l="l" t="t" r="r" b="b"/>
              <a:pathLst>
                <a:path w="33093" h="43187" extrusionOk="0">
                  <a:moveTo>
                    <a:pt x="15395" y="1"/>
                  </a:moveTo>
                  <a:cubicBezTo>
                    <a:pt x="1" y="1"/>
                    <a:pt x="1" y="9670"/>
                    <a:pt x="1" y="21590"/>
                  </a:cubicBezTo>
                  <a:cubicBezTo>
                    <a:pt x="1" y="33516"/>
                    <a:pt x="1" y="43186"/>
                    <a:pt x="15395" y="43186"/>
                  </a:cubicBezTo>
                  <a:cubicBezTo>
                    <a:pt x="33093" y="43186"/>
                    <a:pt x="30795" y="33516"/>
                    <a:pt x="30795" y="21590"/>
                  </a:cubicBezTo>
                  <a:cubicBezTo>
                    <a:pt x="30795" y="9670"/>
                    <a:pt x="30795" y="1"/>
                    <a:pt x="15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004875" y="2201125"/>
              <a:ext cx="717625" cy="1008150"/>
            </a:xfrm>
            <a:custGeom>
              <a:avLst/>
              <a:gdLst/>
              <a:ahLst/>
              <a:cxnLst/>
              <a:rect l="l" t="t" r="r" b="b"/>
              <a:pathLst>
                <a:path w="28705" h="40326" extrusionOk="0">
                  <a:moveTo>
                    <a:pt x="16904" y="1"/>
                  </a:moveTo>
                  <a:cubicBezTo>
                    <a:pt x="16057" y="1"/>
                    <a:pt x="15206" y="29"/>
                    <a:pt x="14367" y="58"/>
                  </a:cubicBezTo>
                  <a:cubicBezTo>
                    <a:pt x="10458" y="195"/>
                    <a:pt x="6345" y="331"/>
                    <a:pt x="3617" y="3376"/>
                  </a:cubicBezTo>
                  <a:cubicBezTo>
                    <a:pt x="0" y="7405"/>
                    <a:pt x="262" y="14915"/>
                    <a:pt x="3348" y="16913"/>
                  </a:cubicBezTo>
                  <a:cubicBezTo>
                    <a:pt x="3982" y="17325"/>
                    <a:pt x="4681" y="17473"/>
                    <a:pt x="5399" y="17473"/>
                  </a:cubicBezTo>
                  <a:cubicBezTo>
                    <a:pt x="7247" y="17473"/>
                    <a:pt x="9220" y="16489"/>
                    <a:pt x="10533" y="16489"/>
                  </a:cubicBezTo>
                  <a:cubicBezTo>
                    <a:pt x="10988" y="16489"/>
                    <a:pt x="11363" y="16607"/>
                    <a:pt x="11627" y="16926"/>
                  </a:cubicBezTo>
                  <a:cubicBezTo>
                    <a:pt x="12797" y="18329"/>
                    <a:pt x="10965" y="22238"/>
                    <a:pt x="7199" y="30057"/>
                  </a:cubicBezTo>
                  <a:cubicBezTo>
                    <a:pt x="5152" y="34307"/>
                    <a:pt x="4262" y="35715"/>
                    <a:pt x="4942" y="37220"/>
                  </a:cubicBezTo>
                  <a:cubicBezTo>
                    <a:pt x="6183" y="39960"/>
                    <a:pt x="11335" y="40186"/>
                    <a:pt x="13304" y="40277"/>
                  </a:cubicBezTo>
                  <a:cubicBezTo>
                    <a:pt x="13839" y="40299"/>
                    <a:pt x="14439" y="40325"/>
                    <a:pt x="15079" y="40325"/>
                  </a:cubicBezTo>
                  <a:cubicBezTo>
                    <a:pt x="16942" y="40325"/>
                    <a:pt x="19148" y="40106"/>
                    <a:pt x="21089" y="38951"/>
                  </a:cubicBezTo>
                  <a:cubicBezTo>
                    <a:pt x="25213" y="36498"/>
                    <a:pt x="25875" y="31197"/>
                    <a:pt x="26842" y="22357"/>
                  </a:cubicBezTo>
                  <a:cubicBezTo>
                    <a:pt x="28054" y="11356"/>
                    <a:pt x="28704" y="5436"/>
                    <a:pt x="24855" y="2182"/>
                  </a:cubicBezTo>
                  <a:cubicBezTo>
                    <a:pt x="22673" y="338"/>
                    <a:pt x="19811" y="1"/>
                    <a:pt x="16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952175" y="2132925"/>
              <a:ext cx="726150" cy="1031675"/>
            </a:xfrm>
            <a:custGeom>
              <a:avLst/>
              <a:gdLst/>
              <a:ahLst/>
              <a:cxnLst/>
              <a:rect l="l" t="t" r="r" b="b"/>
              <a:pathLst>
                <a:path w="29046" h="41267" extrusionOk="0">
                  <a:moveTo>
                    <a:pt x="16798" y="940"/>
                  </a:moveTo>
                  <a:cubicBezTo>
                    <a:pt x="19613" y="940"/>
                    <a:pt x="22334" y="1271"/>
                    <a:pt x="24402" y="3012"/>
                  </a:cubicBezTo>
                  <a:cubicBezTo>
                    <a:pt x="28060" y="6104"/>
                    <a:pt x="27410" y="12026"/>
                    <a:pt x="26228" y="22776"/>
                  </a:cubicBezTo>
                  <a:cubicBezTo>
                    <a:pt x="25225" y="31884"/>
                    <a:pt x="24528" y="36743"/>
                    <a:pt x="20701" y="39016"/>
                  </a:cubicBezTo>
                  <a:cubicBezTo>
                    <a:pt x="18852" y="40114"/>
                    <a:pt x="16712" y="40326"/>
                    <a:pt x="14914" y="40326"/>
                  </a:cubicBezTo>
                  <a:cubicBezTo>
                    <a:pt x="14285" y="40326"/>
                    <a:pt x="13698" y="40300"/>
                    <a:pt x="13180" y="40277"/>
                  </a:cubicBezTo>
                  <a:cubicBezTo>
                    <a:pt x="11307" y="40193"/>
                    <a:pt x="6346" y="39978"/>
                    <a:pt x="5224" y="37501"/>
                  </a:cubicBezTo>
                  <a:cubicBezTo>
                    <a:pt x="4717" y="36385"/>
                    <a:pt x="5271" y="35244"/>
                    <a:pt x="6764" y="32200"/>
                  </a:cubicBezTo>
                  <a:cubicBezTo>
                    <a:pt x="6979" y="31746"/>
                    <a:pt x="7217" y="31263"/>
                    <a:pt x="7475" y="30732"/>
                  </a:cubicBezTo>
                  <a:cubicBezTo>
                    <a:pt x="11574" y="22227"/>
                    <a:pt x="13180" y="18710"/>
                    <a:pt x="11844" y="17093"/>
                  </a:cubicBezTo>
                  <a:cubicBezTo>
                    <a:pt x="11474" y="16649"/>
                    <a:pt x="10975" y="16492"/>
                    <a:pt x="10399" y="16492"/>
                  </a:cubicBezTo>
                  <a:cubicBezTo>
                    <a:pt x="9718" y="16492"/>
                    <a:pt x="8930" y="16711"/>
                    <a:pt x="8119" y="16938"/>
                  </a:cubicBezTo>
                  <a:cubicBezTo>
                    <a:pt x="7195" y="17194"/>
                    <a:pt x="6195" y="17473"/>
                    <a:pt x="5253" y="17473"/>
                  </a:cubicBezTo>
                  <a:cubicBezTo>
                    <a:pt x="4613" y="17473"/>
                    <a:pt x="4000" y="17344"/>
                    <a:pt x="3456" y="16991"/>
                  </a:cubicBezTo>
                  <a:cubicBezTo>
                    <a:pt x="2400" y="16305"/>
                    <a:pt x="1648" y="14801"/>
                    <a:pt x="1386" y="12861"/>
                  </a:cubicBezTo>
                  <a:cubicBezTo>
                    <a:pt x="968" y="9692"/>
                    <a:pt x="1923" y="6277"/>
                    <a:pt x="3814" y="4164"/>
                  </a:cubicBezTo>
                  <a:cubicBezTo>
                    <a:pt x="6412" y="1269"/>
                    <a:pt x="10387" y="1133"/>
                    <a:pt x="14236" y="1001"/>
                  </a:cubicBezTo>
                  <a:cubicBezTo>
                    <a:pt x="15088" y="970"/>
                    <a:pt x="15947" y="940"/>
                    <a:pt x="16798" y="940"/>
                  </a:cubicBezTo>
                  <a:close/>
                  <a:moveTo>
                    <a:pt x="16725" y="1"/>
                  </a:moveTo>
                  <a:cubicBezTo>
                    <a:pt x="15872" y="1"/>
                    <a:pt x="15024" y="30"/>
                    <a:pt x="14200" y="58"/>
                  </a:cubicBezTo>
                  <a:cubicBezTo>
                    <a:pt x="10161" y="201"/>
                    <a:pt x="5982" y="345"/>
                    <a:pt x="3117" y="3532"/>
                  </a:cubicBezTo>
                  <a:cubicBezTo>
                    <a:pt x="1045" y="5847"/>
                    <a:pt x="1" y="9555"/>
                    <a:pt x="455" y="12987"/>
                  </a:cubicBezTo>
                  <a:cubicBezTo>
                    <a:pt x="753" y="15200"/>
                    <a:pt x="1660" y="16944"/>
                    <a:pt x="2949" y="17779"/>
                  </a:cubicBezTo>
                  <a:cubicBezTo>
                    <a:pt x="3669" y="18248"/>
                    <a:pt x="4456" y="18413"/>
                    <a:pt x="5250" y="18413"/>
                  </a:cubicBezTo>
                  <a:cubicBezTo>
                    <a:pt x="6326" y="18413"/>
                    <a:pt x="7417" y="18109"/>
                    <a:pt x="8376" y="17845"/>
                  </a:cubicBezTo>
                  <a:cubicBezTo>
                    <a:pt x="9147" y="17627"/>
                    <a:pt x="9855" y="17430"/>
                    <a:pt x="10381" y="17430"/>
                  </a:cubicBezTo>
                  <a:cubicBezTo>
                    <a:pt x="10706" y="17430"/>
                    <a:pt x="10961" y="17505"/>
                    <a:pt x="11120" y="17696"/>
                  </a:cubicBezTo>
                  <a:cubicBezTo>
                    <a:pt x="12130" y="18913"/>
                    <a:pt x="9820" y="23701"/>
                    <a:pt x="6626" y="30321"/>
                  </a:cubicBezTo>
                  <a:cubicBezTo>
                    <a:pt x="6370" y="30851"/>
                    <a:pt x="6136" y="31341"/>
                    <a:pt x="5916" y="31782"/>
                  </a:cubicBezTo>
                  <a:cubicBezTo>
                    <a:pt x="4334" y="35024"/>
                    <a:pt x="3678" y="36366"/>
                    <a:pt x="4364" y="37889"/>
                  </a:cubicBezTo>
                  <a:cubicBezTo>
                    <a:pt x="5725" y="40892"/>
                    <a:pt x="11109" y="41124"/>
                    <a:pt x="13139" y="41214"/>
                  </a:cubicBezTo>
                  <a:cubicBezTo>
                    <a:pt x="13676" y="41237"/>
                    <a:pt x="14279" y="41267"/>
                    <a:pt x="14935" y="41267"/>
                  </a:cubicBezTo>
                  <a:cubicBezTo>
                    <a:pt x="16845" y="41267"/>
                    <a:pt x="19143" y="41035"/>
                    <a:pt x="21184" y="39823"/>
                  </a:cubicBezTo>
                  <a:cubicBezTo>
                    <a:pt x="25589" y="37203"/>
                    <a:pt x="26217" y="31503"/>
                    <a:pt x="27165" y="22877"/>
                  </a:cubicBezTo>
                  <a:cubicBezTo>
                    <a:pt x="28377" y="11805"/>
                    <a:pt x="29046" y="5704"/>
                    <a:pt x="25005" y="2296"/>
                  </a:cubicBezTo>
                  <a:cubicBezTo>
                    <a:pt x="22707" y="350"/>
                    <a:pt x="19683" y="1"/>
                    <a:pt x="16725"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BE70F3D5-4C30-4EA7-B174-74855A316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394" y="1261900"/>
            <a:ext cx="6792006" cy="31752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9" name="Google Shape;1039;p42"/>
          <p:cNvSpPr txBox="1">
            <a:spLocks noGrp="1"/>
          </p:cNvSpPr>
          <p:nvPr>
            <p:ph type="title"/>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400" dirty="0"/>
              <a:t>Ví dụ yêu cầu không được chấp nhận và cấp phát </a:t>
            </a:r>
            <a:endParaRPr sz="2400" dirty="0"/>
          </a:p>
        </p:txBody>
      </p:sp>
      <p:grpSp>
        <p:nvGrpSpPr>
          <p:cNvPr id="1066" name="Google Shape;1066;p42"/>
          <p:cNvGrpSpPr/>
          <p:nvPr/>
        </p:nvGrpSpPr>
        <p:grpSpPr>
          <a:xfrm>
            <a:off x="8111000" y="1261900"/>
            <a:ext cx="827325" cy="1079650"/>
            <a:chOff x="6015500" y="3528850"/>
            <a:chExt cx="827325" cy="1079650"/>
          </a:xfrm>
        </p:grpSpPr>
        <p:sp>
          <p:nvSpPr>
            <p:cNvPr id="1067" name="Google Shape;1067;p42"/>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2"/>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2"/>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2"/>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2"/>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2"/>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2"/>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42"/>
          <p:cNvGrpSpPr/>
          <p:nvPr/>
        </p:nvGrpSpPr>
        <p:grpSpPr>
          <a:xfrm>
            <a:off x="36734" y="3232288"/>
            <a:ext cx="970535" cy="1300381"/>
            <a:chOff x="933800" y="2100775"/>
            <a:chExt cx="827325" cy="1108500"/>
          </a:xfrm>
        </p:grpSpPr>
        <p:sp>
          <p:nvSpPr>
            <p:cNvPr id="1075" name="Google Shape;1075;p42"/>
            <p:cNvSpPr/>
            <p:nvPr/>
          </p:nvSpPr>
          <p:spPr>
            <a:xfrm>
              <a:off x="933800" y="2100775"/>
              <a:ext cx="827325" cy="1079675"/>
            </a:xfrm>
            <a:custGeom>
              <a:avLst/>
              <a:gdLst/>
              <a:ahLst/>
              <a:cxnLst/>
              <a:rect l="l" t="t" r="r" b="b"/>
              <a:pathLst>
                <a:path w="33093" h="43187" extrusionOk="0">
                  <a:moveTo>
                    <a:pt x="15395" y="1"/>
                  </a:moveTo>
                  <a:cubicBezTo>
                    <a:pt x="1" y="1"/>
                    <a:pt x="1" y="9670"/>
                    <a:pt x="1" y="21590"/>
                  </a:cubicBezTo>
                  <a:cubicBezTo>
                    <a:pt x="1" y="33516"/>
                    <a:pt x="1" y="43186"/>
                    <a:pt x="15395" y="43186"/>
                  </a:cubicBezTo>
                  <a:cubicBezTo>
                    <a:pt x="33093" y="43186"/>
                    <a:pt x="30795" y="33516"/>
                    <a:pt x="30795" y="21590"/>
                  </a:cubicBezTo>
                  <a:cubicBezTo>
                    <a:pt x="30795" y="9670"/>
                    <a:pt x="30795" y="1"/>
                    <a:pt x="15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2"/>
            <p:cNvSpPr/>
            <p:nvPr/>
          </p:nvSpPr>
          <p:spPr>
            <a:xfrm>
              <a:off x="1004875" y="2201125"/>
              <a:ext cx="717625" cy="1008150"/>
            </a:xfrm>
            <a:custGeom>
              <a:avLst/>
              <a:gdLst/>
              <a:ahLst/>
              <a:cxnLst/>
              <a:rect l="l" t="t" r="r" b="b"/>
              <a:pathLst>
                <a:path w="28705" h="40326" extrusionOk="0">
                  <a:moveTo>
                    <a:pt x="16904" y="1"/>
                  </a:moveTo>
                  <a:cubicBezTo>
                    <a:pt x="16057" y="1"/>
                    <a:pt x="15206" y="29"/>
                    <a:pt x="14367" y="58"/>
                  </a:cubicBezTo>
                  <a:cubicBezTo>
                    <a:pt x="10458" y="195"/>
                    <a:pt x="6345" y="331"/>
                    <a:pt x="3617" y="3376"/>
                  </a:cubicBezTo>
                  <a:cubicBezTo>
                    <a:pt x="0" y="7405"/>
                    <a:pt x="262" y="14915"/>
                    <a:pt x="3348" y="16913"/>
                  </a:cubicBezTo>
                  <a:cubicBezTo>
                    <a:pt x="3982" y="17325"/>
                    <a:pt x="4681" y="17473"/>
                    <a:pt x="5399" y="17473"/>
                  </a:cubicBezTo>
                  <a:cubicBezTo>
                    <a:pt x="7247" y="17473"/>
                    <a:pt x="9220" y="16489"/>
                    <a:pt x="10533" y="16489"/>
                  </a:cubicBezTo>
                  <a:cubicBezTo>
                    <a:pt x="10988" y="16489"/>
                    <a:pt x="11363" y="16607"/>
                    <a:pt x="11627" y="16926"/>
                  </a:cubicBezTo>
                  <a:cubicBezTo>
                    <a:pt x="12797" y="18329"/>
                    <a:pt x="10965" y="22238"/>
                    <a:pt x="7199" y="30057"/>
                  </a:cubicBezTo>
                  <a:cubicBezTo>
                    <a:pt x="5152" y="34307"/>
                    <a:pt x="4262" y="35715"/>
                    <a:pt x="4942" y="37220"/>
                  </a:cubicBezTo>
                  <a:cubicBezTo>
                    <a:pt x="6183" y="39960"/>
                    <a:pt x="11335" y="40186"/>
                    <a:pt x="13304" y="40277"/>
                  </a:cubicBezTo>
                  <a:cubicBezTo>
                    <a:pt x="13839" y="40299"/>
                    <a:pt x="14439" y="40325"/>
                    <a:pt x="15079" y="40325"/>
                  </a:cubicBezTo>
                  <a:cubicBezTo>
                    <a:pt x="16942" y="40325"/>
                    <a:pt x="19148" y="40106"/>
                    <a:pt x="21089" y="38951"/>
                  </a:cubicBezTo>
                  <a:cubicBezTo>
                    <a:pt x="25213" y="36498"/>
                    <a:pt x="25875" y="31197"/>
                    <a:pt x="26842" y="22357"/>
                  </a:cubicBezTo>
                  <a:cubicBezTo>
                    <a:pt x="28054" y="11356"/>
                    <a:pt x="28704" y="5436"/>
                    <a:pt x="24855" y="2182"/>
                  </a:cubicBezTo>
                  <a:cubicBezTo>
                    <a:pt x="22673" y="338"/>
                    <a:pt x="19811" y="1"/>
                    <a:pt x="16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2"/>
            <p:cNvSpPr/>
            <p:nvPr/>
          </p:nvSpPr>
          <p:spPr>
            <a:xfrm>
              <a:off x="952175" y="2132925"/>
              <a:ext cx="726150" cy="1031675"/>
            </a:xfrm>
            <a:custGeom>
              <a:avLst/>
              <a:gdLst/>
              <a:ahLst/>
              <a:cxnLst/>
              <a:rect l="l" t="t" r="r" b="b"/>
              <a:pathLst>
                <a:path w="29046" h="41267" extrusionOk="0">
                  <a:moveTo>
                    <a:pt x="16798" y="940"/>
                  </a:moveTo>
                  <a:cubicBezTo>
                    <a:pt x="19613" y="940"/>
                    <a:pt x="22334" y="1271"/>
                    <a:pt x="24402" y="3012"/>
                  </a:cubicBezTo>
                  <a:cubicBezTo>
                    <a:pt x="28060" y="6104"/>
                    <a:pt x="27410" y="12026"/>
                    <a:pt x="26228" y="22776"/>
                  </a:cubicBezTo>
                  <a:cubicBezTo>
                    <a:pt x="25225" y="31884"/>
                    <a:pt x="24528" y="36743"/>
                    <a:pt x="20701" y="39016"/>
                  </a:cubicBezTo>
                  <a:cubicBezTo>
                    <a:pt x="18852" y="40114"/>
                    <a:pt x="16712" y="40326"/>
                    <a:pt x="14914" y="40326"/>
                  </a:cubicBezTo>
                  <a:cubicBezTo>
                    <a:pt x="14285" y="40326"/>
                    <a:pt x="13698" y="40300"/>
                    <a:pt x="13180" y="40277"/>
                  </a:cubicBezTo>
                  <a:cubicBezTo>
                    <a:pt x="11307" y="40193"/>
                    <a:pt x="6346" y="39978"/>
                    <a:pt x="5224" y="37501"/>
                  </a:cubicBezTo>
                  <a:cubicBezTo>
                    <a:pt x="4717" y="36385"/>
                    <a:pt x="5271" y="35244"/>
                    <a:pt x="6764" y="32200"/>
                  </a:cubicBezTo>
                  <a:cubicBezTo>
                    <a:pt x="6979" y="31746"/>
                    <a:pt x="7217" y="31263"/>
                    <a:pt x="7475" y="30732"/>
                  </a:cubicBezTo>
                  <a:cubicBezTo>
                    <a:pt x="11574" y="22227"/>
                    <a:pt x="13180" y="18710"/>
                    <a:pt x="11844" y="17093"/>
                  </a:cubicBezTo>
                  <a:cubicBezTo>
                    <a:pt x="11474" y="16649"/>
                    <a:pt x="10975" y="16492"/>
                    <a:pt x="10399" y="16492"/>
                  </a:cubicBezTo>
                  <a:cubicBezTo>
                    <a:pt x="9718" y="16492"/>
                    <a:pt x="8930" y="16711"/>
                    <a:pt x="8119" y="16938"/>
                  </a:cubicBezTo>
                  <a:cubicBezTo>
                    <a:pt x="7195" y="17194"/>
                    <a:pt x="6195" y="17473"/>
                    <a:pt x="5253" y="17473"/>
                  </a:cubicBezTo>
                  <a:cubicBezTo>
                    <a:pt x="4613" y="17473"/>
                    <a:pt x="4000" y="17344"/>
                    <a:pt x="3456" y="16991"/>
                  </a:cubicBezTo>
                  <a:cubicBezTo>
                    <a:pt x="2400" y="16305"/>
                    <a:pt x="1648" y="14801"/>
                    <a:pt x="1386" y="12861"/>
                  </a:cubicBezTo>
                  <a:cubicBezTo>
                    <a:pt x="968" y="9692"/>
                    <a:pt x="1923" y="6277"/>
                    <a:pt x="3814" y="4164"/>
                  </a:cubicBezTo>
                  <a:cubicBezTo>
                    <a:pt x="6412" y="1269"/>
                    <a:pt x="10387" y="1133"/>
                    <a:pt x="14236" y="1001"/>
                  </a:cubicBezTo>
                  <a:cubicBezTo>
                    <a:pt x="15088" y="970"/>
                    <a:pt x="15947" y="940"/>
                    <a:pt x="16798" y="940"/>
                  </a:cubicBezTo>
                  <a:close/>
                  <a:moveTo>
                    <a:pt x="16725" y="1"/>
                  </a:moveTo>
                  <a:cubicBezTo>
                    <a:pt x="15872" y="1"/>
                    <a:pt x="15024" y="30"/>
                    <a:pt x="14200" y="58"/>
                  </a:cubicBezTo>
                  <a:cubicBezTo>
                    <a:pt x="10161" y="201"/>
                    <a:pt x="5982" y="345"/>
                    <a:pt x="3117" y="3532"/>
                  </a:cubicBezTo>
                  <a:cubicBezTo>
                    <a:pt x="1045" y="5847"/>
                    <a:pt x="1" y="9555"/>
                    <a:pt x="455" y="12987"/>
                  </a:cubicBezTo>
                  <a:cubicBezTo>
                    <a:pt x="753" y="15200"/>
                    <a:pt x="1660" y="16944"/>
                    <a:pt x="2949" y="17779"/>
                  </a:cubicBezTo>
                  <a:cubicBezTo>
                    <a:pt x="3669" y="18248"/>
                    <a:pt x="4456" y="18413"/>
                    <a:pt x="5250" y="18413"/>
                  </a:cubicBezTo>
                  <a:cubicBezTo>
                    <a:pt x="6326" y="18413"/>
                    <a:pt x="7417" y="18109"/>
                    <a:pt x="8376" y="17845"/>
                  </a:cubicBezTo>
                  <a:cubicBezTo>
                    <a:pt x="9147" y="17627"/>
                    <a:pt x="9855" y="17430"/>
                    <a:pt x="10381" y="17430"/>
                  </a:cubicBezTo>
                  <a:cubicBezTo>
                    <a:pt x="10706" y="17430"/>
                    <a:pt x="10961" y="17505"/>
                    <a:pt x="11120" y="17696"/>
                  </a:cubicBezTo>
                  <a:cubicBezTo>
                    <a:pt x="12130" y="18913"/>
                    <a:pt x="9820" y="23701"/>
                    <a:pt x="6626" y="30321"/>
                  </a:cubicBezTo>
                  <a:cubicBezTo>
                    <a:pt x="6370" y="30851"/>
                    <a:pt x="6136" y="31341"/>
                    <a:pt x="5916" y="31782"/>
                  </a:cubicBezTo>
                  <a:cubicBezTo>
                    <a:pt x="4334" y="35024"/>
                    <a:pt x="3678" y="36366"/>
                    <a:pt x="4364" y="37889"/>
                  </a:cubicBezTo>
                  <a:cubicBezTo>
                    <a:pt x="5725" y="40892"/>
                    <a:pt x="11109" y="41124"/>
                    <a:pt x="13139" y="41214"/>
                  </a:cubicBezTo>
                  <a:cubicBezTo>
                    <a:pt x="13676" y="41237"/>
                    <a:pt x="14279" y="41267"/>
                    <a:pt x="14935" y="41267"/>
                  </a:cubicBezTo>
                  <a:cubicBezTo>
                    <a:pt x="16845" y="41267"/>
                    <a:pt x="19143" y="41035"/>
                    <a:pt x="21184" y="39823"/>
                  </a:cubicBezTo>
                  <a:cubicBezTo>
                    <a:pt x="25589" y="37203"/>
                    <a:pt x="26217" y="31503"/>
                    <a:pt x="27165" y="22877"/>
                  </a:cubicBezTo>
                  <a:cubicBezTo>
                    <a:pt x="28377" y="11805"/>
                    <a:pt x="29046" y="5704"/>
                    <a:pt x="25005" y="2296"/>
                  </a:cubicBezTo>
                  <a:cubicBezTo>
                    <a:pt x="22707" y="350"/>
                    <a:pt x="19683" y="1"/>
                    <a:pt x="16725"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a:extLst>
              <a:ext uri="{FF2B5EF4-FFF2-40B4-BE49-F238E27FC236}">
                <a16:creationId xmlns:a16="http://schemas.microsoft.com/office/drawing/2014/main" id="{CAD3BB35-130E-406F-8C30-D2C8F25BB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091" y="1261899"/>
            <a:ext cx="6968784" cy="3218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42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6"/>
          <p:cNvSpPr txBox="1">
            <a:spLocks noGrp="1"/>
          </p:cNvSpPr>
          <p:nvPr>
            <p:ph type="title"/>
          </p:nvPr>
        </p:nvSpPr>
        <p:spPr>
          <a:xfrm>
            <a:off x="1293157" y="1134380"/>
            <a:ext cx="6528600" cy="23089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a:t>FCFS algorithm</a:t>
            </a:r>
            <a:endParaRPr sz="8000" dirty="0"/>
          </a:p>
        </p:txBody>
      </p:sp>
      <p:grpSp>
        <p:nvGrpSpPr>
          <p:cNvPr id="918" name="Google Shape;918;p36"/>
          <p:cNvGrpSpPr/>
          <p:nvPr/>
        </p:nvGrpSpPr>
        <p:grpSpPr>
          <a:xfrm>
            <a:off x="449422" y="869946"/>
            <a:ext cx="1324465" cy="1774598"/>
            <a:chOff x="933800" y="2100775"/>
            <a:chExt cx="827325" cy="1108500"/>
          </a:xfrm>
        </p:grpSpPr>
        <p:sp>
          <p:nvSpPr>
            <p:cNvPr id="919" name="Google Shape;919;p36"/>
            <p:cNvSpPr/>
            <p:nvPr/>
          </p:nvSpPr>
          <p:spPr>
            <a:xfrm>
              <a:off x="933800" y="2100775"/>
              <a:ext cx="827325" cy="1079675"/>
            </a:xfrm>
            <a:custGeom>
              <a:avLst/>
              <a:gdLst/>
              <a:ahLst/>
              <a:cxnLst/>
              <a:rect l="l" t="t" r="r" b="b"/>
              <a:pathLst>
                <a:path w="33093" h="43187" extrusionOk="0">
                  <a:moveTo>
                    <a:pt x="15395" y="1"/>
                  </a:moveTo>
                  <a:cubicBezTo>
                    <a:pt x="1" y="1"/>
                    <a:pt x="1" y="9670"/>
                    <a:pt x="1" y="21590"/>
                  </a:cubicBezTo>
                  <a:cubicBezTo>
                    <a:pt x="1" y="33516"/>
                    <a:pt x="1" y="43186"/>
                    <a:pt x="15395" y="43186"/>
                  </a:cubicBezTo>
                  <a:cubicBezTo>
                    <a:pt x="33093" y="43186"/>
                    <a:pt x="30795" y="33516"/>
                    <a:pt x="30795" y="21590"/>
                  </a:cubicBezTo>
                  <a:cubicBezTo>
                    <a:pt x="30795" y="9670"/>
                    <a:pt x="30795" y="1"/>
                    <a:pt x="15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1004875" y="2201125"/>
              <a:ext cx="717625" cy="1008150"/>
            </a:xfrm>
            <a:custGeom>
              <a:avLst/>
              <a:gdLst/>
              <a:ahLst/>
              <a:cxnLst/>
              <a:rect l="l" t="t" r="r" b="b"/>
              <a:pathLst>
                <a:path w="28705" h="40326" extrusionOk="0">
                  <a:moveTo>
                    <a:pt x="16904" y="1"/>
                  </a:moveTo>
                  <a:cubicBezTo>
                    <a:pt x="16057" y="1"/>
                    <a:pt x="15206" y="29"/>
                    <a:pt x="14367" y="58"/>
                  </a:cubicBezTo>
                  <a:cubicBezTo>
                    <a:pt x="10458" y="195"/>
                    <a:pt x="6345" y="331"/>
                    <a:pt x="3617" y="3376"/>
                  </a:cubicBezTo>
                  <a:cubicBezTo>
                    <a:pt x="0" y="7405"/>
                    <a:pt x="262" y="14915"/>
                    <a:pt x="3348" y="16913"/>
                  </a:cubicBezTo>
                  <a:cubicBezTo>
                    <a:pt x="3982" y="17325"/>
                    <a:pt x="4681" y="17473"/>
                    <a:pt x="5399" y="17473"/>
                  </a:cubicBezTo>
                  <a:cubicBezTo>
                    <a:pt x="7247" y="17473"/>
                    <a:pt x="9220" y="16489"/>
                    <a:pt x="10533" y="16489"/>
                  </a:cubicBezTo>
                  <a:cubicBezTo>
                    <a:pt x="10988" y="16489"/>
                    <a:pt x="11363" y="16607"/>
                    <a:pt x="11627" y="16926"/>
                  </a:cubicBezTo>
                  <a:cubicBezTo>
                    <a:pt x="12797" y="18329"/>
                    <a:pt x="10965" y="22238"/>
                    <a:pt x="7199" y="30057"/>
                  </a:cubicBezTo>
                  <a:cubicBezTo>
                    <a:pt x="5152" y="34307"/>
                    <a:pt x="4262" y="35715"/>
                    <a:pt x="4942" y="37220"/>
                  </a:cubicBezTo>
                  <a:cubicBezTo>
                    <a:pt x="6183" y="39960"/>
                    <a:pt x="11335" y="40186"/>
                    <a:pt x="13304" y="40277"/>
                  </a:cubicBezTo>
                  <a:cubicBezTo>
                    <a:pt x="13839" y="40299"/>
                    <a:pt x="14439" y="40325"/>
                    <a:pt x="15079" y="40325"/>
                  </a:cubicBezTo>
                  <a:cubicBezTo>
                    <a:pt x="16942" y="40325"/>
                    <a:pt x="19148" y="40106"/>
                    <a:pt x="21089" y="38951"/>
                  </a:cubicBezTo>
                  <a:cubicBezTo>
                    <a:pt x="25213" y="36498"/>
                    <a:pt x="25875" y="31197"/>
                    <a:pt x="26842" y="22357"/>
                  </a:cubicBezTo>
                  <a:cubicBezTo>
                    <a:pt x="28054" y="11356"/>
                    <a:pt x="28704" y="5436"/>
                    <a:pt x="24855" y="2182"/>
                  </a:cubicBezTo>
                  <a:cubicBezTo>
                    <a:pt x="22673" y="338"/>
                    <a:pt x="19811" y="1"/>
                    <a:pt x="16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952175" y="2132925"/>
              <a:ext cx="726150" cy="1031675"/>
            </a:xfrm>
            <a:custGeom>
              <a:avLst/>
              <a:gdLst/>
              <a:ahLst/>
              <a:cxnLst/>
              <a:rect l="l" t="t" r="r" b="b"/>
              <a:pathLst>
                <a:path w="29046" h="41267" extrusionOk="0">
                  <a:moveTo>
                    <a:pt x="16798" y="940"/>
                  </a:moveTo>
                  <a:cubicBezTo>
                    <a:pt x="19613" y="940"/>
                    <a:pt x="22334" y="1271"/>
                    <a:pt x="24402" y="3012"/>
                  </a:cubicBezTo>
                  <a:cubicBezTo>
                    <a:pt x="28060" y="6104"/>
                    <a:pt x="27410" y="12026"/>
                    <a:pt x="26228" y="22776"/>
                  </a:cubicBezTo>
                  <a:cubicBezTo>
                    <a:pt x="25225" y="31884"/>
                    <a:pt x="24528" y="36743"/>
                    <a:pt x="20701" y="39016"/>
                  </a:cubicBezTo>
                  <a:cubicBezTo>
                    <a:pt x="18852" y="40114"/>
                    <a:pt x="16712" y="40326"/>
                    <a:pt x="14914" y="40326"/>
                  </a:cubicBezTo>
                  <a:cubicBezTo>
                    <a:pt x="14285" y="40326"/>
                    <a:pt x="13698" y="40300"/>
                    <a:pt x="13180" y="40277"/>
                  </a:cubicBezTo>
                  <a:cubicBezTo>
                    <a:pt x="11307" y="40193"/>
                    <a:pt x="6346" y="39978"/>
                    <a:pt x="5224" y="37501"/>
                  </a:cubicBezTo>
                  <a:cubicBezTo>
                    <a:pt x="4717" y="36385"/>
                    <a:pt x="5271" y="35244"/>
                    <a:pt x="6764" y="32200"/>
                  </a:cubicBezTo>
                  <a:cubicBezTo>
                    <a:pt x="6979" y="31746"/>
                    <a:pt x="7217" y="31263"/>
                    <a:pt x="7475" y="30732"/>
                  </a:cubicBezTo>
                  <a:cubicBezTo>
                    <a:pt x="11574" y="22227"/>
                    <a:pt x="13180" y="18710"/>
                    <a:pt x="11844" y="17093"/>
                  </a:cubicBezTo>
                  <a:cubicBezTo>
                    <a:pt x="11474" y="16649"/>
                    <a:pt x="10975" y="16492"/>
                    <a:pt x="10399" y="16492"/>
                  </a:cubicBezTo>
                  <a:cubicBezTo>
                    <a:pt x="9718" y="16492"/>
                    <a:pt x="8930" y="16711"/>
                    <a:pt x="8119" y="16938"/>
                  </a:cubicBezTo>
                  <a:cubicBezTo>
                    <a:pt x="7195" y="17194"/>
                    <a:pt x="6195" y="17473"/>
                    <a:pt x="5253" y="17473"/>
                  </a:cubicBezTo>
                  <a:cubicBezTo>
                    <a:pt x="4613" y="17473"/>
                    <a:pt x="4000" y="17344"/>
                    <a:pt x="3456" y="16991"/>
                  </a:cubicBezTo>
                  <a:cubicBezTo>
                    <a:pt x="2400" y="16305"/>
                    <a:pt x="1648" y="14801"/>
                    <a:pt x="1386" y="12861"/>
                  </a:cubicBezTo>
                  <a:cubicBezTo>
                    <a:pt x="968" y="9692"/>
                    <a:pt x="1923" y="6277"/>
                    <a:pt x="3814" y="4164"/>
                  </a:cubicBezTo>
                  <a:cubicBezTo>
                    <a:pt x="6412" y="1269"/>
                    <a:pt x="10387" y="1133"/>
                    <a:pt x="14236" y="1001"/>
                  </a:cubicBezTo>
                  <a:cubicBezTo>
                    <a:pt x="15088" y="970"/>
                    <a:pt x="15947" y="940"/>
                    <a:pt x="16798" y="940"/>
                  </a:cubicBezTo>
                  <a:close/>
                  <a:moveTo>
                    <a:pt x="16725" y="1"/>
                  </a:moveTo>
                  <a:cubicBezTo>
                    <a:pt x="15872" y="1"/>
                    <a:pt x="15024" y="30"/>
                    <a:pt x="14200" y="58"/>
                  </a:cubicBezTo>
                  <a:cubicBezTo>
                    <a:pt x="10161" y="201"/>
                    <a:pt x="5982" y="345"/>
                    <a:pt x="3117" y="3532"/>
                  </a:cubicBezTo>
                  <a:cubicBezTo>
                    <a:pt x="1045" y="5847"/>
                    <a:pt x="1" y="9555"/>
                    <a:pt x="455" y="12987"/>
                  </a:cubicBezTo>
                  <a:cubicBezTo>
                    <a:pt x="753" y="15200"/>
                    <a:pt x="1660" y="16944"/>
                    <a:pt x="2949" y="17779"/>
                  </a:cubicBezTo>
                  <a:cubicBezTo>
                    <a:pt x="3669" y="18248"/>
                    <a:pt x="4456" y="18413"/>
                    <a:pt x="5250" y="18413"/>
                  </a:cubicBezTo>
                  <a:cubicBezTo>
                    <a:pt x="6326" y="18413"/>
                    <a:pt x="7417" y="18109"/>
                    <a:pt x="8376" y="17845"/>
                  </a:cubicBezTo>
                  <a:cubicBezTo>
                    <a:pt x="9147" y="17627"/>
                    <a:pt x="9855" y="17430"/>
                    <a:pt x="10381" y="17430"/>
                  </a:cubicBezTo>
                  <a:cubicBezTo>
                    <a:pt x="10706" y="17430"/>
                    <a:pt x="10961" y="17505"/>
                    <a:pt x="11120" y="17696"/>
                  </a:cubicBezTo>
                  <a:cubicBezTo>
                    <a:pt x="12130" y="18913"/>
                    <a:pt x="9820" y="23701"/>
                    <a:pt x="6626" y="30321"/>
                  </a:cubicBezTo>
                  <a:cubicBezTo>
                    <a:pt x="6370" y="30851"/>
                    <a:pt x="6136" y="31341"/>
                    <a:pt x="5916" y="31782"/>
                  </a:cubicBezTo>
                  <a:cubicBezTo>
                    <a:pt x="4334" y="35024"/>
                    <a:pt x="3678" y="36366"/>
                    <a:pt x="4364" y="37889"/>
                  </a:cubicBezTo>
                  <a:cubicBezTo>
                    <a:pt x="5725" y="40892"/>
                    <a:pt x="11109" y="41124"/>
                    <a:pt x="13139" y="41214"/>
                  </a:cubicBezTo>
                  <a:cubicBezTo>
                    <a:pt x="13676" y="41237"/>
                    <a:pt x="14279" y="41267"/>
                    <a:pt x="14935" y="41267"/>
                  </a:cubicBezTo>
                  <a:cubicBezTo>
                    <a:pt x="16845" y="41267"/>
                    <a:pt x="19143" y="41035"/>
                    <a:pt x="21184" y="39823"/>
                  </a:cubicBezTo>
                  <a:cubicBezTo>
                    <a:pt x="25589" y="37203"/>
                    <a:pt x="26217" y="31503"/>
                    <a:pt x="27165" y="22877"/>
                  </a:cubicBezTo>
                  <a:cubicBezTo>
                    <a:pt x="28377" y="11805"/>
                    <a:pt x="29046" y="5704"/>
                    <a:pt x="25005" y="2296"/>
                  </a:cubicBezTo>
                  <a:cubicBezTo>
                    <a:pt x="22707" y="350"/>
                    <a:pt x="19683" y="1"/>
                    <a:pt x="16725"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6"/>
          <p:cNvGrpSpPr/>
          <p:nvPr/>
        </p:nvGrpSpPr>
        <p:grpSpPr>
          <a:xfrm>
            <a:off x="7103716" y="2571750"/>
            <a:ext cx="1324481" cy="1704076"/>
            <a:chOff x="5951325" y="666000"/>
            <a:chExt cx="859550" cy="1105825"/>
          </a:xfrm>
        </p:grpSpPr>
        <p:sp>
          <p:nvSpPr>
            <p:cNvPr id="923" name="Google Shape;923;p36"/>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36"/>
          <p:cNvGrpSpPr/>
          <p:nvPr/>
        </p:nvGrpSpPr>
        <p:grpSpPr>
          <a:xfrm>
            <a:off x="1322243" y="3059746"/>
            <a:ext cx="827325" cy="1079650"/>
            <a:chOff x="4763825" y="3528850"/>
            <a:chExt cx="827325" cy="1079650"/>
          </a:xfrm>
        </p:grpSpPr>
        <p:sp>
          <p:nvSpPr>
            <p:cNvPr id="927" name="Google Shape;927;p36"/>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880;p34">
            <a:extLst>
              <a:ext uri="{FF2B5EF4-FFF2-40B4-BE49-F238E27FC236}">
                <a16:creationId xmlns:a16="http://schemas.microsoft.com/office/drawing/2014/main" id="{FE69DC73-118E-44EA-ACA8-CDCCD1E64294}"/>
              </a:ext>
            </a:extLst>
          </p:cNvPr>
          <p:cNvSpPr txBox="1">
            <a:spLocks noGrp="1"/>
          </p:cNvSpPr>
          <p:nvPr>
            <p:ph type="subTitle" idx="1"/>
          </p:nvPr>
        </p:nvSpPr>
        <p:spPr>
          <a:xfrm>
            <a:off x="1959750" y="3938721"/>
            <a:ext cx="52245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a:t>
            </a:r>
            <a:endParaRPr dirty="0"/>
          </a:p>
        </p:txBody>
      </p:sp>
      <p:sp>
        <p:nvSpPr>
          <p:cNvPr id="16" name="Google Shape;880;p34">
            <a:extLst>
              <a:ext uri="{FF2B5EF4-FFF2-40B4-BE49-F238E27FC236}">
                <a16:creationId xmlns:a16="http://schemas.microsoft.com/office/drawing/2014/main" id="{6FD9ADB8-FCEC-49EA-A373-FB21947A5DB8}"/>
              </a:ext>
            </a:extLst>
          </p:cNvPr>
          <p:cNvSpPr txBox="1">
            <a:spLocks/>
          </p:cNvSpPr>
          <p:nvPr/>
        </p:nvSpPr>
        <p:spPr>
          <a:xfrm>
            <a:off x="1959175" y="4000100"/>
            <a:ext cx="5224500" cy="572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dvent Pro Medium"/>
              <a:buNone/>
              <a:defRPr sz="1800" b="0" i="0" u="none" strike="noStrike" cap="none">
                <a:solidFill>
                  <a:schemeClr val="dk1"/>
                </a:solidFill>
                <a:latin typeface="Advent Pro Medium"/>
                <a:ea typeface="Advent Pro Medium"/>
                <a:cs typeface="Advent Pro Medium"/>
                <a:sym typeface="Advent Pro Medium"/>
              </a:defRPr>
            </a:lvl1pPr>
            <a:lvl2pPr marL="914400" marR="0" lvl="1" indent="-317500" algn="ctr" rtl="0">
              <a:lnSpc>
                <a:spcPct val="100000"/>
              </a:lnSpc>
              <a:spcBef>
                <a:spcPts val="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2pPr>
            <a:lvl3pPr marL="1371600" marR="0" lvl="2"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3pPr>
            <a:lvl4pPr marL="1828800" marR="0" lvl="3"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4pPr>
            <a:lvl5pPr marL="2286000" marR="0" lvl="4"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5pPr>
            <a:lvl6pPr marL="2743200" marR="0" lvl="5"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6pPr>
            <a:lvl7pPr marL="3200400" marR="0" lvl="6"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7pPr>
            <a:lvl8pPr marL="3657600" marR="0" lvl="7"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8pPr>
            <a:lvl9pPr marL="4114800" marR="0" lvl="8" indent="-317500" algn="ctr" rtl="0">
              <a:lnSpc>
                <a:spcPct val="100000"/>
              </a:lnSpc>
              <a:spcBef>
                <a:spcPts val="1600"/>
              </a:spcBef>
              <a:spcAft>
                <a:spcPts val="160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9pPr>
          </a:lstStyle>
          <a:p>
            <a:pPr marL="0" indent="0"/>
            <a:r>
              <a:rPr lang="en-US"/>
              <a:t>Overview</a:t>
            </a:r>
            <a:endParaRPr lang="en-US" dirty="0"/>
          </a:p>
        </p:txBody>
      </p:sp>
    </p:spTree>
    <p:extLst>
      <p:ext uri="{BB962C8B-B14F-4D97-AF65-F5344CB8AC3E}">
        <p14:creationId xmlns:p14="http://schemas.microsoft.com/office/powerpoint/2010/main" val="3237496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Overview</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606432"/>
            <a:ext cx="7490122" cy="2308324"/>
          </a:xfrm>
          <a:prstGeom prst="rect">
            <a:avLst/>
          </a:prstGeom>
          <a:noFill/>
        </p:spPr>
        <p:txBody>
          <a:bodyPr wrap="square" rtlCol="0">
            <a:spAutoFit/>
          </a:bodyPr>
          <a:lstStyle/>
          <a:p>
            <a:r>
              <a:rPr lang="vi-VN" sz="2400" b="0" i="0" dirty="0">
                <a:solidFill>
                  <a:srgbClr val="222222"/>
                </a:solidFill>
                <a:effectLst/>
                <a:latin typeface="Times New Roman" panose="02020603050405020304" pitchFamily="18" charset="0"/>
                <a:cs typeface="Times New Roman" panose="02020603050405020304" pitchFamily="18" charset="0"/>
              </a:rPr>
              <a:t>Cho đến nay, thuật toán định thời CPU đơn giản nhất là </a:t>
            </a:r>
            <a:r>
              <a:rPr lang="vi-VN" sz="2400" b="1" i="1" dirty="0">
                <a:solidFill>
                  <a:srgbClr val="222222"/>
                </a:solidFill>
                <a:effectLst/>
                <a:latin typeface="Times New Roman" panose="02020603050405020304" pitchFamily="18" charset="0"/>
                <a:cs typeface="Times New Roman" panose="02020603050405020304" pitchFamily="18" charset="0"/>
              </a:rPr>
              <a:t>first-come, first-server (FCFS)</a:t>
            </a:r>
            <a:r>
              <a:rPr lang="vi-VN" sz="2400" b="0" i="1" dirty="0">
                <a:solidFill>
                  <a:srgbClr val="222222"/>
                </a:solidFill>
                <a:effectLst/>
                <a:latin typeface="Times New Roman" panose="02020603050405020304" pitchFamily="18" charset="0"/>
                <a:cs typeface="Times New Roman" panose="02020603050405020304" pitchFamily="18" charset="0"/>
              </a:rPr>
              <a:t>. </a:t>
            </a:r>
            <a:r>
              <a:rPr lang="vi-VN" sz="2400" b="0" i="0" dirty="0">
                <a:solidFill>
                  <a:srgbClr val="222222"/>
                </a:solidFill>
                <a:effectLst/>
                <a:latin typeface="Times New Roman" panose="02020603050405020304" pitchFamily="18" charset="0"/>
                <a:cs typeface="Times New Roman" panose="02020603050405020304" pitchFamily="18" charset="0"/>
              </a:rPr>
              <a:t>Hiểu đơn giản nghĩa của thuật toán này là: đến trước, phục vụ trước. Với giải thuật này, nó ứng dụng chế độ nonpreemptive – tức là một tiến trình sẽ chiếm giữ CPU cho đến khi nào nó trả CPU, thông qua phương thức ngắt hay yêu cầu nhập/xuất xuất hiện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58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9"/>
          <p:cNvSpPr txBox="1">
            <a:spLocks noGrp="1"/>
          </p:cNvSpPr>
          <p:nvPr>
            <p:ph type="title"/>
          </p:nvPr>
        </p:nvSpPr>
        <p:spPr>
          <a:xfrm>
            <a:off x="1967479" y="1963019"/>
            <a:ext cx="52245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How it work ?</a:t>
            </a:r>
            <a:endParaRPr dirty="0"/>
          </a:p>
        </p:txBody>
      </p:sp>
      <p:grpSp>
        <p:nvGrpSpPr>
          <p:cNvPr id="987" name="Google Shape;987;p39"/>
          <p:cNvGrpSpPr/>
          <p:nvPr/>
        </p:nvGrpSpPr>
        <p:grpSpPr>
          <a:xfrm>
            <a:off x="951004" y="2724394"/>
            <a:ext cx="1244714" cy="1601345"/>
            <a:chOff x="5951325" y="666000"/>
            <a:chExt cx="859550" cy="1105825"/>
          </a:xfrm>
        </p:grpSpPr>
        <p:sp>
          <p:nvSpPr>
            <p:cNvPr id="988" name="Google Shape;988;p39"/>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9"/>
          <p:cNvGrpSpPr/>
          <p:nvPr/>
        </p:nvGrpSpPr>
        <p:grpSpPr>
          <a:xfrm>
            <a:off x="1368393" y="1349753"/>
            <a:ext cx="827325" cy="1079650"/>
            <a:chOff x="4763825" y="3528850"/>
            <a:chExt cx="827325" cy="1079650"/>
          </a:xfrm>
        </p:grpSpPr>
        <p:sp>
          <p:nvSpPr>
            <p:cNvPr id="992" name="Google Shape;992;p39"/>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9"/>
          <p:cNvGrpSpPr/>
          <p:nvPr/>
        </p:nvGrpSpPr>
        <p:grpSpPr>
          <a:xfrm>
            <a:off x="6941075" y="1395346"/>
            <a:ext cx="1244733" cy="1666764"/>
            <a:chOff x="3453500" y="2101050"/>
            <a:chExt cx="827450" cy="1108000"/>
          </a:xfrm>
        </p:grpSpPr>
        <p:sp>
          <p:nvSpPr>
            <p:cNvPr id="996" name="Google Shape;996;p39"/>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07236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ctrTitle"/>
          </p:nvPr>
        </p:nvSpPr>
        <p:spPr>
          <a:xfrm>
            <a:off x="1287725" y="573550"/>
            <a:ext cx="6546000" cy="28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Banker</a:t>
            </a:r>
            <a:br>
              <a:rPr lang="en-US" dirty="0">
                <a:solidFill>
                  <a:schemeClr val="dk1"/>
                </a:solidFill>
              </a:rPr>
            </a:br>
            <a:r>
              <a:rPr lang="en-US" dirty="0">
                <a:solidFill>
                  <a:schemeClr val="dk1"/>
                </a:solidFill>
              </a:rPr>
              <a:t>Algorithm</a:t>
            </a:r>
            <a:endParaRPr lang="en-US" dirty="0">
              <a:solidFill>
                <a:schemeClr val="accent1"/>
              </a:solidFill>
            </a:endParaRPr>
          </a:p>
        </p:txBody>
      </p:sp>
      <p:sp>
        <p:nvSpPr>
          <p:cNvPr id="879" name="Google Shape;879;p34"/>
          <p:cNvSpPr/>
          <p:nvPr/>
        </p:nvSpPr>
        <p:spPr>
          <a:xfrm rot="-5400000">
            <a:off x="7881755" y="-784440"/>
            <a:ext cx="703061" cy="2271968"/>
          </a:xfrm>
          <a:custGeom>
            <a:avLst/>
            <a:gdLst/>
            <a:ahLst/>
            <a:cxnLst/>
            <a:rect l="l" t="t" r="r" b="b"/>
            <a:pathLst>
              <a:path w="33093" h="43181" extrusionOk="0">
                <a:moveTo>
                  <a:pt x="15395" y="0"/>
                </a:moveTo>
                <a:cubicBezTo>
                  <a:pt x="1" y="0"/>
                  <a:pt x="1" y="9670"/>
                  <a:pt x="1" y="21590"/>
                </a:cubicBezTo>
                <a:cubicBezTo>
                  <a:pt x="1" y="33516"/>
                  <a:pt x="1" y="43180"/>
                  <a:pt x="15395" y="43180"/>
                </a:cubicBezTo>
                <a:cubicBezTo>
                  <a:pt x="33093" y="43180"/>
                  <a:pt x="30795" y="33516"/>
                  <a:pt x="30795" y="21590"/>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txBox="1">
            <a:spLocks noGrp="1"/>
          </p:cNvSpPr>
          <p:nvPr>
            <p:ph type="subTitle" idx="1"/>
          </p:nvPr>
        </p:nvSpPr>
        <p:spPr>
          <a:xfrm>
            <a:off x="1959175" y="4000100"/>
            <a:ext cx="52245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a:t>
            </a:r>
            <a:endParaRPr dirty="0"/>
          </a:p>
        </p:txBody>
      </p:sp>
      <p:sp>
        <p:nvSpPr>
          <p:cNvPr id="881" name="Google Shape;881;p34"/>
          <p:cNvSpPr txBox="1"/>
          <p:nvPr/>
        </p:nvSpPr>
        <p:spPr>
          <a:xfrm>
            <a:off x="7474725" y="136000"/>
            <a:ext cx="2020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Happy Monkey"/>
                <a:ea typeface="Happy Monkey"/>
                <a:cs typeface="Happy Monkey"/>
                <a:sym typeface="Happy Monkey"/>
              </a:rPr>
              <a:t>3rd grade</a:t>
            </a:r>
            <a:endParaRPr sz="1600" b="1">
              <a:latin typeface="Happy Monkey"/>
              <a:ea typeface="Happy Monkey"/>
              <a:cs typeface="Happy Monkey"/>
              <a:sym typeface="Happy Monkey"/>
            </a:endParaRPr>
          </a:p>
        </p:txBody>
      </p:sp>
      <p:grpSp>
        <p:nvGrpSpPr>
          <p:cNvPr id="882" name="Google Shape;882;p34"/>
          <p:cNvGrpSpPr/>
          <p:nvPr/>
        </p:nvGrpSpPr>
        <p:grpSpPr>
          <a:xfrm>
            <a:off x="803896" y="2985129"/>
            <a:ext cx="954733" cy="1245916"/>
            <a:chOff x="6015500" y="3528850"/>
            <a:chExt cx="827325" cy="1079650"/>
          </a:xfrm>
        </p:grpSpPr>
        <p:sp>
          <p:nvSpPr>
            <p:cNvPr id="883" name="Google Shape;883;p34"/>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34"/>
          <p:cNvGrpSpPr/>
          <p:nvPr/>
        </p:nvGrpSpPr>
        <p:grpSpPr>
          <a:xfrm>
            <a:off x="636845" y="324409"/>
            <a:ext cx="1121788" cy="1500121"/>
            <a:chOff x="2111950" y="664225"/>
            <a:chExt cx="829725" cy="1109475"/>
          </a:xfrm>
        </p:grpSpPr>
        <p:sp>
          <p:nvSpPr>
            <p:cNvPr id="891" name="Google Shape;891;p34"/>
            <p:cNvSpPr/>
            <p:nvPr/>
          </p:nvSpPr>
          <p:spPr>
            <a:xfrm>
              <a:off x="2114200" y="664225"/>
              <a:ext cx="827475" cy="1079475"/>
            </a:xfrm>
            <a:custGeom>
              <a:avLst/>
              <a:gdLst/>
              <a:ahLst/>
              <a:cxnLst/>
              <a:rect l="l" t="t" r="r" b="b"/>
              <a:pathLst>
                <a:path w="33099" h="43179" extrusionOk="0">
                  <a:moveTo>
                    <a:pt x="15400" y="0"/>
                  </a:moveTo>
                  <a:cubicBezTo>
                    <a:pt x="1" y="0"/>
                    <a:pt x="1" y="9663"/>
                    <a:pt x="1" y="21589"/>
                  </a:cubicBezTo>
                  <a:cubicBezTo>
                    <a:pt x="1" y="33515"/>
                    <a:pt x="1" y="43179"/>
                    <a:pt x="15400" y="43179"/>
                  </a:cubicBezTo>
                  <a:cubicBezTo>
                    <a:pt x="33098" y="43179"/>
                    <a:pt x="30795" y="33515"/>
                    <a:pt x="30795" y="21589"/>
                  </a:cubicBezTo>
                  <a:cubicBezTo>
                    <a:pt x="30795" y="9663"/>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2180300" y="735225"/>
              <a:ext cx="738975" cy="1038475"/>
            </a:xfrm>
            <a:custGeom>
              <a:avLst/>
              <a:gdLst/>
              <a:ahLst/>
              <a:cxnLst/>
              <a:rect l="l" t="t" r="r" b="b"/>
              <a:pathLst>
                <a:path w="29559" h="41539" extrusionOk="0">
                  <a:moveTo>
                    <a:pt x="14496" y="1"/>
                  </a:moveTo>
                  <a:cubicBezTo>
                    <a:pt x="9433" y="1"/>
                    <a:pt x="4656" y="3394"/>
                    <a:pt x="2250" y="7957"/>
                  </a:cubicBezTo>
                  <a:cubicBezTo>
                    <a:pt x="544" y="11205"/>
                    <a:pt x="1" y="15054"/>
                    <a:pt x="753" y="18648"/>
                  </a:cubicBezTo>
                  <a:cubicBezTo>
                    <a:pt x="968" y="19663"/>
                    <a:pt x="1362" y="20767"/>
                    <a:pt x="2286" y="21244"/>
                  </a:cubicBezTo>
                  <a:cubicBezTo>
                    <a:pt x="2600" y="21409"/>
                    <a:pt x="2938" y="21481"/>
                    <a:pt x="3282" y="21481"/>
                  </a:cubicBezTo>
                  <a:cubicBezTo>
                    <a:pt x="4047" y="21481"/>
                    <a:pt x="4844" y="21127"/>
                    <a:pt x="5473" y="20654"/>
                  </a:cubicBezTo>
                  <a:cubicBezTo>
                    <a:pt x="6382" y="19966"/>
                    <a:pt x="7104" y="19042"/>
                    <a:pt x="8052" y="18409"/>
                  </a:cubicBezTo>
                  <a:cubicBezTo>
                    <a:pt x="8488" y="18119"/>
                    <a:pt x="8992" y="17892"/>
                    <a:pt x="9508" y="17892"/>
                  </a:cubicBezTo>
                  <a:cubicBezTo>
                    <a:pt x="9586" y="17892"/>
                    <a:pt x="9664" y="17897"/>
                    <a:pt x="9742" y="17908"/>
                  </a:cubicBezTo>
                  <a:cubicBezTo>
                    <a:pt x="10804" y="18051"/>
                    <a:pt x="11449" y="19178"/>
                    <a:pt x="11688" y="20230"/>
                  </a:cubicBezTo>
                  <a:cubicBezTo>
                    <a:pt x="12183" y="22445"/>
                    <a:pt x="11592" y="24790"/>
                    <a:pt x="10566" y="26820"/>
                  </a:cubicBezTo>
                  <a:cubicBezTo>
                    <a:pt x="10052" y="27840"/>
                    <a:pt x="9431" y="28795"/>
                    <a:pt x="8775" y="29726"/>
                  </a:cubicBezTo>
                  <a:cubicBezTo>
                    <a:pt x="8124" y="30652"/>
                    <a:pt x="7432" y="31558"/>
                    <a:pt x="6770" y="32478"/>
                  </a:cubicBezTo>
                  <a:cubicBezTo>
                    <a:pt x="5767" y="33869"/>
                    <a:pt x="4776" y="35558"/>
                    <a:pt x="5266" y="37193"/>
                  </a:cubicBezTo>
                  <a:cubicBezTo>
                    <a:pt x="5581" y="38250"/>
                    <a:pt x="6459" y="39038"/>
                    <a:pt x="7402" y="39617"/>
                  </a:cubicBezTo>
                  <a:cubicBezTo>
                    <a:pt x="9628" y="40983"/>
                    <a:pt x="12308" y="41426"/>
                    <a:pt x="14922" y="41520"/>
                  </a:cubicBezTo>
                  <a:cubicBezTo>
                    <a:pt x="15259" y="41532"/>
                    <a:pt x="15597" y="41539"/>
                    <a:pt x="15936" y="41539"/>
                  </a:cubicBezTo>
                  <a:cubicBezTo>
                    <a:pt x="18783" y="41539"/>
                    <a:pt x="21666" y="41087"/>
                    <a:pt x="24168" y="39743"/>
                  </a:cubicBezTo>
                  <a:cubicBezTo>
                    <a:pt x="26933" y="38256"/>
                    <a:pt x="29206" y="35517"/>
                    <a:pt x="29476" y="32305"/>
                  </a:cubicBezTo>
                  <a:cubicBezTo>
                    <a:pt x="29559" y="31308"/>
                    <a:pt x="29404" y="30203"/>
                    <a:pt x="28675" y="29517"/>
                  </a:cubicBezTo>
                  <a:cubicBezTo>
                    <a:pt x="28069" y="28947"/>
                    <a:pt x="27246" y="28800"/>
                    <a:pt x="26395" y="28800"/>
                  </a:cubicBezTo>
                  <a:cubicBezTo>
                    <a:pt x="25937" y="28800"/>
                    <a:pt x="25472" y="28842"/>
                    <a:pt x="25028" y="28884"/>
                  </a:cubicBezTo>
                  <a:cubicBezTo>
                    <a:pt x="24737" y="28911"/>
                    <a:pt x="24434" y="28930"/>
                    <a:pt x="24131" y="28930"/>
                  </a:cubicBezTo>
                  <a:cubicBezTo>
                    <a:pt x="23111" y="28930"/>
                    <a:pt x="22088" y="28718"/>
                    <a:pt x="21512" y="27917"/>
                  </a:cubicBezTo>
                  <a:cubicBezTo>
                    <a:pt x="21131" y="27374"/>
                    <a:pt x="21047" y="26671"/>
                    <a:pt x="21095" y="26007"/>
                  </a:cubicBezTo>
                  <a:cubicBezTo>
                    <a:pt x="21178" y="24730"/>
                    <a:pt x="21668" y="23519"/>
                    <a:pt x="22121" y="22324"/>
                  </a:cubicBezTo>
                  <a:cubicBezTo>
                    <a:pt x="23650" y="18296"/>
                    <a:pt x="24820" y="14034"/>
                    <a:pt x="24575" y="9736"/>
                  </a:cubicBezTo>
                  <a:cubicBezTo>
                    <a:pt x="24462" y="7676"/>
                    <a:pt x="23989" y="5582"/>
                    <a:pt x="22796" y="3905"/>
                  </a:cubicBezTo>
                  <a:cubicBezTo>
                    <a:pt x="21812" y="2532"/>
                    <a:pt x="20379" y="1517"/>
                    <a:pt x="18815" y="866"/>
                  </a:cubicBezTo>
                  <a:cubicBezTo>
                    <a:pt x="17384" y="272"/>
                    <a:pt x="15928" y="1"/>
                    <a:pt x="14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2111950" y="667400"/>
              <a:ext cx="762575" cy="1061550"/>
            </a:xfrm>
            <a:custGeom>
              <a:avLst/>
              <a:gdLst/>
              <a:ahLst/>
              <a:cxnLst/>
              <a:rect l="l" t="t" r="r" b="b"/>
              <a:pathLst>
                <a:path w="30503" h="42462" extrusionOk="0">
                  <a:moveTo>
                    <a:pt x="15015" y="939"/>
                  </a:moveTo>
                  <a:cubicBezTo>
                    <a:pt x="16372" y="939"/>
                    <a:pt x="17752" y="1195"/>
                    <a:pt x="19113" y="1758"/>
                  </a:cubicBezTo>
                  <a:cubicBezTo>
                    <a:pt x="20714" y="2422"/>
                    <a:pt x="22014" y="3412"/>
                    <a:pt x="22891" y="4636"/>
                  </a:cubicBezTo>
                  <a:cubicBezTo>
                    <a:pt x="23882" y="6020"/>
                    <a:pt x="24455" y="7901"/>
                    <a:pt x="24587" y="10216"/>
                  </a:cubicBezTo>
                  <a:cubicBezTo>
                    <a:pt x="24849" y="14902"/>
                    <a:pt x="23328" y="19535"/>
                    <a:pt x="22163" y="22615"/>
                  </a:cubicBezTo>
                  <a:lnTo>
                    <a:pt x="22062" y="22871"/>
                  </a:lnTo>
                  <a:cubicBezTo>
                    <a:pt x="21632" y="24004"/>
                    <a:pt x="21185" y="25175"/>
                    <a:pt x="21100" y="26434"/>
                  </a:cubicBezTo>
                  <a:cubicBezTo>
                    <a:pt x="21042" y="27342"/>
                    <a:pt x="21208" y="28087"/>
                    <a:pt x="21609" y="28649"/>
                  </a:cubicBezTo>
                  <a:cubicBezTo>
                    <a:pt x="22309" y="29628"/>
                    <a:pt x="23508" y="29857"/>
                    <a:pt x="24591" y="29857"/>
                  </a:cubicBezTo>
                  <a:cubicBezTo>
                    <a:pt x="24927" y="29857"/>
                    <a:pt x="25253" y="29835"/>
                    <a:pt x="25548" y="29806"/>
                  </a:cubicBezTo>
                  <a:cubicBezTo>
                    <a:pt x="25980" y="29767"/>
                    <a:pt x="26432" y="29725"/>
                    <a:pt x="26871" y="29725"/>
                  </a:cubicBezTo>
                  <a:cubicBezTo>
                    <a:pt x="27622" y="29725"/>
                    <a:pt x="28333" y="29847"/>
                    <a:pt x="28830" y="30315"/>
                  </a:cubicBezTo>
                  <a:cubicBezTo>
                    <a:pt x="29524" y="30965"/>
                    <a:pt x="29535" y="32105"/>
                    <a:pt x="29488" y="32726"/>
                  </a:cubicBezTo>
                  <a:cubicBezTo>
                    <a:pt x="29249" y="35525"/>
                    <a:pt x="27309" y="38235"/>
                    <a:pt x="24420" y="39787"/>
                  </a:cubicBezTo>
                  <a:cubicBezTo>
                    <a:pt x="22251" y="40950"/>
                    <a:pt x="19628" y="41524"/>
                    <a:pt x="16429" y="41524"/>
                  </a:cubicBezTo>
                  <a:cubicBezTo>
                    <a:pt x="16097" y="41524"/>
                    <a:pt x="15758" y="41518"/>
                    <a:pt x="15413" y="41506"/>
                  </a:cubicBezTo>
                  <a:cubicBezTo>
                    <a:pt x="12297" y="41393"/>
                    <a:pt x="9981" y="40814"/>
                    <a:pt x="8124" y="39674"/>
                  </a:cubicBezTo>
                  <a:cubicBezTo>
                    <a:pt x="7080" y="39029"/>
                    <a:pt x="6430" y="38307"/>
                    <a:pt x="6190" y="37519"/>
                  </a:cubicBezTo>
                  <a:cubicBezTo>
                    <a:pt x="5761" y="36074"/>
                    <a:pt x="6675" y="34528"/>
                    <a:pt x="7623" y="33209"/>
                  </a:cubicBezTo>
                  <a:cubicBezTo>
                    <a:pt x="7892" y="32839"/>
                    <a:pt x="8166" y="32469"/>
                    <a:pt x="8441" y="32105"/>
                  </a:cubicBezTo>
                  <a:cubicBezTo>
                    <a:pt x="8841" y="31555"/>
                    <a:pt x="9246" y="31007"/>
                    <a:pt x="9640" y="30451"/>
                  </a:cubicBezTo>
                  <a:cubicBezTo>
                    <a:pt x="10428" y="29335"/>
                    <a:pt x="11008" y="28392"/>
                    <a:pt x="11461" y="27491"/>
                  </a:cubicBezTo>
                  <a:cubicBezTo>
                    <a:pt x="12320" y="25795"/>
                    <a:pt x="13216" y="23224"/>
                    <a:pt x="12620" y="20579"/>
                  </a:cubicBezTo>
                  <a:cubicBezTo>
                    <a:pt x="12356" y="19403"/>
                    <a:pt x="11604" y="18078"/>
                    <a:pt x="10279" y="17899"/>
                  </a:cubicBezTo>
                  <a:cubicBezTo>
                    <a:pt x="10184" y="17880"/>
                    <a:pt x="10088" y="17875"/>
                    <a:pt x="9987" y="17875"/>
                  </a:cubicBezTo>
                  <a:cubicBezTo>
                    <a:pt x="9444" y="17875"/>
                    <a:pt x="8865" y="18078"/>
                    <a:pt x="8268" y="18472"/>
                  </a:cubicBezTo>
                  <a:cubicBezTo>
                    <a:pt x="7713" y="18847"/>
                    <a:pt x="7235" y="19301"/>
                    <a:pt x="6775" y="19750"/>
                  </a:cubicBezTo>
                  <a:cubicBezTo>
                    <a:pt x="6405" y="20108"/>
                    <a:pt x="6053" y="20442"/>
                    <a:pt x="5665" y="20734"/>
                  </a:cubicBezTo>
                  <a:cubicBezTo>
                    <a:pt x="5137" y="21134"/>
                    <a:pt x="4430" y="21471"/>
                    <a:pt x="3758" y="21471"/>
                  </a:cubicBezTo>
                  <a:cubicBezTo>
                    <a:pt x="3488" y="21471"/>
                    <a:pt x="3223" y="21416"/>
                    <a:pt x="2979" y="21290"/>
                  </a:cubicBezTo>
                  <a:cubicBezTo>
                    <a:pt x="2370" y="20967"/>
                    <a:pt x="1947" y="20221"/>
                    <a:pt x="1689" y="19003"/>
                  </a:cubicBezTo>
                  <a:cubicBezTo>
                    <a:pt x="967" y="15541"/>
                    <a:pt x="1499" y="11763"/>
                    <a:pt x="3146" y="8635"/>
                  </a:cubicBezTo>
                  <a:cubicBezTo>
                    <a:pt x="5396" y="4360"/>
                    <a:pt x="10050" y="939"/>
                    <a:pt x="15015" y="939"/>
                  </a:cubicBezTo>
                  <a:close/>
                  <a:moveTo>
                    <a:pt x="15020" y="1"/>
                  </a:moveTo>
                  <a:cubicBezTo>
                    <a:pt x="9689" y="1"/>
                    <a:pt x="4715" y="3639"/>
                    <a:pt x="2317" y="8193"/>
                  </a:cubicBezTo>
                  <a:cubicBezTo>
                    <a:pt x="562" y="11513"/>
                    <a:pt x="0" y="15524"/>
                    <a:pt x="771" y="19200"/>
                  </a:cubicBezTo>
                  <a:cubicBezTo>
                    <a:pt x="1088" y="20704"/>
                    <a:pt x="1666" y="21665"/>
                    <a:pt x="2543" y="22119"/>
                  </a:cubicBezTo>
                  <a:cubicBezTo>
                    <a:pt x="2929" y="22321"/>
                    <a:pt x="3339" y="22407"/>
                    <a:pt x="3749" y="22407"/>
                  </a:cubicBezTo>
                  <a:cubicBezTo>
                    <a:pt x="4656" y="22407"/>
                    <a:pt x="5566" y="21987"/>
                    <a:pt x="6232" y="21486"/>
                  </a:cubicBezTo>
                  <a:cubicBezTo>
                    <a:pt x="6667" y="21158"/>
                    <a:pt x="7056" y="20788"/>
                    <a:pt x="7432" y="20423"/>
                  </a:cubicBezTo>
                  <a:cubicBezTo>
                    <a:pt x="7879" y="19988"/>
                    <a:pt x="8303" y="19582"/>
                    <a:pt x="8793" y="19254"/>
                  </a:cubicBezTo>
                  <a:cubicBezTo>
                    <a:pt x="9230" y="18965"/>
                    <a:pt x="9628" y="18819"/>
                    <a:pt x="9986" y="18819"/>
                  </a:cubicBezTo>
                  <a:cubicBezTo>
                    <a:pt x="10043" y="18819"/>
                    <a:pt x="10099" y="18823"/>
                    <a:pt x="10154" y="18830"/>
                  </a:cubicBezTo>
                  <a:cubicBezTo>
                    <a:pt x="11001" y="18943"/>
                    <a:pt x="11521" y="19952"/>
                    <a:pt x="11706" y="20788"/>
                  </a:cubicBezTo>
                  <a:cubicBezTo>
                    <a:pt x="12237" y="23158"/>
                    <a:pt x="11408" y="25509"/>
                    <a:pt x="10626" y="27067"/>
                  </a:cubicBezTo>
                  <a:cubicBezTo>
                    <a:pt x="10190" y="27927"/>
                    <a:pt x="9628" y="28828"/>
                    <a:pt x="8871" y="29914"/>
                  </a:cubicBezTo>
                  <a:cubicBezTo>
                    <a:pt x="8482" y="30464"/>
                    <a:pt x="8083" y="31001"/>
                    <a:pt x="7683" y="31544"/>
                  </a:cubicBezTo>
                  <a:cubicBezTo>
                    <a:pt x="7408" y="31914"/>
                    <a:pt x="7133" y="32285"/>
                    <a:pt x="6865" y="32660"/>
                  </a:cubicBezTo>
                  <a:cubicBezTo>
                    <a:pt x="5838" y="34075"/>
                    <a:pt x="4741" y="35938"/>
                    <a:pt x="5295" y="37787"/>
                  </a:cubicBezTo>
                  <a:cubicBezTo>
                    <a:pt x="5600" y="38803"/>
                    <a:pt x="6381" y="39709"/>
                    <a:pt x="7629" y="40473"/>
                  </a:cubicBezTo>
                  <a:cubicBezTo>
                    <a:pt x="9604" y="41685"/>
                    <a:pt x="12141" y="42330"/>
                    <a:pt x="15383" y="42443"/>
                  </a:cubicBezTo>
                  <a:cubicBezTo>
                    <a:pt x="15741" y="42456"/>
                    <a:pt x="16086" y="42461"/>
                    <a:pt x="16433" y="42461"/>
                  </a:cubicBezTo>
                  <a:cubicBezTo>
                    <a:pt x="19788" y="42461"/>
                    <a:pt x="22557" y="41858"/>
                    <a:pt x="24868" y="40616"/>
                  </a:cubicBezTo>
                  <a:cubicBezTo>
                    <a:pt x="28031" y="38916"/>
                    <a:pt x="30161" y="35919"/>
                    <a:pt x="30425" y="32803"/>
                  </a:cubicBezTo>
                  <a:cubicBezTo>
                    <a:pt x="30502" y="31836"/>
                    <a:pt x="30406" y="30505"/>
                    <a:pt x="29475" y="29627"/>
                  </a:cubicBezTo>
                  <a:cubicBezTo>
                    <a:pt x="28755" y="28950"/>
                    <a:pt x="27805" y="28785"/>
                    <a:pt x="26869" y="28785"/>
                  </a:cubicBezTo>
                  <a:cubicBezTo>
                    <a:pt x="26386" y="28785"/>
                    <a:pt x="25907" y="28829"/>
                    <a:pt x="25464" y="28869"/>
                  </a:cubicBezTo>
                  <a:cubicBezTo>
                    <a:pt x="25151" y="28899"/>
                    <a:pt x="24861" y="28915"/>
                    <a:pt x="24594" y="28915"/>
                  </a:cubicBezTo>
                  <a:cubicBezTo>
                    <a:pt x="23479" y="28915"/>
                    <a:pt x="22762" y="28649"/>
                    <a:pt x="22372" y="28100"/>
                  </a:cubicBezTo>
                  <a:cubicBezTo>
                    <a:pt x="22103" y="27723"/>
                    <a:pt x="21990" y="27186"/>
                    <a:pt x="22039" y="26494"/>
                  </a:cubicBezTo>
                  <a:cubicBezTo>
                    <a:pt x="22116" y="25378"/>
                    <a:pt x="22533" y="24274"/>
                    <a:pt x="22945" y="23205"/>
                  </a:cubicBezTo>
                  <a:lnTo>
                    <a:pt x="23041" y="22949"/>
                  </a:lnTo>
                  <a:cubicBezTo>
                    <a:pt x="24240" y="19791"/>
                    <a:pt x="25799" y="15028"/>
                    <a:pt x="25524" y="10163"/>
                  </a:cubicBezTo>
                  <a:cubicBezTo>
                    <a:pt x="25381" y="7668"/>
                    <a:pt x="24753" y="5621"/>
                    <a:pt x="23656" y="4086"/>
                  </a:cubicBezTo>
                  <a:cubicBezTo>
                    <a:pt x="22676" y="2725"/>
                    <a:pt x="21232" y="1621"/>
                    <a:pt x="19477" y="893"/>
                  </a:cubicBezTo>
                  <a:cubicBezTo>
                    <a:pt x="17995" y="279"/>
                    <a:pt x="16494" y="1"/>
                    <a:pt x="15020"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4"/>
          <p:cNvGrpSpPr/>
          <p:nvPr/>
        </p:nvGrpSpPr>
        <p:grpSpPr>
          <a:xfrm>
            <a:off x="7563504" y="1750289"/>
            <a:ext cx="1121808" cy="1480119"/>
            <a:chOff x="2129425" y="2109125"/>
            <a:chExt cx="827475" cy="1091775"/>
          </a:xfrm>
        </p:grpSpPr>
        <p:sp>
          <p:nvSpPr>
            <p:cNvPr id="895" name="Google Shape;895;p34"/>
            <p:cNvSpPr/>
            <p:nvPr/>
          </p:nvSpPr>
          <p:spPr>
            <a:xfrm>
              <a:off x="2129425" y="2109125"/>
              <a:ext cx="827475" cy="1079650"/>
            </a:xfrm>
            <a:custGeom>
              <a:avLst/>
              <a:gdLst/>
              <a:ahLst/>
              <a:cxnLst/>
              <a:rect l="l" t="t" r="r" b="b"/>
              <a:pathLst>
                <a:path w="33099" h="43186" extrusionOk="0">
                  <a:moveTo>
                    <a:pt x="15400" y="0"/>
                  </a:moveTo>
                  <a:cubicBezTo>
                    <a:pt x="0" y="0"/>
                    <a:pt x="0" y="9670"/>
                    <a:pt x="0" y="21596"/>
                  </a:cubicBezTo>
                  <a:cubicBezTo>
                    <a:pt x="0" y="33516"/>
                    <a:pt x="0" y="43186"/>
                    <a:pt x="15400" y="43186"/>
                  </a:cubicBezTo>
                  <a:cubicBezTo>
                    <a:pt x="30795" y="43186"/>
                    <a:pt x="30795" y="33516"/>
                    <a:pt x="30795" y="21596"/>
                  </a:cubicBezTo>
                  <a:cubicBezTo>
                    <a:pt x="30795" y="9670"/>
                    <a:pt x="33098"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2214025" y="2188325"/>
              <a:ext cx="693000" cy="1012575"/>
            </a:xfrm>
            <a:custGeom>
              <a:avLst/>
              <a:gdLst/>
              <a:ahLst/>
              <a:cxnLst/>
              <a:rect l="l" t="t" r="r" b="b"/>
              <a:pathLst>
                <a:path w="27720" h="40503" extrusionOk="0">
                  <a:moveTo>
                    <a:pt x="14909" y="7211"/>
                  </a:moveTo>
                  <a:cubicBezTo>
                    <a:pt x="14939" y="7211"/>
                    <a:pt x="14970" y="7211"/>
                    <a:pt x="15000" y="7213"/>
                  </a:cubicBezTo>
                  <a:cubicBezTo>
                    <a:pt x="17812" y="7320"/>
                    <a:pt x="18719" y="11493"/>
                    <a:pt x="16237" y="12788"/>
                  </a:cubicBezTo>
                  <a:cubicBezTo>
                    <a:pt x="15864" y="12981"/>
                    <a:pt x="15448" y="13073"/>
                    <a:pt x="15031" y="13073"/>
                  </a:cubicBezTo>
                  <a:cubicBezTo>
                    <a:pt x="14310" y="13073"/>
                    <a:pt x="13584" y="12798"/>
                    <a:pt x="13066" y="12292"/>
                  </a:cubicBezTo>
                  <a:cubicBezTo>
                    <a:pt x="12243" y="11499"/>
                    <a:pt x="11968" y="10204"/>
                    <a:pt x="12350" y="9129"/>
                  </a:cubicBezTo>
                  <a:cubicBezTo>
                    <a:pt x="12728" y="8054"/>
                    <a:pt x="13780" y="7211"/>
                    <a:pt x="14909" y="7211"/>
                  </a:cubicBezTo>
                  <a:close/>
                  <a:moveTo>
                    <a:pt x="14304" y="24330"/>
                  </a:moveTo>
                  <a:cubicBezTo>
                    <a:pt x="14331" y="24330"/>
                    <a:pt x="14359" y="24331"/>
                    <a:pt x="14386" y="24331"/>
                  </a:cubicBezTo>
                  <a:cubicBezTo>
                    <a:pt x="17196" y="24445"/>
                    <a:pt x="18105" y="28618"/>
                    <a:pt x="15621" y="29907"/>
                  </a:cubicBezTo>
                  <a:cubicBezTo>
                    <a:pt x="15248" y="30102"/>
                    <a:pt x="14832" y="30195"/>
                    <a:pt x="14414" y="30195"/>
                  </a:cubicBezTo>
                  <a:cubicBezTo>
                    <a:pt x="13694" y="30195"/>
                    <a:pt x="12967" y="29919"/>
                    <a:pt x="12446" y="29417"/>
                  </a:cubicBezTo>
                  <a:cubicBezTo>
                    <a:pt x="11622" y="28618"/>
                    <a:pt x="11353" y="27328"/>
                    <a:pt x="11730" y="26248"/>
                  </a:cubicBezTo>
                  <a:cubicBezTo>
                    <a:pt x="12109" y="25175"/>
                    <a:pt x="13165" y="24330"/>
                    <a:pt x="14304" y="24330"/>
                  </a:cubicBezTo>
                  <a:close/>
                  <a:moveTo>
                    <a:pt x="13627" y="0"/>
                  </a:moveTo>
                  <a:cubicBezTo>
                    <a:pt x="10826" y="0"/>
                    <a:pt x="8010" y="1248"/>
                    <a:pt x="6590" y="3709"/>
                  </a:cubicBezTo>
                  <a:cubicBezTo>
                    <a:pt x="5504" y="5595"/>
                    <a:pt x="5151" y="8293"/>
                    <a:pt x="5909" y="10424"/>
                  </a:cubicBezTo>
                  <a:cubicBezTo>
                    <a:pt x="6416" y="11845"/>
                    <a:pt x="7366" y="12824"/>
                    <a:pt x="6882" y="14370"/>
                  </a:cubicBezTo>
                  <a:cubicBezTo>
                    <a:pt x="6829" y="14543"/>
                    <a:pt x="6763" y="14722"/>
                    <a:pt x="6667" y="14907"/>
                  </a:cubicBezTo>
                  <a:cubicBezTo>
                    <a:pt x="6058" y="16160"/>
                    <a:pt x="4961" y="16984"/>
                    <a:pt x="4024" y="17939"/>
                  </a:cubicBezTo>
                  <a:cubicBezTo>
                    <a:pt x="2412" y="19593"/>
                    <a:pt x="287" y="23485"/>
                    <a:pt x="149" y="27078"/>
                  </a:cubicBezTo>
                  <a:cubicBezTo>
                    <a:pt x="0" y="30874"/>
                    <a:pt x="1755" y="34819"/>
                    <a:pt x="4722" y="37356"/>
                  </a:cubicBezTo>
                  <a:cubicBezTo>
                    <a:pt x="7208" y="39479"/>
                    <a:pt x="10416" y="40503"/>
                    <a:pt x="13624" y="40503"/>
                  </a:cubicBezTo>
                  <a:cubicBezTo>
                    <a:pt x="17055" y="40503"/>
                    <a:pt x="20487" y="39333"/>
                    <a:pt x="23041" y="37087"/>
                  </a:cubicBezTo>
                  <a:cubicBezTo>
                    <a:pt x="23328" y="36830"/>
                    <a:pt x="27720" y="32849"/>
                    <a:pt x="27535" y="27078"/>
                  </a:cubicBezTo>
                  <a:cubicBezTo>
                    <a:pt x="27416" y="23491"/>
                    <a:pt x="25273" y="19598"/>
                    <a:pt x="23656" y="17939"/>
                  </a:cubicBezTo>
                  <a:cubicBezTo>
                    <a:pt x="22719" y="16984"/>
                    <a:pt x="21620" y="16160"/>
                    <a:pt x="21011" y="14907"/>
                  </a:cubicBezTo>
                  <a:cubicBezTo>
                    <a:pt x="20921" y="14722"/>
                    <a:pt x="20849" y="14543"/>
                    <a:pt x="20796" y="14370"/>
                  </a:cubicBezTo>
                  <a:cubicBezTo>
                    <a:pt x="20312" y="12824"/>
                    <a:pt x="21262" y="11845"/>
                    <a:pt x="21769" y="10424"/>
                  </a:cubicBezTo>
                  <a:cubicBezTo>
                    <a:pt x="22533" y="8293"/>
                    <a:pt x="22175" y="5595"/>
                    <a:pt x="21089" y="3709"/>
                  </a:cubicBezTo>
                  <a:cubicBezTo>
                    <a:pt x="19675" y="1248"/>
                    <a:pt x="16859" y="0"/>
                    <a:pt x="14059" y="0"/>
                  </a:cubicBezTo>
                  <a:cubicBezTo>
                    <a:pt x="13987" y="0"/>
                    <a:pt x="13915" y="1"/>
                    <a:pt x="13843" y="3"/>
                  </a:cubicBezTo>
                  <a:cubicBezTo>
                    <a:pt x="13771" y="1"/>
                    <a:pt x="13699" y="0"/>
                    <a:pt x="1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2145825" y="2120100"/>
              <a:ext cx="716775" cy="1036175"/>
            </a:xfrm>
            <a:custGeom>
              <a:avLst/>
              <a:gdLst/>
              <a:ahLst/>
              <a:cxnLst/>
              <a:rect l="l" t="t" r="r" b="b"/>
              <a:pathLst>
                <a:path w="28671" h="41447" extrusionOk="0">
                  <a:moveTo>
                    <a:pt x="15389" y="8151"/>
                  </a:moveTo>
                  <a:cubicBezTo>
                    <a:pt x="15412" y="8151"/>
                    <a:pt x="15436" y="8151"/>
                    <a:pt x="15455" y="8157"/>
                  </a:cubicBezTo>
                  <a:cubicBezTo>
                    <a:pt x="16737" y="8205"/>
                    <a:pt x="17417" y="9244"/>
                    <a:pt x="17615" y="10115"/>
                  </a:cubicBezTo>
                  <a:cubicBezTo>
                    <a:pt x="17811" y="10999"/>
                    <a:pt x="17639" y="12246"/>
                    <a:pt x="16493" y="12842"/>
                  </a:cubicBezTo>
                  <a:cubicBezTo>
                    <a:pt x="16194" y="12997"/>
                    <a:pt x="15854" y="13072"/>
                    <a:pt x="15509" y="13072"/>
                  </a:cubicBezTo>
                  <a:cubicBezTo>
                    <a:pt x="14909" y="13072"/>
                    <a:pt x="14296" y="12848"/>
                    <a:pt x="13860" y="12431"/>
                  </a:cubicBezTo>
                  <a:cubicBezTo>
                    <a:pt x="13186" y="11774"/>
                    <a:pt x="12941" y="10676"/>
                    <a:pt x="13263" y="9757"/>
                  </a:cubicBezTo>
                  <a:cubicBezTo>
                    <a:pt x="13593" y="8831"/>
                    <a:pt x="14494" y="8151"/>
                    <a:pt x="15389" y="8151"/>
                  </a:cubicBezTo>
                  <a:close/>
                  <a:moveTo>
                    <a:pt x="15383" y="7212"/>
                  </a:moveTo>
                  <a:cubicBezTo>
                    <a:pt x="14083" y="7212"/>
                    <a:pt x="12839" y="8139"/>
                    <a:pt x="12381" y="9440"/>
                  </a:cubicBezTo>
                  <a:cubicBezTo>
                    <a:pt x="11926" y="10718"/>
                    <a:pt x="12260" y="12186"/>
                    <a:pt x="13210" y="13106"/>
                  </a:cubicBezTo>
                  <a:cubicBezTo>
                    <a:pt x="13825" y="13696"/>
                    <a:pt x="14667" y="14013"/>
                    <a:pt x="15502" y="14013"/>
                  </a:cubicBezTo>
                  <a:cubicBezTo>
                    <a:pt x="15998" y="14013"/>
                    <a:pt x="16486" y="13905"/>
                    <a:pt x="16929" y="13679"/>
                  </a:cubicBezTo>
                  <a:cubicBezTo>
                    <a:pt x="18445" y="12884"/>
                    <a:pt x="18827" y="11214"/>
                    <a:pt x="18535" y="9911"/>
                  </a:cubicBezTo>
                  <a:cubicBezTo>
                    <a:pt x="18177" y="8330"/>
                    <a:pt x="16982" y="7274"/>
                    <a:pt x="15491" y="7214"/>
                  </a:cubicBezTo>
                  <a:cubicBezTo>
                    <a:pt x="15455" y="7213"/>
                    <a:pt x="15419" y="7212"/>
                    <a:pt x="15383" y="7212"/>
                  </a:cubicBezTo>
                  <a:close/>
                  <a:moveTo>
                    <a:pt x="14839" y="25276"/>
                  </a:moveTo>
                  <a:cubicBezTo>
                    <a:pt x="16117" y="25324"/>
                    <a:pt x="16803" y="26363"/>
                    <a:pt x="16995" y="27240"/>
                  </a:cubicBezTo>
                  <a:cubicBezTo>
                    <a:pt x="17197" y="28123"/>
                    <a:pt x="17018" y="29365"/>
                    <a:pt x="15872" y="29961"/>
                  </a:cubicBezTo>
                  <a:cubicBezTo>
                    <a:pt x="15572" y="30119"/>
                    <a:pt x="15230" y="30195"/>
                    <a:pt x="14884" y="30195"/>
                  </a:cubicBezTo>
                  <a:cubicBezTo>
                    <a:pt x="14287" y="30195"/>
                    <a:pt x="13677" y="29969"/>
                    <a:pt x="13246" y="29550"/>
                  </a:cubicBezTo>
                  <a:cubicBezTo>
                    <a:pt x="12565" y="28893"/>
                    <a:pt x="12320" y="27795"/>
                    <a:pt x="12643" y="26876"/>
                  </a:cubicBezTo>
                  <a:cubicBezTo>
                    <a:pt x="12971" y="25950"/>
                    <a:pt x="13872" y="25276"/>
                    <a:pt x="14767" y="25276"/>
                  </a:cubicBezTo>
                  <a:close/>
                  <a:moveTo>
                    <a:pt x="14767" y="24336"/>
                  </a:moveTo>
                  <a:cubicBezTo>
                    <a:pt x="13474" y="24336"/>
                    <a:pt x="12219" y="25259"/>
                    <a:pt x="11759" y="26565"/>
                  </a:cubicBezTo>
                  <a:cubicBezTo>
                    <a:pt x="11312" y="27837"/>
                    <a:pt x="11646" y="29311"/>
                    <a:pt x="12590" y="30225"/>
                  </a:cubicBezTo>
                  <a:cubicBezTo>
                    <a:pt x="13204" y="30821"/>
                    <a:pt x="14051" y="31138"/>
                    <a:pt x="14888" y="31138"/>
                  </a:cubicBezTo>
                  <a:cubicBezTo>
                    <a:pt x="15376" y="31138"/>
                    <a:pt x="15872" y="31024"/>
                    <a:pt x="16307" y="30798"/>
                  </a:cubicBezTo>
                  <a:cubicBezTo>
                    <a:pt x="17824" y="30010"/>
                    <a:pt x="18205" y="28338"/>
                    <a:pt x="17913" y="27030"/>
                  </a:cubicBezTo>
                  <a:cubicBezTo>
                    <a:pt x="17561" y="25455"/>
                    <a:pt x="16367" y="24393"/>
                    <a:pt x="14875" y="24339"/>
                  </a:cubicBezTo>
                  <a:cubicBezTo>
                    <a:pt x="14839" y="24337"/>
                    <a:pt x="14803" y="24336"/>
                    <a:pt x="14767" y="24336"/>
                  </a:cubicBezTo>
                  <a:close/>
                  <a:moveTo>
                    <a:pt x="14111" y="941"/>
                  </a:moveTo>
                  <a:cubicBezTo>
                    <a:pt x="14183" y="941"/>
                    <a:pt x="14249" y="941"/>
                    <a:pt x="14320" y="947"/>
                  </a:cubicBezTo>
                  <a:cubicBezTo>
                    <a:pt x="14396" y="945"/>
                    <a:pt x="14472" y="944"/>
                    <a:pt x="14547" y="944"/>
                  </a:cubicBezTo>
                  <a:cubicBezTo>
                    <a:pt x="17407" y="944"/>
                    <a:pt x="19915" y="2262"/>
                    <a:pt x="21155" y="4415"/>
                  </a:cubicBezTo>
                  <a:cubicBezTo>
                    <a:pt x="22224" y="6277"/>
                    <a:pt x="22486" y="8814"/>
                    <a:pt x="21800" y="10735"/>
                  </a:cubicBezTo>
                  <a:cubicBezTo>
                    <a:pt x="21668" y="11106"/>
                    <a:pt x="21494" y="11451"/>
                    <a:pt x="21334" y="11792"/>
                  </a:cubicBezTo>
                  <a:cubicBezTo>
                    <a:pt x="20880" y="12724"/>
                    <a:pt x="20414" y="13691"/>
                    <a:pt x="20820" y="14986"/>
                  </a:cubicBezTo>
                  <a:cubicBezTo>
                    <a:pt x="20880" y="15176"/>
                    <a:pt x="20957" y="15379"/>
                    <a:pt x="21059" y="15583"/>
                  </a:cubicBezTo>
                  <a:cubicBezTo>
                    <a:pt x="21560" y="16609"/>
                    <a:pt x="22343" y="17349"/>
                    <a:pt x="23095" y="18066"/>
                  </a:cubicBezTo>
                  <a:cubicBezTo>
                    <a:pt x="23334" y="18286"/>
                    <a:pt x="23566" y="18514"/>
                    <a:pt x="23792" y="18740"/>
                  </a:cubicBezTo>
                  <a:cubicBezTo>
                    <a:pt x="25274" y="20262"/>
                    <a:pt x="27422" y="24005"/>
                    <a:pt x="27536" y="27562"/>
                  </a:cubicBezTo>
                  <a:cubicBezTo>
                    <a:pt x="27715" y="33173"/>
                    <a:pt x="23387" y="37047"/>
                    <a:pt x="23202" y="37209"/>
                  </a:cubicBezTo>
                  <a:cubicBezTo>
                    <a:pt x="20700" y="39408"/>
                    <a:pt x="17404" y="40513"/>
                    <a:pt x="14128" y="40513"/>
                  </a:cubicBezTo>
                  <a:cubicBezTo>
                    <a:pt x="10994" y="40513"/>
                    <a:pt x="7880" y="39502"/>
                    <a:pt x="5499" y="37471"/>
                  </a:cubicBezTo>
                  <a:cubicBezTo>
                    <a:pt x="2639" y="35024"/>
                    <a:pt x="950" y="31228"/>
                    <a:pt x="1086" y="27568"/>
                  </a:cubicBezTo>
                  <a:cubicBezTo>
                    <a:pt x="1224" y="23981"/>
                    <a:pt x="3361" y="20250"/>
                    <a:pt x="4835" y="18740"/>
                  </a:cubicBezTo>
                  <a:cubicBezTo>
                    <a:pt x="5056" y="18514"/>
                    <a:pt x="5295" y="18286"/>
                    <a:pt x="5527" y="18066"/>
                  </a:cubicBezTo>
                  <a:cubicBezTo>
                    <a:pt x="6286" y="17349"/>
                    <a:pt x="7067" y="16609"/>
                    <a:pt x="7563" y="15583"/>
                  </a:cubicBezTo>
                  <a:cubicBezTo>
                    <a:pt x="7665" y="15379"/>
                    <a:pt x="7742" y="15176"/>
                    <a:pt x="7808" y="14986"/>
                  </a:cubicBezTo>
                  <a:cubicBezTo>
                    <a:pt x="8208" y="13691"/>
                    <a:pt x="7742" y="12724"/>
                    <a:pt x="7289" y="11792"/>
                  </a:cubicBezTo>
                  <a:cubicBezTo>
                    <a:pt x="7127" y="11451"/>
                    <a:pt x="6960" y="11106"/>
                    <a:pt x="6824" y="10735"/>
                  </a:cubicBezTo>
                  <a:cubicBezTo>
                    <a:pt x="6136" y="8814"/>
                    <a:pt x="6400" y="6277"/>
                    <a:pt x="7474" y="4415"/>
                  </a:cubicBezTo>
                  <a:cubicBezTo>
                    <a:pt x="8715" y="2260"/>
                    <a:pt x="11235" y="941"/>
                    <a:pt x="14111" y="941"/>
                  </a:cubicBezTo>
                  <a:close/>
                  <a:moveTo>
                    <a:pt x="14061" y="1"/>
                  </a:moveTo>
                  <a:cubicBezTo>
                    <a:pt x="10883" y="1"/>
                    <a:pt x="8062" y="1508"/>
                    <a:pt x="6656" y="3943"/>
                  </a:cubicBezTo>
                  <a:cubicBezTo>
                    <a:pt x="5456" y="6032"/>
                    <a:pt x="5163" y="8886"/>
                    <a:pt x="5940" y="11052"/>
                  </a:cubicBezTo>
                  <a:cubicBezTo>
                    <a:pt x="6089" y="11470"/>
                    <a:pt x="6268" y="11840"/>
                    <a:pt x="6447" y="12204"/>
                  </a:cubicBezTo>
                  <a:cubicBezTo>
                    <a:pt x="6865" y="13076"/>
                    <a:pt x="7199" y="13762"/>
                    <a:pt x="6907" y="14705"/>
                  </a:cubicBezTo>
                  <a:cubicBezTo>
                    <a:pt x="6860" y="14854"/>
                    <a:pt x="6799" y="15010"/>
                    <a:pt x="6722" y="15170"/>
                  </a:cubicBezTo>
                  <a:cubicBezTo>
                    <a:pt x="6292" y="16043"/>
                    <a:pt x="5606" y="16693"/>
                    <a:pt x="4877" y="17385"/>
                  </a:cubicBezTo>
                  <a:cubicBezTo>
                    <a:pt x="4639" y="17611"/>
                    <a:pt x="4394" y="17845"/>
                    <a:pt x="4161" y="18084"/>
                  </a:cubicBezTo>
                  <a:cubicBezTo>
                    <a:pt x="2585" y="19701"/>
                    <a:pt x="293" y="23700"/>
                    <a:pt x="149" y="27532"/>
                  </a:cubicBezTo>
                  <a:cubicBezTo>
                    <a:pt x="0" y="31471"/>
                    <a:pt x="1815" y="35554"/>
                    <a:pt x="4890" y="38181"/>
                  </a:cubicBezTo>
                  <a:cubicBezTo>
                    <a:pt x="7438" y="40360"/>
                    <a:pt x="10769" y="41446"/>
                    <a:pt x="14123" y="41446"/>
                  </a:cubicBezTo>
                  <a:cubicBezTo>
                    <a:pt x="17627" y="41446"/>
                    <a:pt x="21149" y="40264"/>
                    <a:pt x="23822" y="37912"/>
                  </a:cubicBezTo>
                  <a:cubicBezTo>
                    <a:pt x="24020" y="37739"/>
                    <a:pt x="28670" y="33579"/>
                    <a:pt x="28472" y="27532"/>
                  </a:cubicBezTo>
                  <a:cubicBezTo>
                    <a:pt x="28354" y="23724"/>
                    <a:pt x="26056" y="19713"/>
                    <a:pt x="24461" y="18084"/>
                  </a:cubicBezTo>
                  <a:cubicBezTo>
                    <a:pt x="24229" y="17845"/>
                    <a:pt x="23984" y="17611"/>
                    <a:pt x="23745" y="17385"/>
                  </a:cubicBezTo>
                  <a:cubicBezTo>
                    <a:pt x="23017" y="16693"/>
                    <a:pt x="22331" y="16043"/>
                    <a:pt x="21907" y="15170"/>
                  </a:cubicBezTo>
                  <a:cubicBezTo>
                    <a:pt x="21823" y="15010"/>
                    <a:pt x="21764" y="14854"/>
                    <a:pt x="21715" y="14705"/>
                  </a:cubicBezTo>
                  <a:cubicBezTo>
                    <a:pt x="21423" y="13762"/>
                    <a:pt x="21758" y="13076"/>
                    <a:pt x="22181" y="12204"/>
                  </a:cubicBezTo>
                  <a:cubicBezTo>
                    <a:pt x="22354" y="11840"/>
                    <a:pt x="22533" y="11470"/>
                    <a:pt x="22682" y="11052"/>
                  </a:cubicBezTo>
                  <a:cubicBezTo>
                    <a:pt x="23459" y="8886"/>
                    <a:pt x="23166" y="6032"/>
                    <a:pt x="21966" y="3943"/>
                  </a:cubicBezTo>
                  <a:cubicBezTo>
                    <a:pt x="20560" y="1508"/>
                    <a:pt x="17745" y="1"/>
                    <a:pt x="14579" y="1"/>
                  </a:cubicBezTo>
                  <a:cubicBezTo>
                    <a:pt x="14493" y="1"/>
                    <a:pt x="14407" y="2"/>
                    <a:pt x="14320" y="4"/>
                  </a:cubicBezTo>
                  <a:cubicBezTo>
                    <a:pt x="14233" y="2"/>
                    <a:pt x="14147" y="1"/>
                    <a:pt x="14061"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39490" y="1260004"/>
            <a:ext cx="7490122" cy="830997"/>
          </a:xfrm>
          <a:prstGeom prst="rect">
            <a:avLst/>
          </a:prstGeom>
          <a:noFill/>
        </p:spPr>
        <p:txBody>
          <a:bodyPr wrap="square" rtlCol="0">
            <a:spAutoFit/>
          </a:bodyPr>
          <a:lstStyle/>
          <a:p>
            <a:pPr algn="l" rtl="0"/>
            <a:r>
              <a:rPr lang="vi-VN" sz="1600" b="0" i="0" dirty="0">
                <a:solidFill>
                  <a:srgbClr val="222222"/>
                </a:solidFill>
                <a:effectLst/>
                <a:latin typeface="+mj-lt"/>
              </a:rPr>
              <a:t>Lấy một ví dụ để dễ hình dung vấn đề: ta có ba tiến trình được tuần tự đưa vào với các tên gọi là P</a:t>
            </a:r>
            <a:r>
              <a:rPr lang="vi-VN" sz="1600" b="0" i="0" baseline="-25000" dirty="0">
                <a:solidFill>
                  <a:srgbClr val="222222"/>
                </a:solidFill>
                <a:effectLst/>
                <a:latin typeface="+mj-lt"/>
              </a:rPr>
              <a:t>1</a:t>
            </a:r>
            <a:r>
              <a:rPr lang="vi-VN" sz="1600" b="0" i="0" dirty="0">
                <a:solidFill>
                  <a:srgbClr val="222222"/>
                </a:solidFill>
                <a:effectLst/>
                <a:latin typeface="+mj-lt"/>
              </a:rPr>
              <a:t> P</a:t>
            </a:r>
            <a:r>
              <a:rPr lang="vi-VN" sz="1600" b="0" i="0" baseline="-25000" dirty="0">
                <a:solidFill>
                  <a:srgbClr val="222222"/>
                </a:solidFill>
                <a:effectLst/>
                <a:latin typeface="+mj-lt"/>
              </a:rPr>
              <a:t>2</a:t>
            </a:r>
            <a:r>
              <a:rPr lang="vi-VN" sz="1600" b="0" i="0" dirty="0">
                <a:solidFill>
                  <a:srgbClr val="222222"/>
                </a:solidFill>
                <a:effectLst/>
                <a:latin typeface="+mj-lt"/>
              </a:rPr>
              <a:t> P</a:t>
            </a:r>
            <a:r>
              <a:rPr lang="vi-VN" sz="1600" b="0" i="0" baseline="-25000" dirty="0">
                <a:solidFill>
                  <a:srgbClr val="222222"/>
                </a:solidFill>
                <a:effectLst/>
                <a:latin typeface="+mj-lt"/>
              </a:rPr>
              <a:t>3</a:t>
            </a:r>
            <a:r>
              <a:rPr lang="vi-VN" sz="1600" b="0" i="0" dirty="0">
                <a:solidFill>
                  <a:srgbClr val="222222"/>
                </a:solidFill>
                <a:effectLst/>
                <a:latin typeface="+mj-lt"/>
              </a:rPr>
              <a:t> và Burst time của chúng lần lượt là 24 3 3. Ta có các dữ liệu đầu vào cụ thể như bảng sau:</a:t>
            </a:r>
            <a:endParaRPr lang="vi-VN" sz="1200" b="0" i="0" dirty="0">
              <a:solidFill>
                <a:srgbClr val="1C1E21"/>
              </a:solidFill>
              <a:effectLst/>
              <a:latin typeface="+mj-lt"/>
            </a:endParaRPr>
          </a:p>
        </p:txBody>
      </p:sp>
      <p:graphicFrame>
        <p:nvGraphicFramePr>
          <p:cNvPr id="4" name="Table 3">
            <a:extLst>
              <a:ext uri="{FF2B5EF4-FFF2-40B4-BE49-F238E27FC236}">
                <a16:creationId xmlns:a16="http://schemas.microsoft.com/office/drawing/2014/main" id="{B1A9B564-22C0-44AB-8A2C-69626F51FB30}"/>
              </a:ext>
            </a:extLst>
          </p:cNvPr>
          <p:cNvGraphicFramePr>
            <a:graphicFrameLocks noGrp="1"/>
          </p:cNvGraphicFramePr>
          <p:nvPr>
            <p:extLst>
              <p:ext uri="{D42A27DB-BD31-4B8C-83A1-F6EECF244321}">
                <p14:modId xmlns:p14="http://schemas.microsoft.com/office/powerpoint/2010/main" val="3197710169"/>
              </p:ext>
            </p:extLst>
          </p:nvPr>
        </p:nvGraphicFramePr>
        <p:xfrm>
          <a:off x="901065" y="2207705"/>
          <a:ext cx="2712720" cy="975360"/>
        </p:xfrm>
        <a:graphic>
          <a:graphicData uri="http://schemas.openxmlformats.org/drawingml/2006/table">
            <a:tbl>
              <a:tblPr/>
              <a:tblGrid>
                <a:gridCol w="980871">
                  <a:extLst>
                    <a:ext uri="{9D8B030D-6E8A-4147-A177-3AD203B41FA5}">
                      <a16:colId xmlns:a16="http://schemas.microsoft.com/office/drawing/2014/main" val="3479422698"/>
                    </a:ext>
                  </a:extLst>
                </a:gridCol>
                <a:gridCol w="1731849">
                  <a:extLst>
                    <a:ext uri="{9D8B030D-6E8A-4147-A177-3AD203B41FA5}">
                      <a16:colId xmlns:a16="http://schemas.microsoft.com/office/drawing/2014/main" val="1909476798"/>
                    </a:ext>
                  </a:extLst>
                </a:gridCol>
              </a:tblGrid>
              <a:tr h="0">
                <a:tc>
                  <a:txBody>
                    <a:bodyPr/>
                    <a:lstStyle/>
                    <a:p>
                      <a:pPr algn="ctr"/>
                      <a:r>
                        <a:rPr lang="en-US">
                          <a:effectLst/>
                        </a:rPr>
                        <a:t>Process</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Burst time</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66353396"/>
                  </a:ext>
                </a:extLst>
              </a:tr>
              <a:tr h="0">
                <a:tc>
                  <a:txBody>
                    <a:bodyPr/>
                    <a:lstStyle/>
                    <a:p>
                      <a:pPr algn="ctr"/>
                      <a:r>
                        <a:rPr lang="en-US">
                          <a:effectLst/>
                        </a:rPr>
                        <a:t>P</a:t>
                      </a:r>
                      <a:r>
                        <a:rPr lang="en-US" baseline="-25000">
                          <a:effectLst/>
                        </a:rPr>
                        <a:t>1</a:t>
                      </a:r>
                      <a:endParaRPr lang="en-US">
                        <a:effectLst/>
                      </a:endParaRP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24</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009938586"/>
                  </a:ext>
                </a:extLst>
              </a:tr>
              <a:tr h="0">
                <a:tc>
                  <a:txBody>
                    <a:bodyPr/>
                    <a:lstStyle/>
                    <a:p>
                      <a:pPr algn="ctr"/>
                      <a:r>
                        <a:rPr lang="en-US">
                          <a:effectLst/>
                        </a:rPr>
                        <a:t>P</a:t>
                      </a:r>
                      <a:r>
                        <a:rPr lang="en-US" baseline="-25000">
                          <a:effectLst/>
                        </a:rPr>
                        <a:t>2</a:t>
                      </a:r>
                      <a:endParaRPr lang="en-US">
                        <a:effectLst/>
                      </a:endParaRP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3</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415815777"/>
                  </a:ext>
                </a:extLst>
              </a:tr>
              <a:tr h="0">
                <a:tc>
                  <a:txBody>
                    <a:bodyPr/>
                    <a:lstStyle/>
                    <a:p>
                      <a:pPr algn="ctr"/>
                      <a:r>
                        <a:rPr lang="en-US">
                          <a:effectLst/>
                        </a:rPr>
                        <a:t>P</a:t>
                      </a:r>
                      <a:r>
                        <a:rPr lang="en-US" baseline="-25000">
                          <a:effectLst/>
                        </a:rPr>
                        <a:t>3</a:t>
                      </a:r>
                      <a:endParaRPr lang="en-US">
                        <a:effectLst/>
                      </a:endParaRP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dirty="0">
                          <a:effectLst/>
                        </a:rPr>
                        <a:t>3</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612365522"/>
                  </a:ext>
                </a:extLst>
              </a:tr>
            </a:tbl>
          </a:graphicData>
        </a:graphic>
      </p:graphicFrame>
      <p:sp>
        <p:nvSpPr>
          <p:cNvPr id="17" name="TextBox 16">
            <a:extLst>
              <a:ext uri="{FF2B5EF4-FFF2-40B4-BE49-F238E27FC236}">
                <a16:creationId xmlns:a16="http://schemas.microsoft.com/office/drawing/2014/main" id="{13425D51-2121-4CAD-AA95-1A3974A39342}"/>
              </a:ext>
            </a:extLst>
          </p:cNvPr>
          <p:cNvSpPr txBox="1"/>
          <p:nvPr/>
        </p:nvSpPr>
        <p:spPr>
          <a:xfrm>
            <a:off x="3685523" y="2149409"/>
            <a:ext cx="4582716" cy="923330"/>
          </a:xfrm>
          <a:prstGeom prst="rect">
            <a:avLst/>
          </a:prstGeom>
          <a:noFill/>
        </p:spPr>
        <p:txBody>
          <a:bodyPr wrap="square">
            <a:spAutoFit/>
          </a:bodyPr>
          <a:lstStyle/>
          <a:p>
            <a:r>
              <a:rPr lang="vi-VN" sz="1800" b="0" i="0" dirty="0">
                <a:solidFill>
                  <a:srgbClr val="222222"/>
                </a:solidFill>
                <a:effectLst/>
                <a:latin typeface="+mj-lt"/>
              </a:rPr>
              <a:t>Ta sẽ ứng dụng giản đồ Gantt – bạn có thể đọc thêm về nó tại Wikipedia để có được sơ đồ cụ thể nhằm giải quyết bài toán hiệu quả hơn.</a:t>
            </a:r>
            <a:endParaRPr lang="en-US" sz="1800" dirty="0">
              <a:latin typeface="+mj-lt"/>
            </a:endParaRPr>
          </a:p>
        </p:txBody>
      </p:sp>
      <p:pic>
        <p:nvPicPr>
          <p:cNvPr id="1028" name="Picture 4" descr="image002">
            <a:extLst>
              <a:ext uri="{FF2B5EF4-FFF2-40B4-BE49-F238E27FC236}">
                <a16:creationId xmlns:a16="http://schemas.microsoft.com/office/drawing/2014/main" id="{2C8C5EBE-00F3-4DAD-B2A9-826A792D4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90" y="3226627"/>
            <a:ext cx="6807994" cy="1216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981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27886C40-5AA4-49E1-BF6B-CC76D7C2349B}"/>
              </a:ext>
            </a:extLst>
          </p:cNvPr>
          <p:cNvSpPr txBox="1"/>
          <p:nvPr/>
        </p:nvSpPr>
        <p:spPr>
          <a:xfrm>
            <a:off x="775097" y="1724099"/>
            <a:ext cx="7593806" cy="2031325"/>
          </a:xfrm>
          <a:prstGeom prst="rect">
            <a:avLst/>
          </a:prstGeom>
          <a:noFill/>
        </p:spPr>
        <p:txBody>
          <a:bodyPr wrap="square">
            <a:spAutoFit/>
          </a:bodyPr>
          <a:lstStyle/>
          <a:p>
            <a:r>
              <a:rPr lang="vi-VN" sz="1800" b="0" i="0" dirty="0">
                <a:solidFill>
                  <a:srgbClr val="222222"/>
                </a:solidFill>
                <a:effectLst/>
                <a:latin typeface="+mj-lt"/>
              </a:rPr>
              <a:t>Như vậy, xuất phát từ bên trái, ta sẽ nạp P</a:t>
            </a:r>
            <a:r>
              <a:rPr lang="vi-VN" sz="1800" b="0" i="0" baseline="-25000" dirty="0">
                <a:solidFill>
                  <a:srgbClr val="222222"/>
                </a:solidFill>
                <a:effectLst/>
                <a:latin typeface="+mj-lt"/>
              </a:rPr>
              <a:t>1</a:t>
            </a:r>
            <a:r>
              <a:rPr lang="vi-VN" sz="1800" b="0" i="0" dirty="0">
                <a:solidFill>
                  <a:srgbClr val="222222"/>
                </a:solidFill>
                <a:effectLst/>
                <a:latin typeface="+mj-lt"/>
              </a:rPr>
              <a:t> vào để xử lý. Khởi điểm, mốc thời gian luôn luôn mặc định bằng 0. Vì trong dữ liệu đề bài đưa ra thì P</a:t>
            </a:r>
            <a:r>
              <a:rPr lang="vi-VN" sz="1800" b="0" i="0" baseline="-25000" dirty="0">
                <a:solidFill>
                  <a:srgbClr val="222222"/>
                </a:solidFill>
                <a:effectLst/>
                <a:latin typeface="+mj-lt"/>
              </a:rPr>
              <a:t>1</a:t>
            </a:r>
            <a:r>
              <a:rPr lang="vi-VN" sz="1800" b="0" i="0" dirty="0">
                <a:solidFill>
                  <a:srgbClr val="222222"/>
                </a:solidFill>
                <a:effectLst/>
                <a:latin typeface="+mj-lt"/>
              </a:rPr>
              <a:t> chiếm 24ms, tức là một đoạn khá lớn. Sau đó, tiến trình tiếp theo sẽ được đưa vào, với burst time của P</a:t>
            </a:r>
            <a:r>
              <a:rPr lang="vi-VN" sz="1800" b="0" i="0" baseline="-25000" dirty="0">
                <a:solidFill>
                  <a:srgbClr val="222222"/>
                </a:solidFill>
                <a:effectLst/>
                <a:latin typeface="+mj-lt"/>
              </a:rPr>
              <a:t>2</a:t>
            </a:r>
            <a:r>
              <a:rPr lang="vi-VN" sz="1800" b="0" i="0" dirty="0">
                <a:solidFill>
                  <a:srgbClr val="222222"/>
                </a:solidFill>
                <a:effectLst/>
                <a:latin typeface="+mj-lt"/>
              </a:rPr>
              <a:t> bằng 3, tức là trên giản đồ Gantt, ta lấy 24 + 3 = 27 ms. Sau khi P</a:t>
            </a:r>
            <a:r>
              <a:rPr lang="vi-VN" sz="1800" b="0" i="0" baseline="-25000" dirty="0">
                <a:solidFill>
                  <a:srgbClr val="222222"/>
                </a:solidFill>
                <a:effectLst/>
                <a:latin typeface="+mj-lt"/>
              </a:rPr>
              <a:t>2</a:t>
            </a:r>
            <a:r>
              <a:rPr lang="vi-VN" sz="1800" b="0" i="0" dirty="0">
                <a:solidFill>
                  <a:srgbClr val="222222"/>
                </a:solidFill>
                <a:effectLst/>
                <a:latin typeface="+mj-lt"/>
              </a:rPr>
              <a:t> hoàn thành, nó sẽ đưa tiếp P</a:t>
            </a:r>
            <a:r>
              <a:rPr lang="vi-VN" sz="1800" b="0" i="0" baseline="-25000" dirty="0">
                <a:solidFill>
                  <a:srgbClr val="222222"/>
                </a:solidFill>
                <a:effectLst/>
                <a:latin typeface="+mj-lt"/>
              </a:rPr>
              <a:t>3</a:t>
            </a:r>
            <a:r>
              <a:rPr lang="vi-VN" sz="1800" b="0" i="0" dirty="0">
                <a:solidFill>
                  <a:srgbClr val="222222"/>
                </a:solidFill>
                <a:effectLst/>
                <a:latin typeface="+mj-lt"/>
              </a:rPr>
              <a:t> vào, và P</a:t>
            </a:r>
            <a:r>
              <a:rPr lang="vi-VN" sz="1800" b="0" i="0" baseline="-25000" dirty="0">
                <a:solidFill>
                  <a:srgbClr val="222222"/>
                </a:solidFill>
                <a:effectLst/>
                <a:latin typeface="+mj-lt"/>
              </a:rPr>
              <a:t>3</a:t>
            </a:r>
            <a:r>
              <a:rPr lang="vi-VN" sz="1800" b="0" i="0" dirty="0">
                <a:solidFill>
                  <a:srgbClr val="222222"/>
                </a:solidFill>
                <a:effectLst/>
                <a:latin typeface="+mj-lt"/>
              </a:rPr>
              <a:t> chiếm 3ms nên trên đây, ta lấy tiếp 27 + 3 = 30. Như vậy, giản đồ đã cung cấp cho ta một cái nhìn trực quan nhằm minh họa cụ thể burst time của lần lượt các tiến trình P</a:t>
            </a:r>
            <a:r>
              <a:rPr lang="vi-VN" sz="1800" b="0" i="0" baseline="-25000" dirty="0">
                <a:solidFill>
                  <a:srgbClr val="222222"/>
                </a:solidFill>
                <a:effectLst/>
                <a:latin typeface="+mj-lt"/>
              </a:rPr>
              <a:t>1</a:t>
            </a:r>
            <a:r>
              <a:rPr lang="vi-VN" sz="1800" b="0" i="0" dirty="0">
                <a:solidFill>
                  <a:srgbClr val="222222"/>
                </a:solidFill>
                <a:effectLst/>
                <a:latin typeface="+mj-lt"/>
              </a:rPr>
              <a:t> P</a:t>
            </a:r>
            <a:r>
              <a:rPr lang="vi-VN" sz="1800" b="0" i="0" baseline="-25000" dirty="0">
                <a:solidFill>
                  <a:srgbClr val="222222"/>
                </a:solidFill>
                <a:effectLst/>
                <a:latin typeface="+mj-lt"/>
              </a:rPr>
              <a:t>2</a:t>
            </a:r>
            <a:r>
              <a:rPr lang="vi-VN" sz="1800" b="0" i="0" dirty="0">
                <a:solidFill>
                  <a:srgbClr val="222222"/>
                </a:solidFill>
                <a:effectLst/>
                <a:latin typeface="+mj-lt"/>
              </a:rPr>
              <a:t> P</a:t>
            </a:r>
            <a:r>
              <a:rPr lang="vi-VN" sz="1800" b="0" i="0" baseline="-25000" dirty="0">
                <a:solidFill>
                  <a:srgbClr val="222222"/>
                </a:solidFill>
                <a:effectLst/>
                <a:latin typeface="+mj-lt"/>
              </a:rPr>
              <a:t>3</a:t>
            </a:r>
            <a:r>
              <a:rPr lang="vi-VN" sz="1800" b="0" i="0" dirty="0">
                <a:solidFill>
                  <a:srgbClr val="222222"/>
                </a:solidFill>
                <a:effectLst/>
                <a:latin typeface="+mj-lt"/>
              </a:rPr>
              <a:t>.</a:t>
            </a:r>
            <a:endParaRPr lang="en-US" sz="1800" dirty="0">
              <a:latin typeface="+mj-lt"/>
            </a:endParaRPr>
          </a:p>
        </p:txBody>
      </p:sp>
    </p:spTree>
    <p:extLst>
      <p:ext uri="{BB962C8B-B14F-4D97-AF65-F5344CB8AC3E}">
        <p14:creationId xmlns:p14="http://schemas.microsoft.com/office/powerpoint/2010/main" val="233905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27886C40-5AA4-49E1-BF6B-CC76D7C2349B}"/>
              </a:ext>
            </a:extLst>
          </p:cNvPr>
          <p:cNvSpPr txBox="1"/>
          <p:nvPr/>
        </p:nvSpPr>
        <p:spPr>
          <a:xfrm>
            <a:off x="775097" y="1507320"/>
            <a:ext cx="7593806" cy="2800767"/>
          </a:xfrm>
          <a:prstGeom prst="rect">
            <a:avLst/>
          </a:prstGeom>
          <a:noFill/>
        </p:spPr>
        <p:txBody>
          <a:bodyPr wrap="square">
            <a:spAutoFit/>
          </a:bodyPr>
          <a:lstStyle/>
          <a:p>
            <a:pPr algn="l"/>
            <a:r>
              <a:rPr lang="vi-VN" sz="1800" b="0" i="0" dirty="0">
                <a:solidFill>
                  <a:srgbClr val="222222"/>
                </a:solidFill>
                <a:effectLst/>
                <a:latin typeface="+mj-lt"/>
              </a:rPr>
              <a:t>Bài toán đến đây coi như hoàn thành bước khó khăn. Việc còn lại chỉ là xác định thời gian đợi của từng tiến trình. Cách xác định cũng không có gì phức tạp. Bạn chỉ việc căn cứ vào con số bên trái của từng tiến trình trong giản đồ bên trên.</a:t>
            </a:r>
            <a:endParaRPr lang="en-US" sz="1800" b="0" i="0" dirty="0">
              <a:solidFill>
                <a:srgbClr val="222222"/>
              </a:solidFill>
              <a:effectLst/>
              <a:latin typeface="+mj-lt"/>
            </a:endParaRPr>
          </a:p>
          <a:p>
            <a:pPr algn="l"/>
            <a:br>
              <a:rPr lang="vi-VN" sz="1800" b="0" i="0" dirty="0">
                <a:solidFill>
                  <a:srgbClr val="222222"/>
                </a:solidFill>
                <a:effectLst/>
                <a:latin typeface="+mj-lt"/>
              </a:rPr>
            </a:br>
            <a:r>
              <a:rPr lang="vi-VN" sz="1800" b="0" i="0" dirty="0">
                <a:solidFill>
                  <a:srgbClr val="222222"/>
                </a:solidFill>
                <a:effectLst/>
                <a:latin typeface="+mj-lt"/>
              </a:rPr>
              <a:t>Như vậy: thời gian đợi lần lượt của P</a:t>
            </a:r>
            <a:r>
              <a:rPr lang="vi-VN" sz="1800" b="0" i="0" baseline="-25000" dirty="0">
                <a:solidFill>
                  <a:srgbClr val="222222"/>
                </a:solidFill>
                <a:effectLst/>
                <a:latin typeface="+mj-lt"/>
              </a:rPr>
              <a:t>1</a:t>
            </a:r>
            <a:r>
              <a:rPr lang="vi-VN" sz="1800" b="0" i="0" dirty="0">
                <a:solidFill>
                  <a:srgbClr val="222222"/>
                </a:solidFill>
                <a:effectLst/>
                <a:latin typeface="+mj-lt"/>
              </a:rPr>
              <a:t> P</a:t>
            </a:r>
            <a:r>
              <a:rPr lang="vi-VN" sz="1800" b="0" i="0" baseline="-25000" dirty="0">
                <a:solidFill>
                  <a:srgbClr val="222222"/>
                </a:solidFill>
                <a:effectLst/>
                <a:latin typeface="+mj-lt"/>
              </a:rPr>
              <a:t>2</a:t>
            </a:r>
            <a:r>
              <a:rPr lang="vi-VN" sz="1800" b="0" i="0" dirty="0">
                <a:solidFill>
                  <a:srgbClr val="222222"/>
                </a:solidFill>
                <a:effectLst/>
                <a:latin typeface="+mj-lt"/>
              </a:rPr>
              <a:t> P</a:t>
            </a:r>
            <a:r>
              <a:rPr lang="vi-VN" sz="1800" b="0" i="0" baseline="-25000" dirty="0">
                <a:solidFill>
                  <a:srgbClr val="222222"/>
                </a:solidFill>
                <a:effectLst/>
                <a:latin typeface="+mj-lt"/>
              </a:rPr>
              <a:t>3 </a:t>
            </a:r>
            <a:r>
              <a:rPr lang="vi-VN" sz="1800" b="0" i="0" dirty="0">
                <a:solidFill>
                  <a:srgbClr val="222222"/>
                </a:solidFill>
                <a:effectLst/>
                <a:latin typeface="+mj-lt"/>
              </a:rPr>
              <a:t>là 0 24 27.</a:t>
            </a:r>
            <a:endParaRPr lang="en-US" sz="1800" b="0" i="0" dirty="0">
              <a:solidFill>
                <a:srgbClr val="222222"/>
              </a:solidFill>
              <a:effectLst/>
              <a:latin typeface="+mj-lt"/>
            </a:endParaRPr>
          </a:p>
          <a:p>
            <a:pPr algn="l"/>
            <a:endParaRPr lang="vi-VN" sz="1800" b="0" i="0" dirty="0">
              <a:solidFill>
                <a:srgbClr val="222222"/>
              </a:solidFill>
              <a:effectLst/>
              <a:latin typeface="+mj-lt"/>
            </a:endParaRPr>
          </a:p>
          <a:p>
            <a:pPr algn="l"/>
            <a:r>
              <a:rPr lang="vi-VN" sz="1800" b="0" i="0" dirty="0">
                <a:solidFill>
                  <a:srgbClr val="222222"/>
                </a:solidFill>
                <a:effectLst/>
                <a:latin typeface="+mj-lt"/>
              </a:rPr>
              <a:t>Bước cuối cùng của thuật toán, đó là xác định thời gian đợi trung bình của cả quá trình. Xác định con số cuối cùng này, bạn hãy cộng tất cả thời gian đợi của toàn bộ các tiến trình có được, sau đó chia cho tổng số tiến trình.</a:t>
            </a:r>
          </a:p>
          <a:p>
            <a:endParaRPr lang="en-US" dirty="0">
              <a:latin typeface="+mj-lt"/>
            </a:endParaRPr>
          </a:p>
        </p:txBody>
      </p:sp>
    </p:spTree>
    <p:extLst>
      <p:ext uri="{BB962C8B-B14F-4D97-AF65-F5344CB8AC3E}">
        <p14:creationId xmlns:p14="http://schemas.microsoft.com/office/powerpoint/2010/main" val="281187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27886C40-5AA4-49E1-BF6B-CC76D7C2349B}"/>
              </a:ext>
            </a:extLst>
          </p:cNvPr>
          <p:cNvSpPr txBox="1"/>
          <p:nvPr/>
        </p:nvSpPr>
        <p:spPr>
          <a:xfrm>
            <a:off x="775097" y="1195123"/>
            <a:ext cx="7593806" cy="3631763"/>
          </a:xfrm>
          <a:prstGeom prst="rect">
            <a:avLst/>
          </a:prstGeom>
          <a:noFill/>
        </p:spPr>
        <p:txBody>
          <a:bodyPr wrap="square">
            <a:spAutoFit/>
          </a:bodyPr>
          <a:lstStyle/>
          <a:p>
            <a:pPr algn="l"/>
            <a:r>
              <a:rPr lang="vi-VN" sz="1800" b="0" i="0" dirty="0">
                <a:solidFill>
                  <a:srgbClr val="222222"/>
                </a:solidFill>
                <a:effectLst/>
                <a:latin typeface="+mj-lt"/>
              </a:rPr>
              <a:t>Bài toán đến đây coi như hoàn thành bước khó khăn. Việc còn lại chỉ là xác định thời gian đợi của từng tiến trình. Cách xác định cũng không có gì phức tạp. Bạn chỉ việc căn cứ vào con số bên trái của từng tiến trình trong giản đồ bên trên.</a:t>
            </a:r>
            <a:endParaRPr lang="en-US" sz="1800" b="0" i="0" dirty="0">
              <a:solidFill>
                <a:srgbClr val="222222"/>
              </a:solidFill>
              <a:effectLst/>
              <a:latin typeface="+mj-lt"/>
            </a:endParaRPr>
          </a:p>
          <a:p>
            <a:pPr algn="l"/>
            <a:br>
              <a:rPr lang="vi-VN" sz="1800" b="0" i="0" dirty="0">
                <a:solidFill>
                  <a:srgbClr val="222222"/>
                </a:solidFill>
                <a:effectLst/>
                <a:latin typeface="+mj-lt"/>
              </a:rPr>
            </a:br>
            <a:r>
              <a:rPr lang="vi-VN" sz="1800" b="0" i="0" dirty="0">
                <a:solidFill>
                  <a:srgbClr val="222222"/>
                </a:solidFill>
                <a:effectLst/>
                <a:latin typeface="+mj-lt"/>
              </a:rPr>
              <a:t>Như vậy: thời gian đợi lần lượt của P</a:t>
            </a:r>
            <a:r>
              <a:rPr lang="vi-VN" sz="1800" b="0" i="0" baseline="-25000" dirty="0">
                <a:solidFill>
                  <a:srgbClr val="222222"/>
                </a:solidFill>
                <a:effectLst/>
                <a:latin typeface="+mj-lt"/>
              </a:rPr>
              <a:t>1</a:t>
            </a:r>
            <a:r>
              <a:rPr lang="vi-VN" sz="1800" b="0" i="0" dirty="0">
                <a:solidFill>
                  <a:srgbClr val="222222"/>
                </a:solidFill>
                <a:effectLst/>
                <a:latin typeface="+mj-lt"/>
              </a:rPr>
              <a:t> P</a:t>
            </a:r>
            <a:r>
              <a:rPr lang="vi-VN" sz="1800" b="0" i="0" baseline="-25000" dirty="0">
                <a:solidFill>
                  <a:srgbClr val="222222"/>
                </a:solidFill>
                <a:effectLst/>
                <a:latin typeface="+mj-lt"/>
              </a:rPr>
              <a:t>2</a:t>
            </a:r>
            <a:r>
              <a:rPr lang="vi-VN" sz="1800" b="0" i="0" dirty="0">
                <a:solidFill>
                  <a:srgbClr val="222222"/>
                </a:solidFill>
                <a:effectLst/>
                <a:latin typeface="+mj-lt"/>
              </a:rPr>
              <a:t> P</a:t>
            </a:r>
            <a:r>
              <a:rPr lang="vi-VN" sz="1800" b="0" i="0" baseline="-25000" dirty="0">
                <a:solidFill>
                  <a:srgbClr val="222222"/>
                </a:solidFill>
                <a:effectLst/>
                <a:latin typeface="+mj-lt"/>
              </a:rPr>
              <a:t>3 </a:t>
            </a:r>
            <a:r>
              <a:rPr lang="vi-VN" sz="1800" b="0" i="0" dirty="0">
                <a:solidFill>
                  <a:srgbClr val="222222"/>
                </a:solidFill>
                <a:effectLst/>
                <a:latin typeface="+mj-lt"/>
              </a:rPr>
              <a:t>là 0 24 27.</a:t>
            </a:r>
            <a:endParaRPr lang="en-US" sz="1800" b="0" i="0" dirty="0">
              <a:solidFill>
                <a:srgbClr val="222222"/>
              </a:solidFill>
              <a:effectLst/>
              <a:latin typeface="+mj-lt"/>
            </a:endParaRPr>
          </a:p>
          <a:p>
            <a:pPr algn="l"/>
            <a:endParaRPr lang="vi-VN" sz="1800" b="0" i="0" dirty="0">
              <a:solidFill>
                <a:srgbClr val="222222"/>
              </a:solidFill>
              <a:effectLst/>
              <a:latin typeface="+mj-lt"/>
            </a:endParaRPr>
          </a:p>
          <a:p>
            <a:pPr algn="l"/>
            <a:r>
              <a:rPr lang="vi-VN" sz="1800" b="0" i="0" dirty="0">
                <a:solidFill>
                  <a:srgbClr val="222222"/>
                </a:solidFill>
                <a:effectLst/>
                <a:latin typeface="+mj-lt"/>
              </a:rPr>
              <a:t>Bước cuối cùng của thuật toán, đó là xác định thời gian đợi trung bình của cả quá trình. Xác định con số cuối cùng này, bạn hãy cộng tất cả thời gian đợi của toàn bộ các tiến trình có được, sau đó chia cho tổng số tiến trình.</a:t>
            </a:r>
            <a:endParaRPr lang="en-US" sz="1800" b="0" i="0" dirty="0">
              <a:solidFill>
                <a:srgbClr val="222222"/>
              </a:solidFill>
              <a:effectLst/>
              <a:latin typeface="+mj-lt"/>
            </a:endParaRPr>
          </a:p>
          <a:p>
            <a:pPr algn="l"/>
            <a:endParaRPr lang="en-US" sz="1800" b="0" i="0" dirty="0">
              <a:solidFill>
                <a:srgbClr val="222222"/>
              </a:solidFill>
              <a:effectLst/>
              <a:latin typeface="+mj-lt"/>
            </a:endParaRPr>
          </a:p>
          <a:p>
            <a:pPr algn="l"/>
            <a:r>
              <a:rPr lang="en-US" sz="1800" b="0" i="0" dirty="0" err="1">
                <a:solidFill>
                  <a:srgbClr val="222222"/>
                </a:solidFill>
                <a:effectLst/>
                <a:latin typeface="Times New Roman" panose="02020603050405020304" pitchFamily="18" charset="0"/>
                <a:cs typeface="Times New Roman" panose="02020603050405020304" pitchFamily="18" charset="0"/>
              </a:rPr>
              <a:t>Nói</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thì</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có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vẻ</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rắc</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rối</a:t>
            </a:r>
            <a:r>
              <a:rPr lang="en-US" sz="1800" b="0" i="0" dirty="0">
                <a:solidFill>
                  <a:srgbClr val="222222"/>
                </a:solidFill>
                <a:effectLst/>
                <a:latin typeface="Times New Roman" panose="02020603050405020304" pitchFamily="18" charset="0"/>
                <a:cs typeface="Times New Roman" panose="02020603050405020304" pitchFamily="18" charset="0"/>
              </a:rPr>
              <a:t>, ở </a:t>
            </a:r>
            <a:r>
              <a:rPr lang="en-US" sz="1800" b="0" i="0" dirty="0" err="1">
                <a:solidFill>
                  <a:srgbClr val="222222"/>
                </a:solidFill>
                <a:effectLst/>
                <a:latin typeface="Times New Roman" panose="02020603050405020304" pitchFamily="18" charset="0"/>
                <a:cs typeface="Times New Roman" panose="02020603050405020304" pitchFamily="18" charset="0"/>
              </a:rPr>
              <a:t>ngay</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trong</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ví</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dụ</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này</a:t>
            </a:r>
            <a:r>
              <a:rPr lang="en-US" sz="1800" b="0" i="0" dirty="0">
                <a:solidFill>
                  <a:srgbClr val="222222"/>
                </a:solidFill>
                <a:effectLst/>
                <a:latin typeface="Times New Roman" panose="02020603050405020304" pitchFamily="18" charset="0"/>
                <a:cs typeface="Times New Roman" panose="02020603050405020304" pitchFamily="18" charset="0"/>
              </a:rPr>
              <a:t>, ta </a:t>
            </a:r>
            <a:r>
              <a:rPr lang="en-US" sz="1800" b="0" i="0" dirty="0" err="1">
                <a:solidFill>
                  <a:srgbClr val="222222"/>
                </a:solidFill>
                <a:effectLst/>
                <a:latin typeface="Times New Roman" panose="02020603050405020304" pitchFamily="18" charset="0"/>
                <a:cs typeface="Times New Roman" panose="02020603050405020304" pitchFamily="18" charset="0"/>
              </a:rPr>
              <a:t>có</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thời</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gian</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đợi</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trung</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bình</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0" dirty="0" err="1">
                <a:solidFill>
                  <a:srgbClr val="222222"/>
                </a:solidFill>
                <a:effectLst/>
                <a:latin typeface="Times New Roman" panose="02020603050405020304" pitchFamily="18" charset="0"/>
                <a:cs typeface="Times New Roman" panose="02020603050405020304" pitchFamily="18" charset="0"/>
              </a:rPr>
              <a:t>là</a:t>
            </a:r>
            <a:r>
              <a:rPr lang="en-US" sz="1800" b="0" i="0" dirty="0">
                <a:solidFill>
                  <a:srgbClr val="222222"/>
                </a:solidFill>
                <a:effectLst/>
                <a:latin typeface="Times New Roman" panose="02020603050405020304" pitchFamily="18" charset="0"/>
                <a:cs typeface="Times New Roman" panose="02020603050405020304" pitchFamily="18" charset="0"/>
              </a:rPr>
              <a:t>: (0 + 24 + 27) / 3 = 17.</a:t>
            </a:r>
            <a:endParaRPr lang="vi-VN" b="0" i="0" dirty="0">
              <a:solidFill>
                <a:srgbClr val="222222"/>
              </a:solidFill>
              <a:effectLst/>
              <a:latin typeface="Times New Roman" panose="02020603050405020304" pitchFamily="18" charset="0"/>
              <a:cs typeface="Times New Roman" panose="02020603050405020304" pitchFamily="18" charset="0"/>
            </a:endParaRPr>
          </a:p>
          <a:p>
            <a:endParaRPr lang="en-US" dirty="0">
              <a:latin typeface="+mj-lt"/>
            </a:endParaRPr>
          </a:p>
        </p:txBody>
      </p:sp>
    </p:spTree>
    <p:extLst>
      <p:ext uri="{BB962C8B-B14F-4D97-AF65-F5344CB8AC3E}">
        <p14:creationId xmlns:p14="http://schemas.microsoft.com/office/powerpoint/2010/main" val="1386462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6"/>
          <p:cNvSpPr txBox="1">
            <a:spLocks noGrp="1"/>
          </p:cNvSpPr>
          <p:nvPr>
            <p:ph type="title"/>
          </p:nvPr>
        </p:nvSpPr>
        <p:spPr>
          <a:xfrm>
            <a:off x="1293157" y="1134380"/>
            <a:ext cx="6528600" cy="23089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dirty="0"/>
              <a:t>Round Robin</a:t>
            </a:r>
            <a:br>
              <a:rPr lang="en-US" sz="7200" dirty="0"/>
            </a:br>
            <a:r>
              <a:rPr lang="en-US" sz="7200" dirty="0"/>
              <a:t> algorithm</a:t>
            </a:r>
            <a:endParaRPr sz="7200" dirty="0"/>
          </a:p>
        </p:txBody>
      </p:sp>
      <p:grpSp>
        <p:nvGrpSpPr>
          <p:cNvPr id="918" name="Google Shape;918;p36"/>
          <p:cNvGrpSpPr/>
          <p:nvPr/>
        </p:nvGrpSpPr>
        <p:grpSpPr>
          <a:xfrm>
            <a:off x="449422" y="869946"/>
            <a:ext cx="1324465" cy="1774598"/>
            <a:chOff x="933800" y="2100775"/>
            <a:chExt cx="827325" cy="1108500"/>
          </a:xfrm>
        </p:grpSpPr>
        <p:sp>
          <p:nvSpPr>
            <p:cNvPr id="919" name="Google Shape;919;p36"/>
            <p:cNvSpPr/>
            <p:nvPr/>
          </p:nvSpPr>
          <p:spPr>
            <a:xfrm>
              <a:off x="933800" y="2100775"/>
              <a:ext cx="827325" cy="1079675"/>
            </a:xfrm>
            <a:custGeom>
              <a:avLst/>
              <a:gdLst/>
              <a:ahLst/>
              <a:cxnLst/>
              <a:rect l="l" t="t" r="r" b="b"/>
              <a:pathLst>
                <a:path w="33093" h="43187" extrusionOk="0">
                  <a:moveTo>
                    <a:pt x="15395" y="1"/>
                  </a:moveTo>
                  <a:cubicBezTo>
                    <a:pt x="1" y="1"/>
                    <a:pt x="1" y="9670"/>
                    <a:pt x="1" y="21590"/>
                  </a:cubicBezTo>
                  <a:cubicBezTo>
                    <a:pt x="1" y="33516"/>
                    <a:pt x="1" y="43186"/>
                    <a:pt x="15395" y="43186"/>
                  </a:cubicBezTo>
                  <a:cubicBezTo>
                    <a:pt x="33093" y="43186"/>
                    <a:pt x="30795" y="33516"/>
                    <a:pt x="30795" y="21590"/>
                  </a:cubicBezTo>
                  <a:cubicBezTo>
                    <a:pt x="30795" y="9670"/>
                    <a:pt x="30795" y="1"/>
                    <a:pt x="15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1004875" y="2201125"/>
              <a:ext cx="717625" cy="1008150"/>
            </a:xfrm>
            <a:custGeom>
              <a:avLst/>
              <a:gdLst/>
              <a:ahLst/>
              <a:cxnLst/>
              <a:rect l="l" t="t" r="r" b="b"/>
              <a:pathLst>
                <a:path w="28705" h="40326" extrusionOk="0">
                  <a:moveTo>
                    <a:pt x="16904" y="1"/>
                  </a:moveTo>
                  <a:cubicBezTo>
                    <a:pt x="16057" y="1"/>
                    <a:pt x="15206" y="29"/>
                    <a:pt x="14367" y="58"/>
                  </a:cubicBezTo>
                  <a:cubicBezTo>
                    <a:pt x="10458" y="195"/>
                    <a:pt x="6345" y="331"/>
                    <a:pt x="3617" y="3376"/>
                  </a:cubicBezTo>
                  <a:cubicBezTo>
                    <a:pt x="0" y="7405"/>
                    <a:pt x="262" y="14915"/>
                    <a:pt x="3348" y="16913"/>
                  </a:cubicBezTo>
                  <a:cubicBezTo>
                    <a:pt x="3982" y="17325"/>
                    <a:pt x="4681" y="17473"/>
                    <a:pt x="5399" y="17473"/>
                  </a:cubicBezTo>
                  <a:cubicBezTo>
                    <a:pt x="7247" y="17473"/>
                    <a:pt x="9220" y="16489"/>
                    <a:pt x="10533" y="16489"/>
                  </a:cubicBezTo>
                  <a:cubicBezTo>
                    <a:pt x="10988" y="16489"/>
                    <a:pt x="11363" y="16607"/>
                    <a:pt x="11627" y="16926"/>
                  </a:cubicBezTo>
                  <a:cubicBezTo>
                    <a:pt x="12797" y="18329"/>
                    <a:pt x="10965" y="22238"/>
                    <a:pt x="7199" y="30057"/>
                  </a:cubicBezTo>
                  <a:cubicBezTo>
                    <a:pt x="5152" y="34307"/>
                    <a:pt x="4262" y="35715"/>
                    <a:pt x="4942" y="37220"/>
                  </a:cubicBezTo>
                  <a:cubicBezTo>
                    <a:pt x="6183" y="39960"/>
                    <a:pt x="11335" y="40186"/>
                    <a:pt x="13304" y="40277"/>
                  </a:cubicBezTo>
                  <a:cubicBezTo>
                    <a:pt x="13839" y="40299"/>
                    <a:pt x="14439" y="40325"/>
                    <a:pt x="15079" y="40325"/>
                  </a:cubicBezTo>
                  <a:cubicBezTo>
                    <a:pt x="16942" y="40325"/>
                    <a:pt x="19148" y="40106"/>
                    <a:pt x="21089" y="38951"/>
                  </a:cubicBezTo>
                  <a:cubicBezTo>
                    <a:pt x="25213" y="36498"/>
                    <a:pt x="25875" y="31197"/>
                    <a:pt x="26842" y="22357"/>
                  </a:cubicBezTo>
                  <a:cubicBezTo>
                    <a:pt x="28054" y="11356"/>
                    <a:pt x="28704" y="5436"/>
                    <a:pt x="24855" y="2182"/>
                  </a:cubicBezTo>
                  <a:cubicBezTo>
                    <a:pt x="22673" y="338"/>
                    <a:pt x="19811" y="1"/>
                    <a:pt x="169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952175" y="2132925"/>
              <a:ext cx="726150" cy="1031675"/>
            </a:xfrm>
            <a:custGeom>
              <a:avLst/>
              <a:gdLst/>
              <a:ahLst/>
              <a:cxnLst/>
              <a:rect l="l" t="t" r="r" b="b"/>
              <a:pathLst>
                <a:path w="29046" h="41267" extrusionOk="0">
                  <a:moveTo>
                    <a:pt x="16798" y="940"/>
                  </a:moveTo>
                  <a:cubicBezTo>
                    <a:pt x="19613" y="940"/>
                    <a:pt x="22334" y="1271"/>
                    <a:pt x="24402" y="3012"/>
                  </a:cubicBezTo>
                  <a:cubicBezTo>
                    <a:pt x="28060" y="6104"/>
                    <a:pt x="27410" y="12026"/>
                    <a:pt x="26228" y="22776"/>
                  </a:cubicBezTo>
                  <a:cubicBezTo>
                    <a:pt x="25225" y="31884"/>
                    <a:pt x="24528" y="36743"/>
                    <a:pt x="20701" y="39016"/>
                  </a:cubicBezTo>
                  <a:cubicBezTo>
                    <a:pt x="18852" y="40114"/>
                    <a:pt x="16712" y="40326"/>
                    <a:pt x="14914" y="40326"/>
                  </a:cubicBezTo>
                  <a:cubicBezTo>
                    <a:pt x="14285" y="40326"/>
                    <a:pt x="13698" y="40300"/>
                    <a:pt x="13180" y="40277"/>
                  </a:cubicBezTo>
                  <a:cubicBezTo>
                    <a:pt x="11307" y="40193"/>
                    <a:pt x="6346" y="39978"/>
                    <a:pt x="5224" y="37501"/>
                  </a:cubicBezTo>
                  <a:cubicBezTo>
                    <a:pt x="4717" y="36385"/>
                    <a:pt x="5271" y="35244"/>
                    <a:pt x="6764" y="32200"/>
                  </a:cubicBezTo>
                  <a:cubicBezTo>
                    <a:pt x="6979" y="31746"/>
                    <a:pt x="7217" y="31263"/>
                    <a:pt x="7475" y="30732"/>
                  </a:cubicBezTo>
                  <a:cubicBezTo>
                    <a:pt x="11574" y="22227"/>
                    <a:pt x="13180" y="18710"/>
                    <a:pt x="11844" y="17093"/>
                  </a:cubicBezTo>
                  <a:cubicBezTo>
                    <a:pt x="11474" y="16649"/>
                    <a:pt x="10975" y="16492"/>
                    <a:pt x="10399" y="16492"/>
                  </a:cubicBezTo>
                  <a:cubicBezTo>
                    <a:pt x="9718" y="16492"/>
                    <a:pt x="8930" y="16711"/>
                    <a:pt x="8119" y="16938"/>
                  </a:cubicBezTo>
                  <a:cubicBezTo>
                    <a:pt x="7195" y="17194"/>
                    <a:pt x="6195" y="17473"/>
                    <a:pt x="5253" y="17473"/>
                  </a:cubicBezTo>
                  <a:cubicBezTo>
                    <a:pt x="4613" y="17473"/>
                    <a:pt x="4000" y="17344"/>
                    <a:pt x="3456" y="16991"/>
                  </a:cubicBezTo>
                  <a:cubicBezTo>
                    <a:pt x="2400" y="16305"/>
                    <a:pt x="1648" y="14801"/>
                    <a:pt x="1386" y="12861"/>
                  </a:cubicBezTo>
                  <a:cubicBezTo>
                    <a:pt x="968" y="9692"/>
                    <a:pt x="1923" y="6277"/>
                    <a:pt x="3814" y="4164"/>
                  </a:cubicBezTo>
                  <a:cubicBezTo>
                    <a:pt x="6412" y="1269"/>
                    <a:pt x="10387" y="1133"/>
                    <a:pt x="14236" y="1001"/>
                  </a:cubicBezTo>
                  <a:cubicBezTo>
                    <a:pt x="15088" y="970"/>
                    <a:pt x="15947" y="940"/>
                    <a:pt x="16798" y="940"/>
                  </a:cubicBezTo>
                  <a:close/>
                  <a:moveTo>
                    <a:pt x="16725" y="1"/>
                  </a:moveTo>
                  <a:cubicBezTo>
                    <a:pt x="15872" y="1"/>
                    <a:pt x="15024" y="30"/>
                    <a:pt x="14200" y="58"/>
                  </a:cubicBezTo>
                  <a:cubicBezTo>
                    <a:pt x="10161" y="201"/>
                    <a:pt x="5982" y="345"/>
                    <a:pt x="3117" y="3532"/>
                  </a:cubicBezTo>
                  <a:cubicBezTo>
                    <a:pt x="1045" y="5847"/>
                    <a:pt x="1" y="9555"/>
                    <a:pt x="455" y="12987"/>
                  </a:cubicBezTo>
                  <a:cubicBezTo>
                    <a:pt x="753" y="15200"/>
                    <a:pt x="1660" y="16944"/>
                    <a:pt x="2949" y="17779"/>
                  </a:cubicBezTo>
                  <a:cubicBezTo>
                    <a:pt x="3669" y="18248"/>
                    <a:pt x="4456" y="18413"/>
                    <a:pt x="5250" y="18413"/>
                  </a:cubicBezTo>
                  <a:cubicBezTo>
                    <a:pt x="6326" y="18413"/>
                    <a:pt x="7417" y="18109"/>
                    <a:pt x="8376" y="17845"/>
                  </a:cubicBezTo>
                  <a:cubicBezTo>
                    <a:pt x="9147" y="17627"/>
                    <a:pt x="9855" y="17430"/>
                    <a:pt x="10381" y="17430"/>
                  </a:cubicBezTo>
                  <a:cubicBezTo>
                    <a:pt x="10706" y="17430"/>
                    <a:pt x="10961" y="17505"/>
                    <a:pt x="11120" y="17696"/>
                  </a:cubicBezTo>
                  <a:cubicBezTo>
                    <a:pt x="12130" y="18913"/>
                    <a:pt x="9820" y="23701"/>
                    <a:pt x="6626" y="30321"/>
                  </a:cubicBezTo>
                  <a:cubicBezTo>
                    <a:pt x="6370" y="30851"/>
                    <a:pt x="6136" y="31341"/>
                    <a:pt x="5916" y="31782"/>
                  </a:cubicBezTo>
                  <a:cubicBezTo>
                    <a:pt x="4334" y="35024"/>
                    <a:pt x="3678" y="36366"/>
                    <a:pt x="4364" y="37889"/>
                  </a:cubicBezTo>
                  <a:cubicBezTo>
                    <a:pt x="5725" y="40892"/>
                    <a:pt x="11109" y="41124"/>
                    <a:pt x="13139" y="41214"/>
                  </a:cubicBezTo>
                  <a:cubicBezTo>
                    <a:pt x="13676" y="41237"/>
                    <a:pt x="14279" y="41267"/>
                    <a:pt x="14935" y="41267"/>
                  </a:cubicBezTo>
                  <a:cubicBezTo>
                    <a:pt x="16845" y="41267"/>
                    <a:pt x="19143" y="41035"/>
                    <a:pt x="21184" y="39823"/>
                  </a:cubicBezTo>
                  <a:cubicBezTo>
                    <a:pt x="25589" y="37203"/>
                    <a:pt x="26217" y="31503"/>
                    <a:pt x="27165" y="22877"/>
                  </a:cubicBezTo>
                  <a:cubicBezTo>
                    <a:pt x="28377" y="11805"/>
                    <a:pt x="29046" y="5704"/>
                    <a:pt x="25005" y="2296"/>
                  </a:cubicBezTo>
                  <a:cubicBezTo>
                    <a:pt x="22707" y="350"/>
                    <a:pt x="19683" y="1"/>
                    <a:pt x="16725"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6"/>
          <p:cNvGrpSpPr/>
          <p:nvPr/>
        </p:nvGrpSpPr>
        <p:grpSpPr>
          <a:xfrm>
            <a:off x="7103716" y="2571750"/>
            <a:ext cx="1324481" cy="1704076"/>
            <a:chOff x="5951325" y="666000"/>
            <a:chExt cx="859550" cy="1105825"/>
          </a:xfrm>
        </p:grpSpPr>
        <p:sp>
          <p:nvSpPr>
            <p:cNvPr id="923" name="Google Shape;923;p36"/>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36"/>
          <p:cNvGrpSpPr/>
          <p:nvPr/>
        </p:nvGrpSpPr>
        <p:grpSpPr>
          <a:xfrm>
            <a:off x="1322243" y="3059746"/>
            <a:ext cx="827325" cy="1079650"/>
            <a:chOff x="4763825" y="3528850"/>
            <a:chExt cx="827325" cy="1079650"/>
          </a:xfrm>
        </p:grpSpPr>
        <p:sp>
          <p:nvSpPr>
            <p:cNvPr id="927" name="Google Shape;927;p36"/>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880;p34">
            <a:extLst>
              <a:ext uri="{FF2B5EF4-FFF2-40B4-BE49-F238E27FC236}">
                <a16:creationId xmlns:a16="http://schemas.microsoft.com/office/drawing/2014/main" id="{FE69DC73-118E-44EA-ACA8-CDCCD1E64294}"/>
              </a:ext>
            </a:extLst>
          </p:cNvPr>
          <p:cNvSpPr txBox="1">
            <a:spLocks noGrp="1"/>
          </p:cNvSpPr>
          <p:nvPr>
            <p:ph type="subTitle" idx="1"/>
          </p:nvPr>
        </p:nvSpPr>
        <p:spPr>
          <a:xfrm>
            <a:off x="1959750" y="3938721"/>
            <a:ext cx="5224500" cy="57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Overview</a:t>
            </a:r>
            <a:endParaRPr dirty="0"/>
          </a:p>
        </p:txBody>
      </p:sp>
      <p:sp>
        <p:nvSpPr>
          <p:cNvPr id="16" name="Google Shape;880;p34">
            <a:extLst>
              <a:ext uri="{FF2B5EF4-FFF2-40B4-BE49-F238E27FC236}">
                <a16:creationId xmlns:a16="http://schemas.microsoft.com/office/drawing/2014/main" id="{6FD9ADB8-FCEC-49EA-A373-FB21947A5DB8}"/>
              </a:ext>
            </a:extLst>
          </p:cNvPr>
          <p:cNvSpPr txBox="1">
            <a:spLocks/>
          </p:cNvSpPr>
          <p:nvPr/>
        </p:nvSpPr>
        <p:spPr>
          <a:xfrm>
            <a:off x="1959175" y="4000100"/>
            <a:ext cx="5224500" cy="572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dvent Pro Medium"/>
              <a:buNone/>
              <a:defRPr sz="1800" b="0" i="0" u="none" strike="noStrike" cap="none">
                <a:solidFill>
                  <a:schemeClr val="dk1"/>
                </a:solidFill>
                <a:latin typeface="Advent Pro Medium"/>
                <a:ea typeface="Advent Pro Medium"/>
                <a:cs typeface="Advent Pro Medium"/>
                <a:sym typeface="Advent Pro Medium"/>
              </a:defRPr>
            </a:lvl1pPr>
            <a:lvl2pPr marL="914400" marR="0" lvl="1" indent="-317500" algn="ctr" rtl="0">
              <a:lnSpc>
                <a:spcPct val="100000"/>
              </a:lnSpc>
              <a:spcBef>
                <a:spcPts val="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2pPr>
            <a:lvl3pPr marL="1371600" marR="0" lvl="2"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3pPr>
            <a:lvl4pPr marL="1828800" marR="0" lvl="3"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4pPr>
            <a:lvl5pPr marL="2286000" marR="0" lvl="4"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5pPr>
            <a:lvl6pPr marL="2743200" marR="0" lvl="5"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6pPr>
            <a:lvl7pPr marL="3200400" marR="0" lvl="6"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7pPr>
            <a:lvl8pPr marL="3657600" marR="0" lvl="7" indent="-317500" algn="ctr" rtl="0">
              <a:lnSpc>
                <a:spcPct val="100000"/>
              </a:lnSpc>
              <a:spcBef>
                <a:spcPts val="1600"/>
              </a:spcBef>
              <a:spcAft>
                <a:spcPts val="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8pPr>
            <a:lvl9pPr marL="4114800" marR="0" lvl="8" indent="-317500" algn="ctr" rtl="0">
              <a:lnSpc>
                <a:spcPct val="100000"/>
              </a:lnSpc>
              <a:spcBef>
                <a:spcPts val="1600"/>
              </a:spcBef>
              <a:spcAft>
                <a:spcPts val="1600"/>
              </a:spcAft>
              <a:buClr>
                <a:schemeClr val="dk1"/>
              </a:buClr>
              <a:buSzPts val="1400"/>
              <a:buFont typeface="Advent Pro Medium"/>
              <a:buNone/>
              <a:defRPr sz="1400" b="0" i="0" u="none" strike="noStrike" cap="none">
                <a:solidFill>
                  <a:schemeClr val="dk1"/>
                </a:solidFill>
                <a:latin typeface="Advent Pro Medium"/>
                <a:ea typeface="Advent Pro Medium"/>
                <a:cs typeface="Advent Pro Medium"/>
                <a:sym typeface="Advent Pro Medium"/>
              </a:defRPr>
            </a:lvl9pPr>
          </a:lstStyle>
          <a:p>
            <a:pPr marL="0" indent="0"/>
            <a:r>
              <a:rPr lang="en-US"/>
              <a:t>Overview</a:t>
            </a:r>
            <a:endParaRPr lang="en-US" dirty="0"/>
          </a:p>
        </p:txBody>
      </p:sp>
    </p:spTree>
    <p:extLst>
      <p:ext uri="{BB962C8B-B14F-4D97-AF65-F5344CB8AC3E}">
        <p14:creationId xmlns:p14="http://schemas.microsoft.com/office/powerpoint/2010/main" val="3665893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Overview</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606432"/>
            <a:ext cx="7490122" cy="2185214"/>
          </a:xfrm>
          <a:prstGeom prst="rect">
            <a:avLst/>
          </a:prstGeom>
          <a:noFill/>
        </p:spPr>
        <p:txBody>
          <a:bodyPr wrap="square" rtlCol="0">
            <a:spAutoFit/>
          </a:bodyPr>
          <a:lstStyle/>
          <a:p>
            <a:pPr algn="l" fontAlgn="base"/>
            <a:r>
              <a:rPr lang="vi-VN" sz="2000" b="0" i="0" dirty="0">
                <a:solidFill>
                  <a:srgbClr val="333333"/>
                </a:solidFill>
                <a:effectLst/>
                <a:latin typeface="+mj-lt"/>
              </a:rPr>
              <a:t>Round Robin là một giải thuật định thời CPU. Trong một chu kỳ, mỗi tiến trình được gán một thời gian giữ CPU nhất định.</a:t>
            </a:r>
            <a:endParaRPr lang="en-US" sz="2000" b="0" i="0" dirty="0">
              <a:solidFill>
                <a:srgbClr val="333333"/>
              </a:solidFill>
              <a:effectLst/>
              <a:latin typeface="+mj-lt"/>
            </a:endParaRPr>
          </a:p>
          <a:p>
            <a:pPr algn="l" fontAlgn="base"/>
            <a:endParaRPr lang="vi-VN" sz="2000" b="0" i="0" dirty="0">
              <a:solidFill>
                <a:srgbClr val="333333"/>
              </a:solidFill>
              <a:effectLst/>
              <a:latin typeface="+mj-lt"/>
            </a:endParaRPr>
          </a:p>
          <a:p>
            <a:pPr algn="l" fontAlgn="base"/>
            <a:r>
              <a:rPr lang="vi-VN" sz="2000" b="0" i="0" dirty="0">
                <a:solidFill>
                  <a:srgbClr val="333333"/>
                </a:solidFill>
                <a:effectLst/>
                <a:latin typeface="+mj-lt"/>
              </a:rPr>
              <a:t>Round Robin xuất phát từ nguyên tắc vòng tròn, lần lượt mỗi người sẽ nhận được một phần bằng nhau của một thứ gì đó. Giải thuật Round Robin cung cấp khả năng thực thi các quy trình miễn phí.</a:t>
            </a:r>
          </a:p>
          <a:p>
            <a:endParaRPr lang="en-US" sz="1600" dirty="0">
              <a:latin typeface="+mj-lt"/>
              <a:cs typeface="Times New Roman" panose="02020603050405020304" pitchFamily="18" charset="0"/>
            </a:endParaRPr>
          </a:p>
        </p:txBody>
      </p:sp>
    </p:spTree>
    <p:extLst>
      <p:ext uri="{BB962C8B-B14F-4D97-AF65-F5344CB8AC3E}">
        <p14:creationId xmlns:p14="http://schemas.microsoft.com/office/powerpoint/2010/main" val="2068435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Overview</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454991"/>
            <a:ext cx="7490122" cy="3077766"/>
          </a:xfrm>
          <a:prstGeom prst="rect">
            <a:avLst/>
          </a:prstGeom>
          <a:noFill/>
        </p:spPr>
        <p:txBody>
          <a:bodyPr wrap="square" rtlCol="0">
            <a:spAutoFit/>
          </a:bodyPr>
          <a:lstStyle/>
          <a:p>
            <a:pPr algn="l" fontAlgn="base"/>
            <a:r>
              <a:rPr lang="vi-VN" sz="1800" b="0" i="0" dirty="0">
                <a:solidFill>
                  <a:srgbClr val="333333"/>
                </a:solidFill>
                <a:effectLst/>
                <a:latin typeface="+mj-lt"/>
              </a:rPr>
              <a:t>Đây là một giải thuật ưu tiên, nằm trong danh mục giải thuật mở đầu. Round Robin được đánh giá là một trong những giải thuật đơn giản nhất, tồn tại lâu đời nhất và tiêu thức tính toán công bằng nhất. Trong giải thuật Round Robin, khoảng thời gian phải đặt ở mức tối thiểu gán cho một tác vụ cụ thể cần được xử lý. Tuy nhiên có thể khác nhau về các hệ điều hành.</a:t>
            </a:r>
            <a:endParaRPr lang="en-US" sz="1800" b="0" i="0" dirty="0">
              <a:solidFill>
                <a:srgbClr val="333333"/>
              </a:solidFill>
              <a:effectLst/>
              <a:latin typeface="+mj-lt"/>
            </a:endParaRPr>
          </a:p>
          <a:p>
            <a:pPr algn="l" fontAlgn="base"/>
            <a:endParaRPr lang="vi-VN" sz="1800" b="0" i="0" dirty="0">
              <a:solidFill>
                <a:srgbClr val="333333"/>
              </a:solidFill>
              <a:effectLst/>
              <a:latin typeface="+mj-lt"/>
            </a:endParaRPr>
          </a:p>
          <a:p>
            <a:pPr algn="l" fontAlgn="base"/>
            <a:r>
              <a:rPr lang="vi-VN" sz="1800" b="0" i="0" dirty="0">
                <a:solidFill>
                  <a:srgbClr val="333333"/>
                </a:solidFill>
                <a:effectLst/>
                <a:latin typeface="+mj-lt"/>
              </a:rPr>
              <a:t>Giải thuật được phát triển theo mô hình Hybrid và điều khiển bằng đồng hồ trong tự nhiên. Round Robin cần sử dụng thời gian thực, các khoản hồi sẽ được giới hạn trong một khoản thời gian cụ thể. Hầu hết các hệ điều hành truyền thống điều sử dụng phương pháp lập lịch này.</a:t>
            </a: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963987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9"/>
          <p:cNvSpPr txBox="1">
            <a:spLocks noGrp="1"/>
          </p:cNvSpPr>
          <p:nvPr>
            <p:ph type="title"/>
          </p:nvPr>
        </p:nvSpPr>
        <p:spPr>
          <a:xfrm>
            <a:off x="1967479" y="1963019"/>
            <a:ext cx="52245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How it work ?</a:t>
            </a:r>
            <a:endParaRPr dirty="0"/>
          </a:p>
        </p:txBody>
      </p:sp>
      <p:grpSp>
        <p:nvGrpSpPr>
          <p:cNvPr id="987" name="Google Shape;987;p39"/>
          <p:cNvGrpSpPr/>
          <p:nvPr/>
        </p:nvGrpSpPr>
        <p:grpSpPr>
          <a:xfrm>
            <a:off x="951004" y="2724394"/>
            <a:ext cx="1244714" cy="1601345"/>
            <a:chOff x="5951325" y="666000"/>
            <a:chExt cx="859550" cy="1105825"/>
          </a:xfrm>
        </p:grpSpPr>
        <p:sp>
          <p:nvSpPr>
            <p:cNvPr id="988" name="Google Shape;988;p39"/>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9"/>
          <p:cNvGrpSpPr/>
          <p:nvPr/>
        </p:nvGrpSpPr>
        <p:grpSpPr>
          <a:xfrm>
            <a:off x="1368393" y="1349753"/>
            <a:ext cx="827325" cy="1079650"/>
            <a:chOff x="4763825" y="3528850"/>
            <a:chExt cx="827325" cy="1079650"/>
          </a:xfrm>
        </p:grpSpPr>
        <p:sp>
          <p:nvSpPr>
            <p:cNvPr id="992" name="Google Shape;992;p39"/>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9"/>
          <p:cNvGrpSpPr/>
          <p:nvPr/>
        </p:nvGrpSpPr>
        <p:grpSpPr>
          <a:xfrm>
            <a:off x="6941075" y="1395346"/>
            <a:ext cx="1244733" cy="1666764"/>
            <a:chOff x="3453500" y="2101050"/>
            <a:chExt cx="827450" cy="1108000"/>
          </a:xfrm>
        </p:grpSpPr>
        <p:sp>
          <p:nvSpPr>
            <p:cNvPr id="996" name="Google Shape;996;p39"/>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53784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27886C40-5AA4-49E1-BF6B-CC76D7C2349B}"/>
              </a:ext>
            </a:extLst>
          </p:cNvPr>
          <p:cNvSpPr txBox="1"/>
          <p:nvPr/>
        </p:nvSpPr>
        <p:spPr>
          <a:xfrm>
            <a:off x="839490" y="1207723"/>
            <a:ext cx="7593806" cy="1815882"/>
          </a:xfrm>
          <a:prstGeom prst="rect">
            <a:avLst/>
          </a:prstGeom>
          <a:noFill/>
        </p:spPr>
        <p:txBody>
          <a:bodyPr wrap="square">
            <a:spAutoFit/>
          </a:bodyPr>
          <a:lstStyle/>
          <a:p>
            <a:pPr algn="l"/>
            <a:r>
              <a:rPr lang="vi-VN" sz="1600" b="0" i="0" dirty="0">
                <a:solidFill>
                  <a:srgbClr val="222222"/>
                </a:solidFill>
                <a:effectLst/>
                <a:latin typeface="+mj-lt"/>
              </a:rPr>
              <a:t>Đối với thuật giải RR, mỗi tiến trình trước khi bắt đầu được đưa vào CPU xử lý, sẽ được cấp phát cho một đơn vị thời gian chiếm dụng CPU nhất định.</a:t>
            </a:r>
            <a:endParaRPr lang="en-US" sz="1600" b="0" i="0" dirty="0">
              <a:solidFill>
                <a:srgbClr val="222222"/>
              </a:solidFill>
              <a:effectLst/>
              <a:latin typeface="+mj-lt"/>
            </a:endParaRPr>
          </a:p>
          <a:p>
            <a:pPr algn="l"/>
            <a:endParaRPr lang="vi-VN" sz="1600" b="0" i="0" dirty="0">
              <a:solidFill>
                <a:srgbClr val="222222"/>
              </a:solidFill>
              <a:effectLst/>
              <a:latin typeface="+mj-lt"/>
            </a:endParaRPr>
          </a:p>
          <a:p>
            <a:pPr algn="l"/>
            <a:r>
              <a:rPr lang="vi-VN" sz="1600" b="0" i="0" dirty="0">
                <a:solidFill>
                  <a:srgbClr val="222222"/>
                </a:solidFill>
                <a:effectLst/>
                <a:latin typeface="+mj-lt"/>
              </a:rPr>
              <a:t>Ta gọi chung giá trị hằng số này với cái tên là quantum. Điểm khác biệt của RR với FCFS đó  là RR tuân thủ theo cơ chế không độc quyền (preemtive).</a:t>
            </a:r>
          </a:p>
          <a:p>
            <a:br>
              <a:rPr lang="vi-VN" sz="1600" dirty="0">
                <a:latin typeface="+mj-lt"/>
              </a:rPr>
            </a:br>
            <a:endParaRPr lang="en-US" sz="1600" dirty="0">
              <a:latin typeface="+mj-lt"/>
            </a:endParaRPr>
          </a:p>
        </p:txBody>
      </p:sp>
      <p:pic>
        <p:nvPicPr>
          <p:cNvPr id="2050" name="Picture 2" descr="image001">
            <a:extLst>
              <a:ext uri="{FF2B5EF4-FFF2-40B4-BE49-F238E27FC236}">
                <a16:creationId xmlns:a16="http://schemas.microsoft.com/office/drawing/2014/main" id="{DD28F7CD-3A9D-495E-9D17-5B8B111D8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491" y="2571750"/>
            <a:ext cx="443865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085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5">
            <a:extLst>
              <a:ext uri="{FF2B5EF4-FFF2-40B4-BE49-F238E27FC236}">
                <a16:creationId xmlns:a16="http://schemas.microsoft.com/office/drawing/2014/main" id="{98C25A14-4FEE-444E-BDA2-DA4B2B530CA3}"/>
              </a:ext>
            </a:extLst>
          </p:cNvPr>
          <p:cNvSpPr>
            <a:spLocks noChangeArrowheads="1"/>
          </p:cNvSpPr>
          <p:nvPr/>
        </p:nvSpPr>
        <p:spPr bwMode="auto">
          <a:xfrm>
            <a:off x="897816" y="1177120"/>
            <a:ext cx="6481154" cy="32624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Như</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vậy</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khi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một</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hết</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thời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gian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quantum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mà</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cấp</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phát</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thì</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dù</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vẫn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còn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phải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xử</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tiếp</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phần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dư</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của</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nó</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cũng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sẽ</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được</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chuyển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về</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phía</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sau</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danh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sách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hàng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đợi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Sau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đó</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căn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cứ</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vào</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danh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sách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Ready list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đã</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nạp</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trước</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đó</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CPU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sẽ</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lấy</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tiếp</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kế</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cận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để</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đưa</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vào</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xử</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lý</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với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mức</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quantum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như</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nhau</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cho</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tất</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cả</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các</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ClrTx/>
            </a:pP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Nếu</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gọi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n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số</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trong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Ready list,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thời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gian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quantum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vi-VN"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q,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như</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vậy</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mỗi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tiến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trình</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sẽ</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có</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một</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khoảng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thời</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gian</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là</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để</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sử</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dụng</a:t>
            </a:r>
            <a:r>
              <a:rPr kumimoji="0" lang="en-US" altLang="en-US" sz="18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CPU.</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50" name="Picture 6" descr="image002">
            <a:extLst>
              <a:ext uri="{FF2B5EF4-FFF2-40B4-BE49-F238E27FC236}">
                <a16:creationId xmlns:a16="http://schemas.microsoft.com/office/drawing/2014/main" id="{DAB5B177-E63C-4F28-BA63-5902D0A80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2525" y="-53975"/>
            <a:ext cx="1143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82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Overview</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26939" y="1724099"/>
            <a:ext cx="7490122" cy="2308324"/>
          </a:xfrm>
          <a:prstGeom prst="rect">
            <a:avLst/>
          </a:prstGeom>
          <a:noFill/>
        </p:spPr>
        <p:txBody>
          <a:bodyPr wrap="square" rtlCol="0">
            <a:spAutoFit/>
          </a:bodyPr>
          <a:lstStyle/>
          <a:p>
            <a:r>
              <a:rPr lang="vi-VN" sz="2400" b="0" i="0" dirty="0">
                <a:solidFill>
                  <a:srgbClr val="1C1E21"/>
                </a:solidFill>
                <a:effectLst/>
                <a:latin typeface="Georgia" panose="02040502050405020303" pitchFamily="18" charset="0"/>
              </a:rPr>
              <a:t>Thuật toán sắp xếp việc cấp phát tài nguyên dựa vào đồ thị RAG không thể áp dụng được đối với các hệ thống có nhiều thực thể (instance) của cùng một loại tài nguyên (ví dụ R có 2 thực thể), lúc đó ta phải dùng đến một giải thuật tránh deadlock có tên là giải thuật Banker. </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9"/>
          <p:cNvSpPr txBox="1">
            <a:spLocks noGrp="1"/>
          </p:cNvSpPr>
          <p:nvPr>
            <p:ph type="title"/>
          </p:nvPr>
        </p:nvSpPr>
        <p:spPr>
          <a:xfrm>
            <a:off x="1967479" y="1963019"/>
            <a:ext cx="52245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Example</a:t>
            </a:r>
            <a:endParaRPr dirty="0"/>
          </a:p>
        </p:txBody>
      </p:sp>
      <p:grpSp>
        <p:nvGrpSpPr>
          <p:cNvPr id="987" name="Google Shape;987;p39"/>
          <p:cNvGrpSpPr/>
          <p:nvPr/>
        </p:nvGrpSpPr>
        <p:grpSpPr>
          <a:xfrm>
            <a:off x="951004" y="2724394"/>
            <a:ext cx="1244714" cy="1601345"/>
            <a:chOff x="5951325" y="666000"/>
            <a:chExt cx="859550" cy="1105825"/>
          </a:xfrm>
        </p:grpSpPr>
        <p:sp>
          <p:nvSpPr>
            <p:cNvPr id="988" name="Google Shape;988;p39"/>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9"/>
          <p:cNvGrpSpPr/>
          <p:nvPr/>
        </p:nvGrpSpPr>
        <p:grpSpPr>
          <a:xfrm>
            <a:off x="1368393" y="1349753"/>
            <a:ext cx="827325" cy="1079650"/>
            <a:chOff x="4763825" y="3528850"/>
            <a:chExt cx="827325" cy="1079650"/>
          </a:xfrm>
        </p:grpSpPr>
        <p:sp>
          <p:nvSpPr>
            <p:cNvPr id="992" name="Google Shape;992;p39"/>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9"/>
          <p:cNvGrpSpPr/>
          <p:nvPr/>
        </p:nvGrpSpPr>
        <p:grpSpPr>
          <a:xfrm>
            <a:off x="6941075" y="1395346"/>
            <a:ext cx="1244733" cy="1666764"/>
            <a:chOff x="3453500" y="2101050"/>
            <a:chExt cx="827450" cy="1108000"/>
          </a:xfrm>
        </p:grpSpPr>
        <p:sp>
          <p:nvSpPr>
            <p:cNvPr id="996" name="Google Shape;996;p39"/>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907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Example</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14388" y="1235820"/>
            <a:ext cx="7490122" cy="954107"/>
          </a:xfrm>
          <a:prstGeom prst="rect">
            <a:avLst/>
          </a:prstGeom>
          <a:noFill/>
        </p:spPr>
        <p:txBody>
          <a:bodyPr wrap="square" rtlCol="0">
            <a:spAutoFit/>
          </a:bodyPr>
          <a:lstStyle/>
          <a:p>
            <a:pPr algn="l" rtl="0"/>
            <a:r>
              <a:rPr lang="en-US" b="0" i="0" dirty="0" err="1">
                <a:solidFill>
                  <a:srgbClr val="222222"/>
                </a:solidFill>
                <a:effectLst/>
                <a:latin typeface="Times New Roman" panose="02020603050405020304" pitchFamily="18" charset="0"/>
                <a:cs typeface="Times New Roman" panose="02020603050405020304" pitchFamily="18" charset="0"/>
              </a:rPr>
              <a:t>Để</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hình</a:t>
            </a:r>
            <a:r>
              <a:rPr lang="en-US" b="0" i="0" dirty="0">
                <a:solidFill>
                  <a:srgbClr val="222222"/>
                </a:solidFill>
                <a:effectLst/>
                <a:latin typeface="Times New Roman" panose="02020603050405020304" pitchFamily="18" charset="0"/>
                <a:cs typeface="Times New Roman" panose="02020603050405020304" pitchFamily="18" charset="0"/>
              </a:rPr>
              <a:t> dung </a:t>
            </a:r>
            <a:r>
              <a:rPr lang="en-US" b="0" i="0" dirty="0" err="1">
                <a:solidFill>
                  <a:srgbClr val="222222"/>
                </a:solidFill>
                <a:effectLst/>
                <a:latin typeface="Times New Roman" panose="02020603050405020304" pitchFamily="18" charset="0"/>
                <a:cs typeface="Times New Roman" panose="02020603050405020304" pitchFamily="18" charset="0"/>
              </a:rPr>
              <a:t>rõ</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ràng</a:t>
            </a:r>
            <a:r>
              <a:rPr lang="en-US" b="0" i="0" dirty="0">
                <a:solidFill>
                  <a:srgbClr val="222222"/>
                </a:solidFill>
                <a:effectLst/>
                <a:latin typeface="Times New Roman" panose="02020603050405020304" pitchFamily="18" charset="0"/>
                <a:cs typeface="Times New Roman" panose="02020603050405020304" pitchFamily="18" charset="0"/>
              </a:rPr>
              <a:t>, ta </a:t>
            </a:r>
            <a:r>
              <a:rPr lang="en-US" b="0" i="0" dirty="0" err="1">
                <a:solidFill>
                  <a:srgbClr val="222222"/>
                </a:solidFill>
                <a:effectLst/>
                <a:latin typeface="Times New Roman" panose="02020603050405020304" pitchFamily="18" charset="0"/>
                <a:cs typeface="Times New Roman" panose="02020603050405020304" pitchFamily="18" charset="0"/>
              </a:rPr>
              <a:t>sẽ</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xét</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ví</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dụ</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sau</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đây</a:t>
            </a:r>
            <a:r>
              <a:rPr lang="en-US" b="0" i="0" dirty="0">
                <a:solidFill>
                  <a:srgbClr val="222222"/>
                </a:solidFill>
                <a:effectLst/>
                <a:latin typeface="Times New Roman" panose="02020603050405020304" pitchFamily="18" charset="0"/>
                <a:cs typeface="Times New Roman" panose="02020603050405020304" pitchFamily="18" charset="0"/>
              </a:rPr>
              <a:t>.</a:t>
            </a:r>
            <a:endParaRPr lang="vi-VN" sz="1400" i="0" dirty="0">
              <a:solidFill>
                <a:srgbClr val="1C1E21"/>
              </a:solidFill>
              <a:effectLst/>
              <a:latin typeface="Times New Roman" panose="02020603050405020304" pitchFamily="18" charset="0"/>
              <a:cs typeface="Times New Roman" panose="02020603050405020304" pitchFamily="18" charset="0"/>
            </a:endParaRPr>
          </a:p>
          <a:p>
            <a:pPr algn="l" rtl="0"/>
            <a:endParaRPr lang="vi-VN" sz="1400" b="0" i="0" dirty="0">
              <a:solidFill>
                <a:srgbClr val="1C1E21"/>
              </a:solidFill>
              <a:effectLst/>
              <a:latin typeface="Times New Roman" panose="02020603050405020304" pitchFamily="18" charset="0"/>
              <a:cs typeface="Times New Roman" panose="02020603050405020304" pitchFamily="18" charset="0"/>
            </a:endParaRPr>
          </a:p>
          <a:p>
            <a:pPr algn="l" rtl="0"/>
            <a:endParaRPr lang="vi-VN" b="1" i="0" dirty="0">
              <a:solidFill>
                <a:srgbClr val="1C1E21"/>
              </a:solidFill>
              <a:effectLst/>
              <a:latin typeface="inherit"/>
            </a:endParaRPr>
          </a:p>
          <a:p>
            <a:pPr algn="l" rtl="0"/>
            <a:endParaRPr lang="vi-VN" sz="1400" b="0" i="0" dirty="0">
              <a:solidFill>
                <a:srgbClr val="1C1E21"/>
              </a:solidFill>
              <a:effectLst/>
              <a:latin typeface="Georgia" panose="02040502050405020303" pitchFamily="18" charset="0"/>
            </a:endParaRPr>
          </a:p>
        </p:txBody>
      </p:sp>
      <p:graphicFrame>
        <p:nvGraphicFramePr>
          <p:cNvPr id="2" name="Table 1">
            <a:extLst>
              <a:ext uri="{FF2B5EF4-FFF2-40B4-BE49-F238E27FC236}">
                <a16:creationId xmlns:a16="http://schemas.microsoft.com/office/drawing/2014/main" id="{607F2716-7C24-4D1A-8A66-5DDABBD32804}"/>
              </a:ext>
            </a:extLst>
          </p:cNvPr>
          <p:cNvGraphicFramePr>
            <a:graphicFrameLocks noGrp="1"/>
          </p:cNvGraphicFramePr>
          <p:nvPr>
            <p:extLst>
              <p:ext uri="{D42A27DB-BD31-4B8C-83A1-F6EECF244321}">
                <p14:modId xmlns:p14="http://schemas.microsoft.com/office/powerpoint/2010/main" val="246864311"/>
              </p:ext>
            </p:extLst>
          </p:nvPr>
        </p:nvGraphicFramePr>
        <p:xfrm>
          <a:off x="897816" y="1663602"/>
          <a:ext cx="5303520" cy="975360"/>
        </p:xfrm>
        <a:graphic>
          <a:graphicData uri="http://schemas.openxmlformats.org/drawingml/2006/table">
            <a:tbl>
              <a:tblPr/>
              <a:tblGrid>
                <a:gridCol w="1767840">
                  <a:extLst>
                    <a:ext uri="{9D8B030D-6E8A-4147-A177-3AD203B41FA5}">
                      <a16:colId xmlns:a16="http://schemas.microsoft.com/office/drawing/2014/main" val="1199035247"/>
                    </a:ext>
                  </a:extLst>
                </a:gridCol>
                <a:gridCol w="1767840">
                  <a:extLst>
                    <a:ext uri="{9D8B030D-6E8A-4147-A177-3AD203B41FA5}">
                      <a16:colId xmlns:a16="http://schemas.microsoft.com/office/drawing/2014/main" val="1193123278"/>
                    </a:ext>
                  </a:extLst>
                </a:gridCol>
                <a:gridCol w="1767840">
                  <a:extLst>
                    <a:ext uri="{9D8B030D-6E8A-4147-A177-3AD203B41FA5}">
                      <a16:colId xmlns:a16="http://schemas.microsoft.com/office/drawing/2014/main" val="2606915157"/>
                    </a:ext>
                  </a:extLst>
                </a:gridCol>
              </a:tblGrid>
              <a:tr h="0">
                <a:tc>
                  <a:txBody>
                    <a:bodyPr/>
                    <a:lstStyle/>
                    <a:p>
                      <a:pPr algn="ctr"/>
                      <a:r>
                        <a:rPr lang="en-US">
                          <a:effectLst/>
                        </a:rPr>
                        <a:t>Process</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Arrival Time</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Burst Time</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744426610"/>
                  </a:ext>
                </a:extLst>
              </a:tr>
              <a:tr h="0">
                <a:tc>
                  <a:txBody>
                    <a:bodyPr/>
                    <a:lstStyle/>
                    <a:p>
                      <a:pPr algn="ctr"/>
                      <a:r>
                        <a:rPr lang="en-US">
                          <a:effectLst/>
                        </a:rPr>
                        <a:t>P</a:t>
                      </a:r>
                      <a:r>
                        <a:rPr lang="en-US" baseline="-25000">
                          <a:effectLst/>
                        </a:rPr>
                        <a:t>1</a:t>
                      </a:r>
                      <a:endParaRPr lang="en-US">
                        <a:effectLst/>
                      </a:endParaRP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0</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24</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999514375"/>
                  </a:ext>
                </a:extLst>
              </a:tr>
              <a:tr h="0">
                <a:tc>
                  <a:txBody>
                    <a:bodyPr/>
                    <a:lstStyle/>
                    <a:p>
                      <a:pPr algn="ctr"/>
                      <a:r>
                        <a:rPr lang="en-US">
                          <a:effectLst/>
                        </a:rPr>
                        <a:t>P</a:t>
                      </a:r>
                      <a:r>
                        <a:rPr lang="en-US" baseline="-25000">
                          <a:effectLst/>
                        </a:rPr>
                        <a:t>2</a:t>
                      </a:r>
                      <a:endParaRPr lang="en-US">
                        <a:effectLst/>
                      </a:endParaRP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1</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3</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606221773"/>
                  </a:ext>
                </a:extLst>
              </a:tr>
              <a:tr h="0">
                <a:tc>
                  <a:txBody>
                    <a:bodyPr/>
                    <a:lstStyle/>
                    <a:p>
                      <a:pPr algn="ctr"/>
                      <a:r>
                        <a:rPr lang="en-US">
                          <a:effectLst/>
                        </a:rPr>
                        <a:t>P</a:t>
                      </a:r>
                      <a:r>
                        <a:rPr lang="en-US" baseline="-25000">
                          <a:effectLst/>
                        </a:rPr>
                        <a:t>3</a:t>
                      </a:r>
                      <a:endParaRPr lang="en-US">
                        <a:effectLst/>
                      </a:endParaRP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a:effectLst/>
                        </a:rPr>
                        <a:t>2</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tc>
                  <a:txBody>
                    <a:bodyPr/>
                    <a:lstStyle/>
                    <a:p>
                      <a:pPr algn="ctr"/>
                      <a:r>
                        <a:rPr lang="en-US" dirty="0">
                          <a:effectLst/>
                        </a:rPr>
                        <a:t>3</a:t>
                      </a:r>
                    </a:p>
                  </a:txBody>
                  <a:tcPr marL="60960" marR="60960" marT="15240" marB="15240" anchor="ctr">
                    <a:lnL w="7620" cap="flat" cmpd="sng" algn="ctr">
                      <a:solidFill>
                        <a:srgbClr val="EDEDED"/>
                      </a:solidFill>
                      <a:prstDash val="solid"/>
                      <a:round/>
                      <a:headEnd type="none" w="med" len="med"/>
                      <a:tailEnd type="none" w="med" len="med"/>
                    </a:lnL>
                    <a:lnR w="7620" cap="flat" cmpd="sng" algn="ctr">
                      <a:solidFill>
                        <a:srgbClr val="EDEDED"/>
                      </a:solidFill>
                      <a:prstDash val="solid"/>
                      <a:round/>
                      <a:headEnd type="none" w="med" len="med"/>
                      <a:tailEnd type="none" w="med" len="med"/>
                    </a:lnR>
                    <a:lnT w="7620" cap="flat" cmpd="sng" algn="ctr">
                      <a:solidFill>
                        <a:srgbClr val="EDEDED"/>
                      </a:solidFill>
                      <a:prstDash val="solid"/>
                      <a:round/>
                      <a:headEnd type="none" w="med" len="med"/>
                      <a:tailEnd type="none" w="med" len="med"/>
                    </a:lnT>
                    <a:lnB w="7620"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455120170"/>
                  </a:ext>
                </a:extLst>
              </a:tr>
            </a:tbl>
          </a:graphicData>
        </a:graphic>
      </p:graphicFrame>
      <p:sp>
        <p:nvSpPr>
          <p:cNvPr id="14" name="TextBox 13">
            <a:extLst>
              <a:ext uri="{FF2B5EF4-FFF2-40B4-BE49-F238E27FC236}">
                <a16:creationId xmlns:a16="http://schemas.microsoft.com/office/drawing/2014/main" id="{3666DE32-BC6C-43C7-9B9D-A7117DE82F4A}"/>
              </a:ext>
            </a:extLst>
          </p:cNvPr>
          <p:cNvSpPr txBox="1"/>
          <p:nvPr/>
        </p:nvSpPr>
        <p:spPr>
          <a:xfrm>
            <a:off x="814387" y="2773918"/>
            <a:ext cx="7490121" cy="523220"/>
          </a:xfrm>
          <a:prstGeom prst="rect">
            <a:avLst/>
          </a:prstGeom>
          <a:noFill/>
        </p:spPr>
        <p:txBody>
          <a:bodyPr wrap="square">
            <a:spAutoFit/>
          </a:bodyPr>
          <a:lstStyle/>
          <a:p>
            <a:r>
              <a:rPr lang="vi-VN" b="0" i="0" dirty="0">
                <a:solidFill>
                  <a:srgbClr val="222222"/>
                </a:solidFill>
                <a:effectLst/>
                <a:latin typeface="+mj-lt"/>
              </a:rPr>
              <a:t>Với bảng dữ liệu trên, ta biết thêm được quantum time=4. Như vậy, để tính toán thuận tiện, ta cũng tiếp tục sử dụng giản đồ Gantt:</a:t>
            </a:r>
            <a:endParaRPr lang="en-US" dirty="0">
              <a:latin typeface="+mj-lt"/>
            </a:endParaRPr>
          </a:p>
        </p:txBody>
      </p:sp>
      <p:pic>
        <p:nvPicPr>
          <p:cNvPr id="7170" name="Picture 2" descr="image005">
            <a:extLst>
              <a:ext uri="{FF2B5EF4-FFF2-40B4-BE49-F238E27FC236}">
                <a16:creationId xmlns:a16="http://schemas.microsoft.com/office/drawing/2014/main" id="{FAC90A1C-CDF6-467E-B40B-65E724432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16" y="3593355"/>
            <a:ext cx="561975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63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Example</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12F5E485-9586-4D64-B5E2-94F5AAE00CE6}"/>
              </a:ext>
            </a:extLst>
          </p:cNvPr>
          <p:cNvSpPr txBox="1"/>
          <p:nvPr/>
        </p:nvSpPr>
        <p:spPr>
          <a:xfrm>
            <a:off x="976074" y="1398186"/>
            <a:ext cx="7328436" cy="2800767"/>
          </a:xfrm>
          <a:prstGeom prst="rect">
            <a:avLst/>
          </a:prstGeom>
          <a:noFill/>
        </p:spPr>
        <p:txBody>
          <a:bodyPr wrap="square">
            <a:spAutoFit/>
          </a:bodyPr>
          <a:lstStyle/>
          <a:p>
            <a:pPr algn="l"/>
            <a:r>
              <a:rPr lang="vi-VN" sz="1600" b="0" i="0" dirty="0">
                <a:solidFill>
                  <a:srgbClr val="222222"/>
                </a:solidFill>
                <a:effectLst/>
                <a:latin typeface="+mj-lt"/>
              </a:rPr>
              <a:t>Với giản đồ Gantt này, ta có thể tính được:</a:t>
            </a:r>
            <a:br>
              <a:rPr lang="vi-VN" sz="1600" b="0" i="0" dirty="0">
                <a:solidFill>
                  <a:srgbClr val="222222"/>
                </a:solidFill>
                <a:effectLst/>
                <a:latin typeface="+mj-lt"/>
              </a:rPr>
            </a:br>
            <a:r>
              <a:rPr lang="vi-VN" sz="1600" b="0" i="0" dirty="0">
                <a:solidFill>
                  <a:srgbClr val="222222"/>
                </a:solidFill>
                <a:effectLst/>
                <a:latin typeface="+mj-lt"/>
              </a:rPr>
              <a:t>– Thời gian xử lý: P</a:t>
            </a:r>
            <a:r>
              <a:rPr lang="vi-VN" sz="1600" b="0" i="0" baseline="-25000" dirty="0">
                <a:solidFill>
                  <a:srgbClr val="222222"/>
                </a:solidFill>
                <a:effectLst/>
                <a:latin typeface="+mj-lt"/>
              </a:rPr>
              <a:t>1</a:t>
            </a:r>
            <a:r>
              <a:rPr lang="vi-VN" sz="1600" b="0" i="0" dirty="0">
                <a:solidFill>
                  <a:srgbClr val="222222"/>
                </a:solidFill>
                <a:effectLst/>
                <a:latin typeface="+mj-lt"/>
              </a:rPr>
              <a:t>=24, P</a:t>
            </a:r>
            <a:r>
              <a:rPr lang="vi-VN" sz="1600" b="0" i="0" baseline="-25000" dirty="0">
                <a:solidFill>
                  <a:srgbClr val="222222"/>
                </a:solidFill>
                <a:effectLst/>
                <a:latin typeface="+mj-lt"/>
              </a:rPr>
              <a:t>2</a:t>
            </a:r>
            <a:r>
              <a:rPr lang="vi-VN" sz="1600" b="0" i="0" dirty="0">
                <a:solidFill>
                  <a:srgbClr val="222222"/>
                </a:solidFill>
                <a:effectLst/>
                <a:latin typeface="+mj-lt"/>
              </a:rPr>
              <a:t>=3 và P</a:t>
            </a:r>
            <a:r>
              <a:rPr lang="vi-VN" sz="1600" b="0" i="0" baseline="-25000" dirty="0">
                <a:solidFill>
                  <a:srgbClr val="222222"/>
                </a:solidFill>
                <a:effectLst/>
                <a:latin typeface="+mj-lt"/>
              </a:rPr>
              <a:t>3</a:t>
            </a:r>
            <a:r>
              <a:rPr lang="vi-VN" sz="1600" b="0" i="0" dirty="0">
                <a:solidFill>
                  <a:srgbClr val="222222"/>
                </a:solidFill>
                <a:effectLst/>
                <a:latin typeface="+mj-lt"/>
              </a:rPr>
              <a:t>= 3.</a:t>
            </a:r>
            <a:br>
              <a:rPr lang="vi-VN" sz="1600" b="0" i="0" dirty="0">
                <a:solidFill>
                  <a:srgbClr val="222222"/>
                </a:solidFill>
                <a:effectLst/>
                <a:latin typeface="+mj-lt"/>
              </a:rPr>
            </a:br>
            <a:r>
              <a:rPr lang="vi-VN" sz="1600" b="0" i="0" dirty="0">
                <a:solidFill>
                  <a:srgbClr val="222222"/>
                </a:solidFill>
                <a:effectLst/>
                <a:latin typeface="+mj-lt"/>
              </a:rPr>
              <a:t>– Thời gian đợi lần lượt:</a:t>
            </a:r>
            <a:br>
              <a:rPr lang="vi-VN" sz="1600" b="0" i="0" dirty="0">
                <a:solidFill>
                  <a:srgbClr val="222222"/>
                </a:solidFill>
                <a:effectLst/>
                <a:latin typeface="+mj-lt"/>
              </a:rPr>
            </a:br>
            <a:r>
              <a:rPr lang="vi-VN" sz="1600" b="0" i="0" dirty="0">
                <a:solidFill>
                  <a:srgbClr val="222222"/>
                </a:solidFill>
                <a:effectLst/>
                <a:latin typeface="+mj-lt"/>
              </a:rPr>
              <a:t>+ P</a:t>
            </a:r>
            <a:r>
              <a:rPr lang="vi-VN" sz="1600" b="0" i="0" baseline="-25000" dirty="0">
                <a:solidFill>
                  <a:srgbClr val="222222"/>
                </a:solidFill>
                <a:effectLst/>
                <a:latin typeface="+mj-lt"/>
              </a:rPr>
              <a:t>1</a:t>
            </a:r>
            <a:r>
              <a:rPr lang="vi-VN" sz="1600" b="0" i="0" dirty="0">
                <a:solidFill>
                  <a:srgbClr val="222222"/>
                </a:solidFill>
                <a:effectLst/>
                <a:latin typeface="+mj-lt"/>
              </a:rPr>
              <a:t> đợi 0 + (10-4) (ms).</a:t>
            </a:r>
            <a:br>
              <a:rPr lang="vi-VN" sz="1600" b="0" i="0" dirty="0">
                <a:solidFill>
                  <a:srgbClr val="222222"/>
                </a:solidFill>
                <a:effectLst/>
                <a:latin typeface="+mj-lt"/>
              </a:rPr>
            </a:br>
            <a:r>
              <a:rPr lang="vi-VN" sz="1600" b="0" i="0" dirty="0">
                <a:solidFill>
                  <a:srgbClr val="222222"/>
                </a:solidFill>
                <a:effectLst/>
                <a:latin typeface="+mj-lt"/>
              </a:rPr>
              <a:t>+ P</a:t>
            </a:r>
            <a:r>
              <a:rPr lang="vi-VN" sz="1600" b="0" i="0" baseline="-25000" dirty="0">
                <a:solidFill>
                  <a:srgbClr val="222222"/>
                </a:solidFill>
                <a:effectLst/>
                <a:latin typeface="+mj-lt"/>
              </a:rPr>
              <a:t>2</a:t>
            </a:r>
            <a:r>
              <a:rPr lang="vi-VN" sz="1600" b="0" i="0" dirty="0">
                <a:solidFill>
                  <a:srgbClr val="222222"/>
                </a:solidFill>
                <a:effectLst/>
                <a:latin typeface="+mj-lt"/>
              </a:rPr>
              <a:t> đợi 4-1=3 (ms).</a:t>
            </a:r>
            <a:br>
              <a:rPr lang="vi-VN" sz="1600" b="0" i="0" dirty="0">
                <a:solidFill>
                  <a:srgbClr val="222222"/>
                </a:solidFill>
                <a:effectLst/>
                <a:latin typeface="+mj-lt"/>
              </a:rPr>
            </a:br>
            <a:r>
              <a:rPr lang="vi-VN" sz="1600" b="0" i="0" dirty="0">
                <a:solidFill>
                  <a:srgbClr val="222222"/>
                </a:solidFill>
                <a:effectLst/>
                <a:latin typeface="+mj-lt"/>
              </a:rPr>
              <a:t>+ P</a:t>
            </a:r>
            <a:r>
              <a:rPr lang="vi-VN" sz="1600" b="0" i="0" baseline="-25000" dirty="0">
                <a:solidFill>
                  <a:srgbClr val="222222"/>
                </a:solidFill>
                <a:effectLst/>
                <a:latin typeface="+mj-lt"/>
              </a:rPr>
              <a:t>3</a:t>
            </a:r>
            <a:r>
              <a:rPr lang="vi-VN" sz="1600" b="0" i="0" dirty="0">
                <a:solidFill>
                  <a:srgbClr val="222222"/>
                </a:solidFill>
                <a:effectLst/>
                <a:latin typeface="+mj-lt"/>
              </a:rPr>
              <a:t> đợi 7-2=5 (ms).</a:t>
            </a:r>
            <a:br>
              <a:rPr lang="vi-VN" sz="1600" b="0" i="0" dirty="0">
                <a:solidFill>
                  <a:srgbClr val="222222"/>
                </a:solidFill>
                <a:effectLst/>
                <a:latin typeface="+mj-lt"/>
              </a:rPr>
            </a:br>
            <a:r>
              <a:rPr lang="vi-VN" sz="1600" b="0" i="0" dirty="0">
                <a:solidFill>
                  <a:srgbClr val="222222"/>
                </a:solidFill>
                <a:effectLst/>
                <a:latin typeface="+mj-lt"/>
              </a:rPr>
              <a:t>– Thời gian hoàn tất tiến trình:</a:t>
            </a:r>
            <a:br>
              <a:rPr lang="vi-VN" sz="1600" b="0" i="0" dirty="0">
                <a:solidFill>
                  <a:srgbClr val="222222"/>
                </a:solidFill>
                <a:effectLst/>
                <a:latin typeface="+mj-lt"/>
              </a:rPr>
            </a:br>
            <a:r>
              <a:rPr lang="vi-VN" sz="1600" b="0" i="0" dirty="0">
                <a:solidFill>
                  <a:srgbClr val="222222"/>
                </a:solidFill>
                <a:effectLst/>
                <a:latin typeface="+mj-lt"/>
              </a:rPr>
              <a:t>+ P</a:t>
            </a:r>
            <a:r>
              <a:rPr lang="vi-VN" sz="1600" b="0" i="0" baseline="-25000" dirty="0">
                <a:solidFill>
                  <a:srgbClr val="222222"/>
                </a:solidFill>
                <a:effectLst/>
                <a:latin typeface="+mj-lt"/>
              </a:rPr>
              <a:t>1</a:t>
            </a:r>
            <a:r>
              <a:rPr lang="vi-VN" sz="1600" b="0" i="0" dirty="0">
                <a:solidFill>
                  <a:srgbClr val="222222"/>
                </a:solidFill>
                <a:effectLst/>
                <a:latin typeface="+mj-lt"/>
              </a:rPr>
              <a:t>: 30 (ms).</a:t>
            </a:r>
            <a:br>
              <a:rPr lang="vi-VN" sz="1600" b="0" i="0" dirty="0">
                <a:solidFill>
                  <a:srgbClr val="222222"/>
                </a:solidFill>
                <a:effectLst/>
                <a:latin typeface="+mj-lt"/>
              </a:rPr>
            </a:br>
            <a:r>
              <a:rPr lang="vi-VN" sz="1600" b="0" i="0" dirty="0">
                <a:solidFill>
                  <a:srgbClr val="222222"/>
                </a:solidFill>
                <a:effectLst/>
                <a:latin typeface="+mj-lt"/>
              </a:rPr>
              <a:t>+ P</a:t>
            </a:r>
            <a:r>
              <a:rPr lang="vi-VN" sz="1600" b="0" i="0" baseline="-25000" dirty="0">
                <a:solidFill>
                  <a:srgbClr val="222222"/>
                </a:solidFill>
                <a:effectLst/>
                <a:latin typeface="+mj-lt"/>
              </a:rPr>
              <a:t>2</a:t>
            </a:r>
            <a:r>
              <a:rPr lang="vi-VN" sz="1600" b="0" i="0" dirty="0">
                <a:solidFill>
                  <a:srgbClr val="222222"/>
                </a:solidFill>
                <a:effectLst/>
                <a:latin typeface="+mj-lt"/>
              </a:rPr>
              <a:t>: 6 (ms).</a:t>
            </a:r>
            <a:br>
              <a:rPr lang="vi-VN" sz="1600" b="0" i="0" dirty="0">
                <a:solidFill>
                  <a:srgbClr val="222222"/>
                </a:solidFill>
                <a:effectLst/>
                <a:latin typeface="+mj-lt"/>
              </a:rPr>
            </a:br>
            <a:r>
              <a:rPr lang="vi-VN" sz="1600" b="0" i="0" dirty="0">
                <a:solidFill>
                  <a:srgbClr val="222222"/>
                </a:solidFill>
                <a:effectLst/>
                <a:latin typeface="+mj-lt"/>
              </a:rPr>
              <a:t>+ P</a:t>
            </a:r>
            <a:r>
              <a:rPr lang="vi-VN" sz="1600" b="0" i="0" baseline="-25000" dirty="0">
                <a:solidFill>
                  <a:srgbClr val="222222"/>
                </a:solidFill>
                <a:effectLst/>
                <a:latin typeface="+mj-lt"/>
              </a:rPr>
              <a:t>3</a:t>
            </a:r>
            <a:r>
              <a:rPr lang="vi-VN" sz="1600" b="0" i="0" dirty="0">
                <a:solidFill>
                  <a:srgbClr val="222222"/>
                </a:solidFill>
                <a:effectLst/>
                <a:latin typeface="+mj-lt"/>
              </a:rPr>
              <a:t>: 8 (ms).</a:t>
            </a:r>
            <a:br>
              <a:rPr lang="vi-VN" sz="1600" b="0" i="0" dirty="0">
                <a:solidFill>
                  <a:srgbClr val="222222"/>
                </a:solidFill>
                <a:effectLst/>
                <a:latin typeface="+mj-lt"/>
              </a:rPr>
            </a:br>
            <a:r>
              <a:rPr lang="vi-VN" sz="1600" b="0" i="0" dirty="0">
                <a:solidFill>
                  <a:srgbClr val="222222"/>
                </a:solidFill>
                <a:effectLst/>
                <a:latin typeface="+mj-lt"/>
              </a:rPr>
              <a:t>– Thời gian trung bình: </a:t>
            </a:r>
            <a:r>
              <a:rPr lang="vi-VN" sz="1600" b="1" i="0" dirty="0">
                <a:solidFill>
                  <a:srgbClr val="222222"/>
                </a:solidFill>
                <a:effectLst/>
                <a:latin typeface="+mj-lt"/>
              </a:rPr>
              <a:t>Avg</a:t>
            </a:r>
            <a:r>
              <a:rPr lang="vi-VN" sz="1600" b="1" i="0" baseline="-25000" dirty="0">
                <a:solidFill>
                  <a:srgbClr val="222222"/>
                </a:solidFill>
                <a:effectLst/>
                <a:latin typeface="+mj-lt"/>
              </a:rPr>
              <a:t>WT</a:t>
            </a:r>
            <a:r>
              <a:rPr lang="vi-VN" sz="1600" b="1" i="0" dirty="0">
                <a:solidFill>
                  <a:srgbClr val="222222"/>
                </a:solidFill>
                <a:effectLst/>
                <a:latin typeface="+mj-lt"/>
              </a:rPr>
              <a:t> = (6+3+5)/3 = 4.66</a:t>
            </a:r>
            <a:endParaRPr lang="vi-VN" sz="1600" b="0" i="0" dirty="0">
              <a:solidFill>
                <a:srgbClr val="222222"/>
              </a:solidFill>
              <a:effectLst/>
              <a:latin typeface="+mj-lt"/>
            </a:endParaRPr>
          </a:p>
        </p:txBody>
      </p:sp>
    </p:spTree>
    <p:extLst>
      <p:ext uri="{BB962C8B-B14F-4D97-AF65-F5344CB8AC3E}">
        <p14:creationId xmlns:p14="http://schemas.microsoft.com/office/powerpoint/2010/main" val="3468173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Nhận xét</a:t>
            </a:r>
            <a:endParaRPr dirty="0"/>
          </a:p>
        </p:txBody>
      </p:sp>
      <p:grpSp>
        <p:nvGrpSpPr>
          <p:cNvPr id="973" name="Google Shape;973;p38"/>
          <p:cNvGrpSpPr/>
          <p:nvPr/>
        </p:nvGrpSpPr>
        <p:grpSpPr>
          <a:xfrm>
            <a:off x="2664683" y="-110010"/>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12F5E485-9586-4D64-B5E2-94F5AAE00CE6}"/>
              </a:ext>
            </a:extLst>
          </p:cNvPr>
          <p:cNvSpPr txBox="1"/>
          <p:nvPr/>
        </p:nvSpPr>
        <p:spPr>
          <a:xfrm>
            <a:off x="976074" y="1630876"/>
            <a:ext cx="7328436" cy="2492990"/>
          </a:xfrm>
          <a:prstGeom prst="rect">
            <a:avLst/>
          </a:prstGeom>
          <a:noFill/>
        </p:spPr>
        <p:txBody>
          <a:bodyPr wrap="square">
            <a:spAutoFit/>
          </a:bodyPr>
          <a:lstStyle/>
          <a:p>
            <a:pPr algn="l"/>
            <a:r>
              <a:rPr lang="vi-VN" sz="2000" b="0" i="0" dirty="0">
                <a:solidFill>
                  <a:srgbClr val="222222"/>
                </a:solidFill>
                <a:effectLst/>
                <a:latin typeface="+mj-lt"/>
              </a:rPr>
              <a:t>– Loại bỏ hiện tượng độc chiếm CPU</a:t>
            </a:r>
            <a:br>
              <a:rPr lang="vi-VN" sz="2000" b="0" i="0" dirty="0">
                <a:solidFill>
                  <a:srgbClr val="222222"/>
                </a:solidFill>
                <a:effectLst/>
                <a:latin typeface="+mj-lt"/>
              </a:rPr>
            </a:br>
            <a:r>
              <a:rPr lang="vi-VN" sz="2000" b="0" i="0" dirty="0">
                <a:solidFill>
                  <a:srgbClr val="222222"/>
                </a:solidFill>
                <a:effectLst/>
                <a:latin typeface="+mj-lt"/>
              </a:rPr>
              <a:t>– Phù hợp với hệ thống tương tác người dùng</a:t>
            </a:r>
            <a:br>
              <a:rPr lang="vi-VN" sz="2000" b="0" i="0" dirty="0">
                <a:solidFill>
                  <a:srgbClr val="222222"/>
                </a:solidFill>
                <a:effectLst/>
                <a:latin typeface="+mj-lt"/>
              </a:rPr>
            </a:br>
            <a:r>
              <a:rPr lang="vi-VN" sz="2000" b="0" i="0" dirty="0">
                <a:solidFill>
                  <a:srgbClr val="222222"/>
                </a:solidFill>
                <a:effectLst/>
                <a:latin typeface="+mj-lt"/>
              </a:rPr>
              <a:t>– Hiệu quả ? Phụ thuộc vào việc lựa chọn quantum </a:t>
            </a:r>
            <a:r>
              <a:rPr lang="vi-VN" sz="2000" b="0" i="1" dirty="0">
                <a:solidFill>
                  <a:srgbClr val="222222"/>
                </a:solidFill>
                <a:effectLst/>
                <a:latin typeface="+mj-lt"/>
              </a:rPr>
              <a:t>q</a:t>
            </a:r>
            <a:endParaRPr lang="vi-VN" sz="2000" b="0" i="0" dirty="0">
              <a:solidFill>
                <a:srgbClr val="222222"/>
              </a:solidFill>
              <a:effectLst/>
              <a:latin typeface="+mj-lt"/>
            </a:endParaRPr>
          </a:p>
          <a:p>
            <a:pPr algn="l"/>
            <a:r>
              <a:rPr lang="vi-VN" sz="2000" b="0" i="1" dirty="0">
                <a:solidFill>
                  <a:srgbClr val="222222"/>
                </a:solidFill>
                <a:effectLst/>
                <a:latin typeface="+mj-lt"/>
              </a:rPr>
              <a:t>+ q</a:t>
            </a:r>
            <a:r>
              <a:rPr lang="vi-VN" sz="2000" b="0" i="0" dirty="0">
                <a:solidFill>
                  <a:srgbClr val="222222"/>
                </a:solidFill>
                <a:effectLst/>
                <a:latin typeface="+mj-lt"/>
              </a:rPr>
              <a:t> quá lớn =&gt; FCFS (giảm tính tương tác)</a:t>
            </a:r>
            <a:br>
              <a:rPr lang="vi-VN" sz="2000" b="0" i="0" dirty="0">
                <a:solidFill>
                  <a:srgbClr val="222222"/>
                </a:solidFill>
                <a:effectLst/>
                <a:latin typeface="+mj-lt"/>
              </a:rPr>
            </a:br>
            <a:r>
              <a:rPr lang="vi-VN" sz="2000" b="0" i="1" dirty="0">
                <a:solidFill>
                  <a:srgbClr val="222222"/>
                </a:solidFill>
                <a:effectLst/>
                <a:latin typeface="+mj-lt"/>
              </a:rPr>
              <a:t>+ q</a:t>
            </a:r>
            <a:r>
              <a:rPr lang="vi-VN" sz="2000" b="0" i="0" dirty="0">
                <a:solidFill>
                  <a:srgbClr val="222222"/>
                </a:solidFill>
                <a:effectLst/>
                <a:latin typeface="+mj-lt"/>
              </a:rPr>
              <a:t> quá nhỏ =&gt; chủ yếu thực hiện chuyển đổi ngữ cảnh (context switching)</a:t>
            </a:r>
            <a:br>
              <a:rPr lang="vi-VN" sz="2000" b="0" i="0" dirty="0">
                <a:solidFill>
                  <a:srgbClr val="222222"/>
                </a:solidFill>
                <a:effectLst/>
                <a:latin typeface="+mj-lt"/>
              </a:rPr>
            </a:br>
            <a:r>
              <a:rPr lang="vi-VN" sz="2000" b="0" i="0" dirty="0">
                <a:solidFill>
                  <a:srgbClr val="222222"/>
                </a:solidFill>
                <a:effectLst/>
                <a:latin typeface="+mj-lt"/>
              </a:rPr>
              <a:t>+ Thường </a:t>
            </a:r>
            <a:r>
              <a:rPr lang="vi-VN" sz="2000" b="0" i="1" dirty="0">
                <a:solidFill>
                  <a:srgbClr val="222222"/>
                </a:solidFill>
                <a:effectLst/>
                <a:latin typeface="+mj-lt"/>
              </a:rPr>
              <a:t>q</a:t>
            </a:r>
            <a:r>
              <a:rPr lang="vi-VN" sz="2000" b="0" i="0" dirty="0">
                <a:solidFill>
                  <a:srgbClr val="222222"/>
                </a:solidFill>
                <a:effectLst/>
                <a:latin typeface="+mj-lt"/>
              </a:rPr>
              <a:t> = 10-100 milliseconds</a:t>
            </a:r>
          </a:p>
          <a:p>
            <a:pPr algn="l"/>
            <a:endParaRPr lang="vi-VN" sz="1600" b="0" i="0" dirty="0">
              <a:solidFill>
                <a:srgbClr val="222222"/>
              </a:solidFill>
              <a:effectLst/>
              <a:latin typeface="+mj-lt"/>
            </a:endParaRPr>
          </a:p>
        </p:txBody>
      </p:sp>
    </p:spTree>
    <p:extLst>
      <p:ext uri="{BB962C8B-B14F-4D97-AF65-F5344CB8AC3E}">
        <p14:creationId xmlns:p14="http://schemas.microsoft.com/office/powerpoint/2010/main" val="1217832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43"/>
          <p:cNvSpPr txBox="1">
            <a:spLocks noGrp="1"/>
          </p:cNvSpPr>
          <p:nvPr>
            <p:ph type="subTitle" idx="1"/>
          </p:nvPr>
        </p:nvSpPr>
        <p:spPr>
          <a:xfrm>
            <a:off x="1959775" y="3184375"/>
            <a:ext cx="5215200" cy="57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highlight>
                  <a:schemeClr val="dk2"/>
                </a:highlight>
              </a:rPr>
              <a:t>The End!</a:t>
            </a:r>
            <a:endParaRPr dirty="0">
              <a:highlight>
                <a:schemeClr val="dk2"/>
              </a:highlight>
            </a:endParaRPr>
          </a:p>
        </p:txBody>
      </p:sp>
      <p:sp>
        <p:nvSpPr>
          <p:cNvPr id="1083" name="Google Shape;1083;p43"/>
          <p:cNvSpPr txBox="1">
            <a:spLocks noGrp="1"/>
          </p:cNvSpPr>
          <p:nvPr>
            <p:ph type="title"/>
          </p:nvPr>
        </p:nvSpPr>
        <p:spPr>
          <a:xfrm>
            <a:off x="1959600" y="1751000"/>
            <a:ext cx="5224500" cy="154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5400" dirty="0"/>
              <a:t>Thanks for whatching!</a:t>
            </a:r>
            <a:endParaRPr sz="5400" dirty="0"/>
          </a:p>
        </p:txBody>
      </p:sp>
      <p:grpSp>
        <p:nvGrpSpPr>
          <p:cNvPr id="1084" name="Google Shape;1084;p43"/>
          <p:cNvGrpSpPr/>
          <p:nvPr/>
        </p:nvGrpSpPr>
        <p:grpSpPr>
          <a:xfrm>
            <a:off x="1532052" y="2855252"/>
            <a:ext cx="851235" cy="1110852"/>
            <a:chOff x="6015500" y="3528850"/>
            <a:chExt cx="827325" cy="1079650"/>
          </a:xfrm>
        </p:grpSpPr>
        <p:sp>
          <p:nvSpPr>
            <p:cNvPr id="1085" name="Google Shape;1085;p43"/>
            <p:cNvSpPr/>
            <p:nvPr/>
          </p:nvSpPr>
          <p:spPr>
            <a:xfrm>
              <a:off x="6015500" y="3528850"/>
              <a:ext cx="827325" cy="1079650"/>
            </a:xfrm>
            <a:custGeom>
              <a:avLst/>
              <a:gdLst/>
              <a:ahLst/>
              <a:cxnLst/>
              <a:rect l="l" t="t" r="r" b="b"/>
              <a:pathLst>
                <a:path w="33093" h="43186" extrusionOk="0">
                  <a:moveTo>
                    <a:pt x="15395" y="0"/>
                  </a:moveTo>
                  <a:cubicBezTo>
                    <a:pt x="1" y="0"/>
                    <a:pt x="1" y="9670"/>
                    <a:pt x="1" y="21596"/>
                  </a:cubicBezTo>
                  <a:cubicBezTo>
                    <a:pt x="1" y="33516"/>
                    <a:pt x="1" y="43186"/>
                    <a:pt x="15395" y="43186"/>
                  </a:cubicBezTo>
                  <a:cubicBezTo>
                    <a:pt x="33093" y="43186"/>
                    <a:pt x="30795" y="33516"/>
                    <a:pt x="30795" y="21596"/>
                  </a:cubicBezTo>
                  <a:cubicBezTo>
                    <a:pt x="30795" y="9670"/>
                    <a:pt x="30795" y="0"/>
                    <a:pt x="15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3"/>
            <p:cNvSpPr/>
            <p:nvPr/>
          </p:nvSpPr>
          <p:spPr>
            <a:xfrm>
              <a:off x="6353675" y="3746425"/>
              <a:ext cx="208775" cy="181450"/>
            </a:xfrm>
            <a:custGeom>
              <a:avLst/>
              <a:gdLst/>
              <a:ahLst/>
              <a:cxnLst/>
              <a:rect l="l" t="t" r="r" b="b"/>
              <a:pathLst>
                <a:path w="8351" h="7258" extrusionOk="0">
                  <a:moveTo>
                    <a:pt x="3270" y="0"/>
                  </a:moveTo>
                  <a:cubicBezTo>
                    <a:pt x="1158" y="0"/>
                    <a:pt x="0" y="287"/>
                    <a:pt x="0" y="3779"/>
                  </a:cubicBezTo>
                  <a:cubicBezTo>
                    <a:pt x="0" y="6851"/>
                    <a:pt x="1184" y="7257"/>
                    <a:pt x="2793" y="7257"/>
                  </a:cubicBezTo>
                  <a:cubicBezTo>
                    <a:pt x="3373" y="7257"/>
                    <a:pt x="4007" y="7204"/>
                    <a:pt x="4662" y="7204"/>
                  </a:cubicBezTo>
                  <a:cubicBezTo>
                    <a:pt x="7133" y="7204"/>
                    <a:pt x="8350" y="6995"/>
                    <a:pt x="8350" y="3779"/>
                  </a:cubicBezTo>
                  <a:cubicBezTo>
                    <a:pt x="8350" y="1176"/>
                    <a:pt x="7587" y="12"/>
                    <a:pt x="4626" y="12"/>
                  </a:cubicBezTo>
                  <a:cubicBezTo>
                    <a:pt x="4138" y="12"/>
                    <a:pt x="3685" y="0"/>
                    <a:pt x="3270" y="0"/>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3"/>
            <p:cNvSpPr/>
            <p:nvPr/>
          </p:nvSpPr>
          <p:spPr>
            <a:xfrm>
              <a:off x="6125625" y="3976975"/>
              <a:ext cx="664850" cy="293450"/>
            </a:xfrm>
            <a:custGeom>
              <a:avLst/>
              <a:gdLst/>
              <a:ahLst/>
              <a:cxnLst/>
              <a:rect l="l" t="t" r="r" b="b"/>
              <a:pathLst>
                <a:path w="26594" h="11738" extrusionOk="0">
                  <a:moveTo>
                    <a:pt x="11636" y="0"/>
                  </a:moveTo>
                  <a:cubicBezTo>
                    <a:pt x="4959" y="0"/>
                    <a:pt x="1" y="463"/>
                    <a:pt x="1" y="6112"/>
                  </a:cubicBezTo>
                  <a:cubicBezTo>
                    <a:pt x="1" y="11079"/>
                    <a:pt x="4671" y="11737"/>
                    <a:pt x="10004" y="11737"/>
                  </a:cubicBezTo>
                  <a:cubicBezTo>
                    <a:pt x="11927" y="11737"/>
                    <a:pt x="13935" y="11652"/>
                    <a:pt x="15842" y="11652"/>
                  </a:cubicBezTo>
                  <a:cubicBezTo>
                    <a:pt x="23048" y="11652"/>
                    <a:pt x="26593" y="11324"/>
                    <a:pt x="26593" y="6112"/>
                  </a:cubicBezTo>
                  <a:cubicBezTo>
                    <a:pt x="26593" y="1905"/>
                    <a:pt x="24373" y="18"/>
                    <a:pt x="15735" y="18"/>
                  </a:cubicBezTo>
                  <a:cubicBezTo>
                    <a:pt x="14319" y="18"/>
                    <a:pt x="12944" y="0"/>
                    <a:pt x="11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3"/>
            <p:cNvSpPr/>
            <p:nvPr/>
          </p:nvSpPr>
          <p:spPr>
            <a:xfrm>
              <a:off x="6057600" y="3908875"/>
              <a:ext cx="688100" cy="316850"/>
            </a:xfrm>
            <a:custGeom>
              <a:avLst/>
              <a:gdLst/>
              <a:ahLst/>
              <a:cxnLst/>
              <a:rect l="l" t="t" r="r" b="b"/>
              <a:pathLst>
                <a:path w="27524" h="12674" extrusionOk="0">
                  <a:moveTo>
                    <a:pt x="12105" y="940"/>
                  </a:moveTo>
                  <a:cubicBezTo>
                    <a:pt x="12744" y="940"/>
                    <a:pt x="13394" y="946"/>
                    <a:pt x="14058" y="951"/>
                  </a:cubicBezTo>
                  <a:cubicBezTo>
                    <a:pt x="14761" y="951"/>
                    <a:pt x="15472" y="957"/>
                    <a:pt x="16199" y="957"/>
                  </a:cubicBezTo>
                  <a:cubicBezTo>
                    <a:pt x="24927" y="957"/>
                    <a:pt x="26585" y="2933"/>
                    <a:pt x="26585" y="6580"/>
                  </a:cubicBezTo>
                  <a:cubicBezTo>
                    <a:pt x="26585" y="11213"/>
                    <a:pt x="23769" y="11648"/>
                    <a:pt x="16307" y="11648"/>
                  </a:cubicBezTo>
                  <a:cubicBezTo>
                    <a:pt x="15353" y="11648"/>
                    <a:pt x="14356" y="11671"/>
                    <a:pt x="13389" y="11695"/>
                  </a:cubicBezTo>
                  <a:cubicBezTo>
                    <a:pt x="12426" y="11716"/>
                    <a:pt x="11456" y="11737"/>
                    <a:pt x="10506" y="11737"/>
                  </a:cubicBezTo>
                  <a:cubicBezTo>
                    <a:pt x="7010" y="11737"/>
                    <a:pt x="3780" y="11455"/>
                    <a:pt x="2137" y="9845"/>
                  </a:cubicBezTo>
                  <a:cubicBezTo>
                    <a:pt x="1331" y="9057"/>
                    <a:pt x="937" y="7989"/>
                    <a:pt x="937" y="6580"/>
                  </a:cubicBezTo>
                  <a:cubicBezTo>
                    <a:pt x="937" y="4981"/>
                    <a:pt x="1355" y="3786"/>
                    <a:pt x="2209" y="2933"/>
                  </a:cubicBezTo>
                  <a:cubicBezTo>
                    <a:pt x="4011" y="1142"/>
                    <a:pt x="7700" y="940"/>
                    <a:pt x="12105" y="940"/>
                  </a:cubicBezTo>
                  <a:close/>
                  <a:moveTo>
                    <a:pt x="12117" y="0"/>
                  </a:moveTo>
                  <a:cubicBezTo>
                    <a:pt x="7495" y="0"/>
                    <a:pt x="3603" y="224"/>
                    <a:pt x="1546" y="2271"/>
                  </a:cubicBezTo>
                  <a:cubicBezTo>
                    <a:pt x="507" y="3304"/>
                    <a:pt x="0" y="4718"/>
                    <a:pt x="0" y="6580"/>
                  </a:cubicBezTo>
                  <a:cubicBezTo>
                    <a:pt x="0" y="8233"/>
                    <a:pt x="496" y="9558"/>
                    <a:pt x="1480" y="10519"/>
                  </a:cubicBezTo>
                  <a:cubicBezTo>
                    <a:pt x="3361" y="12364"/>
                    <a:pt x="6810" y="12674"/>
                    <a:pt x="10499" y="12674"/>
                  </a:cubicBezTo>
                  <a:cubicBezTo>
                    <a:pt x="11461" y="12674"/>
                    <a:pt x="12439" y="12657"/>
                    <a:pt x="13413" y="12632"/>
                  </a:cubicBezTo>
                  <a:cubicBezTo>
                    <a:pt x="14367" y="12615"/>
                    <a:pt x="15364" y="12591"/>
                    <a:pt x="16307" y="12591"/>
                  </a:cubicBezTo>
                  <a:cubicBezTo>
                    <a:pt x="23470" y="12591"/>
                    <a:pt x="27524" y="12310"/>
                    <a:pt x="27524" y="6580"/>
                  </a:cubicBezTo>
                  <a:cubicBezTo>
                    <a:pt x="27524" y="1734"/>
                    <a:pt x="24563" y="20"/>
                    <a:pt x="16199" y="20"/>
                  </a:cubicBezTo>
                  <a:cubicBezTo>
                    <a:pt x="15477" y="20"/>
                    <a:pt x="14761" y="14"/>
                    <a:pt x="14063" y="9"/>
                  </a:cubicBezTo>
                  <a:cubicBezTo>
                    <a:pt x="13403" y="4"/>
                    <a:pt x="12753" y="0"/>
                    <a:pt x="1211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3"/>
            <p:cNvSpPr/>
            <p:nvPr/>
          </p:nvSpPr>
          <p:spPr>
            <a:xfrm>
              <a:off x="6285625" y="3678250"/>
              <a:ext cx="232050" cy="204900"/>
            </a:xfrm>
            <a:custGeom>
              <a:avLst/>
              <a:gdLst/>
              <a:ahLst/>
              <a:cxnLst/>
              <a:rect l="l" t="t" r="r" b="b"/>
              <a:pathLst>
                <a:path w="9282" h="8196" extrusionOk="0">
                  <a:moveTo>
                    <a:pt x="3731" y="942"/>
                  </a:moveTo>
                  <a:cubicBezTo>
                    <a:pt x="3927" y="942"/>
                    <a:pt x="4136" y="942"/>
                    <a:pt x="4351" y="948"/>
                  </a:cubicBezTo>
                  <a:cubicBezTo>
                    <a:pt x="4590" y="948"/>
                    <a:pt x="4835" y="955"/>
                    <a:pt x="5091" y="955"/>
                  </a:cubicBezTo>
                  <a:cubicBezTo>
                    <a:pt x="7873" y="955"/>
                    <a:pt x="8345" y="1969"/>
                    <a:pt x="8345" y="4250"/>
                  </a:cubicBezTo>
                  <a:cubicBezTo>
                    <a:pt x="8345" y="7061"/>
                    <a:pt x="7515" y="7204"/>
                    <a:pt x="5127" y="7204"/>
                  </a:cubicBezTo>
                  <a:cubicBezTo>
                    <a:pt x="4781" y="7204"/>
                    <a:pt x="4447" y="7215"/>
                    <a:pt x="4119" y="7228"/>
                  </a:cubicBezTo>
                  <a:cubicBezTo>
                    <a:pt x="3813" y="7242"/>
                    <a:pt x="3520" y="7255"/>
                    <a:pt x="3244" y="7255"/>
                  </a:cubicBezTo>
                  <a:cubicBezTo>
                    <a:pt x="2553" y="7255"/>
                    <a:pt x="1975" y="7173"/>
                    <a:pt x="1599" y="6810"/>
                  </a:cubicBezTo>
                  <a:cubicBezTo>
                    <a:pt x="1152" y="6386"/>
                    <a:pt x="937" y="5545"/>
                    <a:pt x="937" y="4250"/>
                  </a:cubicBezTo>
                  <a:cubicBezTo>
                    <a:pt x="937" y="2769"/>
                    <a:pt x="1146" y="1873"/>
                    <a:pt x="1593" y="1426"/>
                  </a:cubicBezTo>
                  <a:cubicBezTo>
                    <a:pt x="2023" y="1002"/>
                    <a:pt x="2745" y="942"/>
                    <a:pt x="3731" y="942"/>
                  </a:cubicBezTo>
                  <a:close/>
                  <a:moveTo>
                    <a:pt x="3756" y="0"/>
                  </a:moveTo>
                  <a:cubicBezTo>
                    <a:pt x="2572" y="0"/>
                    <a:pt x="1618" y="86"/>
                    <a:pt x="937" y="757"/>
                  </a:cubicBezTo>
                  <a:cubicBezTo>
                    <a:pt x="287" y="1402"/>
                    <a:pt x="0" y="2476"/>
                    <a:pt x="0" y="4250"/>
                  </a:cubicBezTo>
                  <a:cubicBezTo>
                    <a:pt x="0" y="5837"/>
                    <a:pt x="298" y="6870"/>
                    <a:pt x="949" y="7490"/>
                  </a:cubicBezTo>
                  <a:cubicBezTo>
                    <a:pt x="1557" y="8075"/>
                    <a:pt x="2370" y="8195"/>
                    <a:pt x="3259" y="8195"/>
                  </a:cubicBezTo>
                  <a:cubicBezTo>
                    <a:pt x="3551" y="8195"/>
                    <a:pt x="3849" y="8182"/>
                    <a:pt x="4155" y="8171"/>
                  </a:cubicBezTo>
                  <a:cubicBezTo>
                    <a:pt x="4471" y="8159"/>
                    <a:pt x="4799" y="8141"/>
                    <a:pt x="5127" y="8141"/>
                  </a:cubicBezTo>
                  <a:cubicBezTo>
                    <a:pt x="7712" y="8141"/>
                    <a:pt x="9282" y="7879"/>
                    <a:pt x="9282" y="4250"/>
                  </a:cubicBezTo>
                  <a:cubicBezTo>
                    <a:pt x="9282" y="1707"/>
                    <a:pt x="8571" y="11"/>
                    <a:pt x="5091" y="11"/>
                  </a:cubicBezTo>
                  <a:cubicBezTo>
                    <a:pt x="4841" y="11"/>
                    <a:pt x="4596" y="11"/>
                    <a:pt x="4364" y="5"/>
                  </a:cubicBezTo>
                  <a:cubicBezTo>
                    <a:pt x="4155" y="3"/>
                    <a:pt x="3953" y="0"/>
                    <a:pt x="375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3"/>
            <p:cNvSpPr/>
            <p:nvPr/>
          </p:nvSpPr>
          <p:spPr>
            <a:xfrm>
              <a:off x="6367100" y="4319625"/>
              <a:ext cx="208625" cy="181400"/>
            </a:xfrm>
            <a:custGeom>
              <a:avLst/>
              <a:gdLst/>
              <a:ahLst/>
              <a:cxnLst/>
              <a:rect l="l" t="t" r="r" b="b"/>
              <a:pathLst>
                <a:path w="8345" h="7256" extrusionOk="0">
                  <a:moveTo>
                    <a:pt x="3276" y="1"/>
                  </a:moveTo>
                  <a:cubicBezTo>
                    <a:pt x="1162" y="1"/>
                    <a:pt x="0" y="286"/>
                    <a:pt x="0" y="3778"/>
                  </a:cubicBezTo>
                  <a:cubicBezTo>
                    <a:pt x="0" y="6849"/>
                    <a:pt x="1184" y="7256"/>
                    <a:pt x="2794" y="7256"/>
                  </a:cubicBezTo>
                  <a:cubicBezTo>
                    <a:pt x="3373" y="7256"/>
                    <a:pt x="4008" y="7203"/>
                    <a:pt x="4662" y="7203"/>
                  </a:cubicBezTo>
                  <a:cubicBezTo>
                    <a:pt x="7133" y="7203"/>
                    <a:pt x="8345" y="6995"/>
                    <a:pt x="8345" y="3778"/>
                  </a:cubicBezTo>
                  <a:cubicBezTo>
                    <a:pt x="8345" y="1175"/>
                    <a:pt x="7587" y="11"/>
                    <a:pt x="4620" y="11"/>
                  </a:cubicBezTo>
                  <a:cubicBezTo>
                    <a:pt x="4137" y="11"/>
                    <a:pt x="3689" y="1"/>
                    <a:pt x="3276" y="1"/>
                  </a:cubicBezTo>
                  <a:close/>
                </a:path>
              </a:pathLst>
            </a:custGeom>
            <a:solidFill>
              <a:srgbClr val="7FB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3"/>
            <p:cNvSpPr/>
            <p:nvPr/>
          </p:nvSpPr>
          <p:spPr>
            <a:xfrm>
              <a:off x="6298900" y="4251550"/>
              <a:ext cx="232200" cy="204750"/>
            </a:xfrm>
            <a:custGeom>
              <a:avLst/>
              <a:gdLst/>
              <a:ahLst/>
              <a:cxnLst/>
              <a:rect l="l" t="t" r="r" b="b"/>
              <a:pathLst>
                <a:path w="9288" h="8190" extrusionOk="0">
                  <a:moveTo>
                    <a:pt x="3731" y="937"/>
                  </a:moveTo>
                  <a:cubicBezTo>
                    <a:pt x="3927" y="937"/>
                    <a:pt x="4136" y="944"/>
                    <a:pt x="4357" y="944"/>
                  </a:cubicBezTo>
                  <a:cubicBezTo>
                    <a:pt x="4591" y="950"/>
                    <a:pt x="4841" y="950"/>
                    <a:pt x="5092" y="950"/>
                  </a:cubicBezTo>
                  <a:cubicBezTo>
                    <a:pt x="7880" y="950"/>
                    <a:pt x="8351" y="1969"/>
                    <a:pt x="8351" y="4244"/>
                  </a:cubicBezTo>
                  <a:cubicBezTo>
                    <a:pt x="8351" y="7055"/>
                    <a:pt x="7522" y="7198"/>
                    <a:pt x="5133" y="7198"/>
                  </a:cubicBezTo>
                  <a:cubicBezTo>
                    <a:pt x="4787" y="7198"/>
                    <a:pt x="4447" y="7211"/>
                    <a:pt x="4119" y="7228"/>
                  </a:cubicBezTo>
                  <a:cubicBezTo>
                    <a:pt x="3825" y="7240"/>
                    <a:pt x="3542" y="7251"/>
                    <a:pt x="3275" y="7251"/>
                  </a:cubicBezTo>
                  <a:cubicBezTo>
                    <a:pt x="2572" y="7251"/>
                    <a:pt x="1980" y="7172"/>
                    <a:pt x="1599" y="6804"/>
                  </a:cubicBezTo>
                  <a:cubicBezTo>
                    <a:pt x="1158" y="6380"/>
                    <a:pt x="943" y="5545"/>
                    <a:pt x="943" y="4244"/>
                  </a:cubicBezTo>
                  <a:cubicBezTo>
                    <a:pt x="943" y="2763"/>
                    <a:pt x="1152" y="1868"/>
                    <a:pt x="1599" y="1427"/>
                  </a:cubicBezTo>
                  <a:cubicBezTo>
                    <a:pt x="2029" y="1003"/>
                    <a:pt x="2751" y="937"/>
                    <a:pt x="3731" y="937"/>
                  </a:cubicBezTo>
                  <a:close/>
                  <a:moveTo>
                    <a:pt x="3737" y="0"/>
                  </a:moveTo>
                  <a:cubicBezTo>
                    <a:pt x="2560" y="0"/>
                    <a:pt x="1619" y="86"/>
                    <a:pt x="938" y="758"/>
                  </a:cubicBezTo>
                  <a:cubicBezTo>
                    <a:pt x="293" y="1396"/>
                    <a:pt x="1" y="2471"/>
                    <a:pt x="1" y="4244"/>
                  </a:cubicBezTo>
                  <a:cubicBezTo>
                    <a:pt x="1" y="5837"/>
                    <a:pt x="304" y="6865"/>
                    <a:pt x="949" y="7485"/>
                  </a:cubicBezTo>
                  <a:cubicBezTo>
                    <a:pt x="1564" y="8076"/>
                    <a:pt x="2376" y="8190"/>
                    <a:pt x="3265" y="8190"/>
                  </a:cubicBezTo>
                  <a:cubicBezTo>
                    <a:pt x="3558" y="8190"/>
                    <a:pt x="3856" y="8178"/>
                    <a:pt x="4161" y="8165"/>
                  </a:cubicBezTo>
                  <a:cubicBezTo>
                    <a:pt x="4477" y="8154"/>
                    <a:pt x="4800" y="8142"/>
                    <a:pt x="5133" y="8142"/>
                  </a:cubicBezTo>
                  <a:cubicBezTo>
                    <a:pt x="7718" y="8142"/>
                    <a:pt x="9288" y="7879"/>
                    <a:pt x="9288" y="4244"/>
                  </a:cubicBezTo>
                  <a:cubicBezTo>
                    <a:pt x="9288" y="1702"/>
                    <a:pt x="8577" y="13"/>
                    <a:pt x="5092" y="13"/>
                  </a:cubicBezTo>
                  <a:cubicBezTo>
                    <a:pt x="4841" y="13"/>
                    <a:pt x="4602" y="5"/>
                    <a:pt x="4370" y="5"/>
                  </a:cubicBezTo>
                  <a:cubicBezTo>
                    <a:pt x="4152" y="3"/>
                    <a:pt x="3941" y="0"/>
                    <a:pt x="3737"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43"/>
          <p:cNvGrpSpPr/>
          <p:nvPr/>
        </p:nvGrpSpPr>
        <p:grpSpPr>
          <a:xfrm>
            <a:off x="719988" y="867775"/>
            <a:ext cx="827475" cy="1091775"/>
            <a:chOff x="2129425" y="2109125"/>
            <a:chExt cx="827475" cy="1091775"/>
          </a:xfrm>
        </p:grpSpPr>
        <p:sp>
          <p:nvSpPr>
            <p:cNvPr id="1093" name="Google Shape;1093;p43"/>
            <p:cNvSpPr/>
            <p:nvPr/>
          </p:nvSpPr>
          <p:spPr>
            <a:xfrm>
              <a:off x="2129425" y="2109125"/>
              <a:ext cx="827475" cy="1079650"/>
            </a:xfrm>
            <a:custGeom>
              <a:avLst/>
              <a:gdLst/>
              <a:ahLst/>
              <a:cxnLst/>
              <a:rect l="l" t="t" r="r" b="b"/>
              <a:pathLst>
                <a:path w="33099" h="43186" extrusionOk="0">
                  <a:moveTo>
                    <a:pt x="15400" y="0"/>
                  </a:moveTo>
                  <a:cubicBezTo>
                    <a:pt x="0" y="0"/>
                    <a:pt x="0" y="9670"/>
                    <a:pt x="0" y="21596"/>
                  </a:cubicBezTo>
                  <a:cubicBezTo>
                    <a:pt x="0" y="33516"/>
                    <a:pt x="0" y="43186"/>
                    <a:pt x="15400" y="43186"/>
                  </a:cubicBezTo>
                  <a:cubicBezTo>
                    <a:pt x="30795" y="43186"/>
                    <a:pt x="30795" y="33516"/>
                    <a:pt x="30795" y="21596"/>
                  </a:cubicBezTo>
                  <a:cubicBezTo>
                    <a:pt x="30795" y="9670"/>
                    <a:pt x="33098"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3"/>
            <p:cNvSpPr/>
            <p:nvPr/>
          </p:nvSpPr>
          <p:spPr>
            <a:xfrm>
              <a:off x="2214025" y="2188325"/>
              <a:ext cx="693000" cy="1012575"/>
            </a:xfrm>
            <a:custGeom>
              <a:avLst/>
              <a:gdLst/>
              <a:ahLst/>
              <a:cxnLst/>
              <a:rect l="l" t="t" r="r" b="b"/>
              <a:pathLst>
                <a:path w="27720" h="40503" extrusionOk="0">
                  <a:moveTo>
                    <a:pt x="14909" y="7211"/>
                  </a:moveTo>
                  <a:cubicBezTo>
                    <a:pt x="14939" y="7211"/>
                    <a:pt x="14970" y="7211"/>
                    <a:pt x="15000" y="7213"/>
                  </a:cubicBezTo>
                  <a:cubicBezTo>
                    <a:pt x="17812" y="7320"/>
                    <a:pt x="18719" y="11493"/>
                    <a:pt x="16237" y="12788"/>
                  </a:cubicBezTo>
                  <a:cubicBezTo>
                    <a:pt x="15864" y="12981"/>
                    <a:pt x="15448" y="13073"/>
                    <a:pt x="15031" y="13073"/>
                  </a:cubicBezTo>
                  <a:cubicBezTo>
                    <a:pt x="14310" y="13073"/>
                    <a:pt x="13584" y="12798"/>
                    <a:pt x="13066" y="12292"/>
                  </a:cubicBezTo>
                  <a:cubicBezTo>
                    <a:pt x="12243" y="11499"/>
                    <a:pt x="11968" y="10204"/>
                    <a:pt x="12350" y="9129"/>
                  </a:cubicBezTo>
                  <a:cubicBezTo>
                    <a:pt x="12728" y="8054"/>
                    <a:pt x="13780" y="7211"/>
                    <a:pt x="14909" y="7211"/>
                  </a:cubicBezTo>
                  <a:close/>
                  <a:moveTo>
                    <a:pt x="14304" y="24330"/>
                  </a:moveTo>
                  <a:cubicBezTo>
                    <a:pt x="14331" y="24330"/>
                    <a:pt x="14359" y="24331"/>
                    <a:pt x="14386" y="24331"/>
                  </a:cubicBezTo>
                  <a:cubicBezTo>
                    <a:pt x="17196" y="24445"/>
                    <a:pt x="18105" y="28618"/>
                    <a:pt x="15621" y="29907"/>
                  </a:cubicBezTo>
                  <a:cubicBezTo>
                    <a:pt x="15248" y="30102"/>
                    <a:pt x="14832" y="30195"/>
                    <a:pt x="14414" y="30195"/>
                  </a:cubicBezTo>
                  <a:cubicBezTo>
                    <a:pt x="13694" y="30195"/>
                    <a:pt x="12967" y="29919"/>
                    <a:pt x="12446" y="29417"/>
                  </a:cubicBezTo>
                  <a:cubicBezTo>
                    <a:pt x="11622" y="28618"/>
                    <a:pt x="11353" y="27328"/>
                    <a:pt x="11730" y="26248"/>
                  </a:cubicBezTo>
                  <a:cubicBezTo>
                    <a:pt x="12109" y="25175"/>
                    <a:pt x="13165" y="24330"/>
                    <a:pt x="14304" y="24330"/>
                  </a:cubicBezTo>
                  <a:close/>
                  <a:moveTo>
                    <a:pt x="13627" y="0"/>
                  </a:moveTo>
                  <a:cubicBezTo>
                    <a:pt x="10826" y="0"/>
                    <a:pt x="8010" y="1248"/>
                    <a:pt x="6590" y="3709"/>
                  </a:cubicBezTo>
                  <a:cubicBezTo>
                    <a:pt x="5504" y="5595"/>
                    <a:pt x="5151" y="8293"/>
                    <a:pt x="5909" y="10424"/>
                  </a:cubicBezTo>
                  <a:cubicBezTo>
                    <a:pt x="6416" y="11845"/>
                    <a:pt x="7366" y="12824"/>
                    <a:pt x="6882" y="14370"/>
                  </a:cubicBezTo>
                  <a:cubicBezTo>
                    <a:pt x="6829" y="14543"/>
                    <a:pt x="6763" y="14722"/>
                    <a:pt x="6667" y="14907"/>
                  </a:cubicBezTo>
                  <a:cubicBezTo>
                    <a:pt x="6058" y="16160"/>
                    <a:pt x="4961" y="16984"/>
                    <a:pt x="4024" y="17939"/>
                  </a:cubicBezTo>
                  <a:cubicBezTo>
                    <a:pt x="2412" y="19593"/>
                    <a:pt x="287" y="23485"/>
                    <a:pt x="149" y="27078"/>
                  </a:cubicBezTo>
                  <a:cubicBezTo>
                    <a:pt x="0" y="30874"/>
                    <a:pt x="1755" y="34819"/>
                    <a:pt x="4722" y="37356"/>
                  </a:cubicBezTo>
                  <a:cubicBezTo>
                    <a:pt x="7208" y="39479"/>
                    <a:pt x="10416" y="40503"/>
                    <a:pt x="13624" y="40503"/>
                  </a:cubicBezTo>
                  <a:cubicBezTo>
                    <a:pt x="17055" y="40503"/>
                    <a:pt x="20487" y="39333"/>
                    <a:pt x="23041" y="37087"/>
                  </a:cubicBezTo>
                  <a:cubicBezTo>
                    <a:pt x="23328" y="36830"/>
                    <a:pt x="27720" y="32849"/>
                    <a:pt x="27535" y="27078"/>
                  </a:cubicBezTo>
                  <a:cubicBezTo>
                    <a:pt x="27416" y="23491"/>
                    <a:pt x="25273" y="19598"/>
                    <a:pt x="23656" y="17939"/>
                  </a:cubicBezTo>
                  <a:cubicBezTo>
                    <a:pt x="22719" y="16984"/>
                    <a:pt x="21620" y="16160"/>
                    <a:pt x="21011" y="14907"/>
                  </a:cubicBezTo>
                  <a:cubicBezTo>
                    <a:pt x="20921" y="14722"/>
                    <a:pt x="20849" y="14543"/>
                    <a:pt x="20796" y="14370"/>
                  </a:cubicBezTo>
                  <a:cubicBezTo>
                    <a:pt x="20312" y="12824"/>
                    <a:pt x="21262" y="11845"/>
                    <a:pt x="21769" y="10424"/>
                  </a:cubicBezTo>
                  <a:cubicBezTo>
                    <a:pt x="22533" y="8293"/>
                    <a:pt x="22175" y="5595"/>
                    <a:pt x="21089" y="3709"/>
                  </a:cubicBezTo>
                  <a:cubicBezTo>
                    <a:pt x="19675" y="1248"/>
                    <a:pt x="16859" y="0"/>
                    <a:pt x="14059" y="0"/>
                  </a:cubicBezTo>
                  <a:cubicBezTo>
                    <a:pt x="13987" y="0"/>
                    <a:pt x="13915" y="1"/>
                    <a:pt x="13843" y="3"/>
                  </a:cubicBezTo>
                  <a:cubicBezTo>
                    <a:pt x="13771" y="1"/>
                    <a:pt x="13699" y="0"/>
                    <a:pt x="136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3"/>
            <p:cNvSpPr/>
            <p:nvPr/>
          </p:nvSpPr>
          <p:spPr>
            <a:xfrm>
              <a:off x="2145825" y="2120100"/>
              <a:ext cx="716775" cy="1036175"/>
            </a:xfrm>
            <a:custGeom>
              <a:avLst/>
              <a:gdLst/>
              <a:ahLst/>
              <a:cxnLst/>
              <a:rect l="l" t="t" r="r" b="b"/>
              <a:pathLst>
                <a:path w="28671" h="41447" extrusionOk="0">
                  <a:moveTo>
                    <a:pt x="15389" y="8151"/>
                  </a:moveTo>
                  <a:cubicBezTo>
                    <a:pt x="15412" y="8151"/>
                    <a:pt x="15436" y="8151"/>
                    <a:pt x="15455" y="8157"/>
                  </a:cubicBezTo>
                  <a:cubicBezTo>
                    <a:pt x="16737" y="8205"/>
                    <a:pt x="17417" y="9244"/>
                    <a:pt x="17615" y="10115"/>
                  </a:cubicBezTo>
                  <a:cubicBezTo>
                    <a:pt x="17811" y="10999"/>
                    <a:pt x="17639" y="12246"/>
                    <a:pt x="16493" y="12842"/>
                  </a:cubicBezTo>
                  <a:cubicBezTo>
                    <a:pt x="16194" y="12997"/>
                    <a:pt x="15854" y="13072"/>
                    <a:pt x="15509" y="13072"/>
                  </a:cubicBezTo>
                  <a:cubicBezTo>
                    <a:pt x="14909" y="13072"/>
                    <a:pt x="14296" y="12848"/>
                    <a:pt x="13860" y="12431"/>
                  </a:cubicBezTo>
                  <a:cubicBezTo>
                    <a:pt x="13186" y="11774"/>
                    <a:pt x="12941" y="10676"/>
                    <a:pt x="13263" y="9757"/>
                  </a:cubicBezTo>
                  <a:cubicBezTo>
                    <a:pt x="13593" y="8831"/>
                    <a:pt x="14494" y="8151"/>
                    <a:pt x="15389" y="8151"/>
                  </a:cubicBezTo>
                  <a:close/>
                  <a:moveTo>
                    <a:pt x="15383" y="7212"/>
                  </a:moveTo>
                  <a:cubicBezTo>
                    <a:pt x="14083" y="7212"/>
                    <a:pt x="12839" y="8139"/>
                    <a:pt x="12381" y="9440"/>
                  </a:cubicBezTo>
                  <a:cubicBezTo>
                    <a:pt x="11926" y="10718"/>
                    <a:pt x="12260" y="12186"/>
                    <a:pt x="13210" y="13106"/>
                  </a:cubicBezTo>
                  <a:cubicBezTo>
                    <a:pt x="13825" y="13696"/>
                    <a:pt x="14667" y="14013"/>
                    <a:pt x="15502" y="14013"/>
                  </a:cubicBezTo>
                  <a:cubicBezTo>
                    <a:pt x="15998" y="14013"/>
                    <a:pt x="16486" y="13905"/>
                    <a:pt x="16929" y="13679"/>
                  </a:cubicBezTo>
                  <a:cubicBezTo>
                    <a:pt x="18445" y="12884"/>
                    <a:pt x="18827" y="11214"/>
                    <a:pt x="18535" y="9911"/>
                  </a:cubicBezTo>
                  <a:cubicBezTo>
                    <a:pt x="18177" y="8330"/>
                    <a:pt x="16982" y="7274"/>
                    <a:pt x="15491" y="7214"/>
                  </a:cubicBezTo>
                  <a:cubicBezTo>
                    <a:pt x="15455" y="7213"/>
                    <a:pt x="15419" y="7212"/>
                    <a:pt x="15383" y="7212"/>
                  </a:cubicBezTo>
                  <a:close/>
                  <a:moveTo>
                    <a:pt x="14839" y="25276"/>
                  </a:moveTo>
                  <a:cubicBezTo>
                    <a:pt x="16117" y="25324"/>
                    <a:pt x="16803" y="26363"/>
                    <a:pt x="16995" y="27240"/>
                  </a:cubicBezTo>
                  <a:cubicBezTo>
                    <a:pt x="17197" y="28123"/>
                    <a:pt x="17018" y="29365"/>
                    <a:pt x="15872" y="29961"/>
                  </a:cubicBezTo>
                  <a:cubicBezTo>
                    <a:pt x="15572" y="30119"/>
                    <a:pt x="15230" y="30195"/>
                    <a:pt x="14884" y="30195"/>
                  </a:cubicBezTo>
                  <a:cubicBezTo>
                    <a:pt x="14287" y="30195"/>
                    <a:pt x="13677" y="29969"/>
                    <a:pt x="13246" y="29550"/>
                  </a:cubicBezTo>
                  <a:cubicBezTo>
                    <a:pt x="12565" y="28893"/>
                    <a:pt x="12320" y="27795"/>
                    <a:pt x="12643" y="26876"/>
                  </a:cubicBezTo>
                  <a:cubicBezTo>
                    <a:pt x="12971" y="25950"/>
                    <a:pt x="13872" y="25276"/>
                    <a:pt x="14767" y="25276"/>
                  </a:cubicBezTo>
                  <a:close/>
                  <a:moveTo>
                    <a:pt x="14767" y="24336"/>
                  </a:moveTo>
                  <a:cubicBezTo>
                    <a:pt x="13474" y="24336"/>
                    <a:pt x="12219" y="25259"/>
                    <a:pt x="11759" y="26565"/>
                  </a:cubicBezTo>
                  <a:cubicBezTo>
                    <a:pt x="11312" y="27837"/>
                    <a:pt x="11646" y="29311"/>
                    <a:pt x="12590" y="30225"/>
                  </a:cubicBezTo>
                  <a:cubicBezTo>
                    <a:pt x="13204" y="30821"/>
                    <a:pt x="14051" y="31138"/>
                    <a:pt x="14888" y="31138"/>
                  </a:cubicBezTo>
                  <a:cubicBezTo>
                    <a:pt x="15376" y="31138"/>
                    <a:pt x="15872" y="31024"/>
                    <a:pt x="16307" y="30798"/>
                  </a:cubicBezTo>
                  <a:cubicBezTo>
                    <a:pt x="17824" y="30010"/>
                    <a:pt x="18205" y="28338"/>
                    <a:pt x="17913" y="27030"/>
                  </a:cubicBezTo>
                  <a:cubicBezTo>
                    <a:pt x="17561" y="25455"/>
                    <a:pt x="16367" y="24393"/>
                    <a:pt x="14875" y="24339"/>
                  </a:cubicBezTo>
                  <a:cubicBezTo>
                    <a:pt x="14839" y="24337"/>
                    <a:pt x="14803" y="24336"/>
                    <a:pt x="14767" y="24336"/>
                  </a:cubicBezTo>
                  <a:close/>
                  <a:moveTo>
                    <a:pt x="14111" y="941"/>
                  </a:moveTo>
                  <a:cubicBezTo>
                    <a:pt x="14183" y="941"/>
                    <a:pt x="14249" y="941"/>
                    <a:pt x="14320" y="947"/>
                  </a:cubicBezTo>
                  <a:cubicBezTo>
                    <a:pt x="14396" y="945"/>
                    <a:pt x="14472" y="944"/>
                    <a:pt x="14547" y="944"/>
                  </a:cubicBezTo>
                  <a:cubicBezTo>
                    <a:pt x="17407" y="944"/>
                    <a:pt x="19915" y="2262"/>
                    <a:pt x="21155" y="4415"/>
                  </a:cubicBezTo>
                  <a:cubicBezTo>
                    <a:pt x="22224" y="6277"/>
                    <a:pt x="22486" y="8814"/>
                    <a:pt x="21800" y="10735"/>
                  </a:cubicBezTo>
                  <a:cubicBezTo>
                    <a:pt x="21668" y="11106"/>
                    <a:pt x="21494" y="11451"/>
                    <a:pt x="21334" y="11792"/>
                  </a:cubicBezTo>
                  <a:cubicBezTo>
                    <a:pt x="20880" y="12724"/>
                    <a:pt x="20414" y="13691"/>
                    <a:pt x="20820" y="14986"/>
                  </a:cubicBezTo>
                  <a:cubicBezTo>
                    <a:pt x="20880" y="15176"/>
                    <a:pt x="20957" y="15379"/>
                    <a:pt x="21059" y="15583"/>
                  </a:cubicBezTo>
                  <a:cubicBezTo>
                    <a:pt x="21560" y="16609"/>
                    <a:pt x="22343" y="17349"/>
                    <a:pt x="23095" y="18066"/>
                  </a:cubicBezTo>
                  <a:cubicBezTo>
                    <a:pt x="23334" y="18286"/>
                    <a:pt x="23566" y="18514"/>
                    <a:pt x="23792" y="18740"/>
                  </a:cubicBezTo>
                  <a:cubicBezTo>
                    <a:pt x="25274" y="20262"/>
                    <a:pt x="27422" y="24005"/>
                    <a:pt x="27536" y="27562"/>
                  </a:cubicBezTo>
                  <a:cubicBezTo>
                    <a:pt x="27715" y="33173"/>
                    <a:pt x="23387" y="37047"/>
                    <a:pt x="23202" y="37209"/>
                  </a:cubicBezTo>
                  <a:cubicBezTo>
                    <a:pt x="20700" y="39408"/>
                    <a:pt x="17404" y="40513"/>
                    <a:pt x="14128" y="40513"/>
                  </a:cubicBezTo>
                  <a:cubicBezTo>
                    <a:pt x="10994" y="40513"/>
                    <a:pt x="7880" y="39502"/>
                    <a:pt x="5499" y="37471"/>
                  </a:cubicBezTo>
                  <a:cubicBezTo>
                    <a:pt x="2639" y="35024"/>
                    <a:pt x="950" y="31228"/>
                    <a:pt x="1086" y="27568"/>
                  </a:cubicBezTo>
                  <a:cubicBezTo>
                    <a:pt x="1224" y="23981"/>
                    <a:pt x="3361" y="20250"/>
                    <a:pt x="4835" y="18740"/>
                  </a:cubicBezTo>
                  <a:cubicBezTo>
                    <a:pt x="5056" y="18514"/>
                    <a:pt x="5295" y="18286"/>
                    <a:pt x="5527" y="18066"/>
                  </a:cubicBezTo>
                  <a:cubicBezTo>
                    <a:pt x="6286" y="17349"/>
                    <a:pt x="7067" y="16609"/>
                    <a:pt x="7563" y="15583"/>
                  </a:cubicBezTo>
                  <a:cubicBezTo>
                    <a:pt x="7665" y="15379"/>
                    <a:pt x="7742" y="15176"/>
                    <a:pt x="7808" y="14986"/>
                  </a:cubicBezTo>
                  <a:cubicBezTo>
                    <a:pt x="8208" y="13691"/>
                    <a:pt x="7742" y="12724"/>
                    <a:pt x="7289" y="11792"/>
                  </a:cubicBezTo>
                  <a:cubicBezTo>
                    <a:pt x="7127" y="11451"/>
                    <a:pt x="6960" y="11106"/>
                    <a:pt x="6824" y="10735"/>
                  </a:cubicBezTo>
                  <a:cubicBezTo>
                    <a:pt x="6136" y="8814"/>
                    <a:pt x="6400" y="6277"/>
                    <a:pt x="7474" y="4415"/>
                  </a:cubicBezTo>
                  <a:cubicBezTo>
                    <a:pt x="8715" y="2260"/>
                    <a:pt x="11235" y="941"/>
                    <a:pt x="14111" y="941"/>
                  </a:cubicBezTo>
                  <a:close/>
                  <a:moveTo>
                    <a:pt x="14061" y="1"/>
                  </a:moveTo>
                  <a:cubicBezTo>
                    <a:pt x="10883" y="1"/>
                    <a:pt x="8062" y="1508"/>
                    <a:pt x="6656" y="3943"/>
                  </a:cubicBezTo>
                  <a:cubicBezTo>
                    <a:pt x="5456" y="6032"/>
                    <a:pt x="5163" y="8886"/>
                    <a:pt x="5940" y="11052"/>
                  </a:cubicBezTo>
                  <a:cubicBezTo>
                    <a:pt x="6089" y="11470"/>
                    <a:pt x="6268" y="11840"/>
                    <a:pt x="6447" y="12204"/>
                  </a:cubicBezTo>
                  <a:cubicBezTo>
                    <a:pt x="6865" y="13076"/>
                    <a:pt x="7199" y="13762"/>
                    <a:pt x="6907" y="14705"/>
                  </a:cubicBezTo>
                  <a:cubicBezTo>
                    <a:pt x="6860" y="14854"/>
                    <a:pt x="6799" y="15010"/>
                    <a:pt x="6722" y="15170"/>
                  </a:cubicBezTo>
                  <a:cubicBezTo>
                    <a:pt x="6292" y="16043"/>
                    <a:pt x="5606" y="16693"/>
                    <a:pt x="4877" y="17385"/>
                  </a:cubicBezTo>
                  <a:cubicBezTo>
                    <a:pt x="4639" y="17611"/>
                    <a:pt x="4394" y="17845"/>
                    <a:pt x="4161" y="18084"/>
                  </a:cubicBezTo>
                  <a:cubicBezTo>
                    <a:pt x="2585" y="19701"/>
                    <a:pt x="293" y="23700"/>
                    <a:pt x="149" y="27532"/>
                  </a:cubicBezTo>
                  <a:cubicBezTo>
                    <a:pt x="0" y="31471"/>
                    <a:pt x="1815" y="35554"/>
                    <a:pt x="4890" y="38181"/>
                  </a:cubicBezTo>
                  <a:cubicBezTo>
                    <a:pt x="7438" y="40360"/>
                    <a:pt x="10769" y="41446"/>
                    <a:pt x="14123" y="41446"/>
                  </a:cubicBezTo>
                  <a:cubicBezTo>
                    <a:pt x="17627" y="41446"/>
                    <a:pt x="21149" y="40264"/>
                    <a:pt x="23822" y="37912"/>
                  </a:cubicBezTo>
                  <a:cubicBezTo>
                    <a:pt x="24020" y="37739"/>
                    <a:pt x="28670" y="33579"/>
                    <a:pt x="28472" y="27532"/>
                  </a:cubicBezTo>
                  <a:cubicBezTo>
                    <a:pt x="28354" y="23724"/>
                    <a:pt x="26056" y="19713"/>
                    <a:pt x="24461" y="18084"/>
                  </a:cubicBezTo>
                  <a:cubicBezTo>
                    <a:pt x="24229" y="17845"/>
                    <a:pt x="23984" y="17611"/>
                    <a:pt x="23745" y="17385"/>
                  </a:cubicBezTo>
                  <a:cubicBezTo>
                    <a:pt x="23017" y="16693"/>
                    <a:pt x="22331" y="16043"/>
                    <a:pt x="21907" y="15170"/>
                  </a:cubicBezTo>
                  <a:cubicBezTo>
                    <a:pt x="21823" y="15010"/>
                    <a:pt x="21764" y="14854"/>
                    <a:pt x="21715" y="14705"/>
                  </a:cubicBezTo>
                  <a:cubicBezTo>
                    <a:pt x="21423" y="13762"/>
                    <a:pt x="21758" y="13076"/>
                    <a:pt x="22181" y="12204"/>
                  </a:cubicBezTo>
                  <a:cubicBezTo>
                    <a:pt x="22354" y="11840"/>
                    <a:pt x="22533" y="11470"/>
                    <a:pt x="22682" y="11052"/>
                  </a:cubicBezTo>
                  <a:cubicBezTo>
                    <a:pt x="23459" y="8886"/>
                    <a:pt x="23166" y="6032"/>
                    <a:pt x="21966" y="3943"/>
                  </a:cubicBezTo>
                  <a:cubicBezTo>
                    <a:pt x="20560" y="1508"/>
                    <a:pt x="17745" y="1"/>
                    <a:pt x="14579" y="1"/>
                  </a:cubicBezTo>
                  <a:cubicBezTo>
                    <a:pt x="14493" y="1"/>
                    <a:pt x="14407" y="2"/>
                    <a:pt x="14320" y="4"/>
                  </a:cubicBezTo>
                  <a:cubicBezTo>
                    <a:pt x="14233" y="2"/>
                    <a:pt x="14147" y="1"/>
                    <a:pt x="14061"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43"/>
          <p:cNvGrpSpPr/>
          <p:nvPr/>
        </p:nvGrpSpPr>
        <p:grpSpPr>
          <a:xfrm>
            <a:off x="6875250" y="671350"/>
            <a:ext cx="827500" cy="1079650"/>
            <a:chOff x="2124625" y="3528850"/>
            <a:chExt cx="827500" cy="1079650"/>
          </a:xfrm>
        </p:grpSpPr>
        <p:sp>
          <p:nvSpPr>
            <p:cNvPr id="1097" name="Google Shape;1097;p43"/>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3"/>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3"/>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43"/>
          <p:cNvGrpSpPr/>
          <p:nvPr/>
        </p:nvGrpSpPr>
        <p:grpSpPr>
          <a:xfrm>
            <a:off x="7577700" y="3430275"/>
            <a:ext cx="851200" cy="1114225"/>
            <a:chOff x="926375" y="661825"/>
            <a:chExt cx="851200" cy="1114225"/>
          </a:xfrm>
        </p:grpSpPr>
        <p:sp>
          <p:nvSpPr>
            <p:cNvPr id="1101" name="Google Shape;1101;p43"/>
            <p:cNvSpPr/>
            <p:nvPr/>
          </p:nvSpPr>
          <p:spPr>
            <a:xfrm>
              <a:off x="926375" y="661825"/>
              <a:ext cx="827300" cy="1079525"/>
            </a:xfrm>
            <a:custGeom>
              <a:avLst/>
              <a:gdLst/>
              <a:ahLst/>
              <a:cxnLst/>
              <a:rect l="l" t="t" r="r" b="b"/>
              <a:pathLst>
                <a:path w="33092" h="43181" extrusionOk="0">
                  <a:moveTo>
                    <a:pt x="15394" y="0"/>
                  </a:moveTo>
                  <a:cubicBezTo>
                    <a:pt x="0" y="0"/>
                    <a:pt x="0" y="9664"/>
                    <a:pt x="0" y="21590"/>
                  </a:cubicBezTo>
                  <a:cubicBezTo>
                    <a:pt x="0" y="33516"/>
                    <a:pt x="0" y="43180"/>
                    <a:pt x="15394" y="43180"/>
                  </a:cubicBezTo>
                  <a:cubicBezTo>
                    <a:pt x="33092" y="43180"/>
                    <a:pt x="30788" y="33516"/>
                    <a:pt x="30788" y="21590"/>
                  </a:cubicBezTo>
                  <a:cubicBezTo>
                    <a:pt x="30788" y="9664"/>
                    <a:pt x="30788" y="0"/>
                    <a:pt x="15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3"/>
            <p:cNvSpPr/>
            <p:nvPr/>
          </p:nvSpPr>
          <p:spPr>
            <a:xfrm>
              <a:off x="1009475" y="732575"/>
              <a:ext cx="768100" cy="1043475"/>
            </a:xfrm>
            <a:custGeom>
              <a:avLst/>
              <a:gdLst/>
              <a:ahLst/>
              <a:cxnLst/>
              <a:rect l="l" t="t" r="r" b="b"/>
              <a:pathLst>
                <a:path w="30724" h="41739" extrusionOk="0">
                  <a:moveTo>
                    <a:pt x="14600" y="1"/>
                  </a:moveTo>
                  <a:cubicBezTo>
                    <a:pt x="14275" y="1"/>
                    <a:pt x="14023" y="16"/>
                    <a:pt x="13867" y="30"/>
                  </a:cubicBezTo>
                  <a:cubicBezTo>
                    <a:pt x="7200" y="614"/>
                    <a:pt x="2335" y="5658"/>
                    <a:pt x="968" y="12039"/>
                  </a:cubicBezTo>
                  <a:cubicBezTo>
                    <a:pt x="527" y="14110"/>
                    <a:pt x="1" y="19912"/>
                    <a:pt x="2376" y="21243"/>
                  </a:cubicBezTo>
                  <a:cubicBezTo>
                    <a:pt x="2658" y="21400"/>
                    <a:pt x="2955" y="21469"/>
                    <a:pt x="3261" y="21469"/>
                  </a:cubicBezTo>
                  <a:cubicBezTo>
                    <a:pt x="5197" y="21469"/>
                    <a:pt x="7521" y="18718"/>
                    <a:pt x="9062" y="18151"/>
                  </a:cubicBezTo>
                  <a:cubicBezTo>
                    <a:pt x="9558" y="17969"/>
                    <a:pt x="9972" y="17886"/>
                    <a:pt x="10316" y="17886"/>
                  </a:cubicBezTo>
                  <a:cubicBezTo>
                    <a:pt x="12146" y="17886"/>
                    <a:pt x="12037" y="20201"/>
                    <a:pt x="11987" y="22114"/>
                  </a:cubicBezTo>
                  <a:cubicBezTo>
                    <a:pt x="11880" y="26698"/>
                    <a:pt x="11228" y="29814"/>
                    <a:pt x="11067" y="31336"/>
                  </a:cubicBezTo>
                  <a:cubicBezTo>
                    <a:pt x="10638" y="35395"/>
                    <a:pt x="10244" y="39191"/>
                    <a:pt x="12202" y="40839"/>
                  </a:cubicBezTo>
                  <a:cubicBezTo>
                    <a:pt x="12959" y="41474"/>
                    <a:pt x="14008" y="41739"/>
                    <a:pt x="15152" y="41739"/>
                  </a:cubicBezTo>
                  <a:cubicBezTo>
                    <a:pt x="16996" y="41739"/>
                    <a:pt x="19089" y="41053"/>
                    <a:pt x="20605" y="40128"/>
                  </a:cubicBezTo>
                  <a:cubicBezTo>
                    <a:pt x="30718" y="33981"/>
                    <a:pt x="30723" y="7944"/>
                    <a:pt x="20368" y="1587"/>
                  </a:cubicBezTo>
                  <a:cubicBezTo>
                    <a:pt x="18137" y="221"/>
                    <a:pt x="15835" y="1"/>
                    <a:pt x="146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3"/>
            <p:cNvSpPr/>
            <p:nvPr/>
          </p:nvSpPr>
          <p:spPr>
            <a:xfrm>
              <a:off x="939050" y="664525"/>
              <a:ext cx="730200" cy="1066775"/>
            </a:xfrm>
            <a:custGeom>
              <a:avLst/>
              <a:gdLst/>
              <a:ahLst/>
              <a:cxnLst/>
              <a:rect l="l" t="t" r="r" b="b"/>
              <a:pathLst>
                <a:path w="29208" h="42671" extrusionOk="0">
                  <a:moveTo>
                    <a:pt x="15151" y="940"/>
                  </a:moveTo>
                  <a:cubicBezTo>
                    <a:pt x="16295" y="940"/>
                    <a:pt x="18529" y="1137"/>
                    <a:pt x="20683" y="2459"/>
                  </a:cubicBezTo>
                  <a:cubicBezTo>
                    <a:pt x="25298" y="5289"/>
                    <a:pt x="28270" y="12802"/>
                    <a:pt x="28252" y="21607"/>
                  </a:cubicBezTo>
                  <a:cubicBezTo>
                    <a:pt x="28240" y="30196"/>
                    <a:pt x="25362" y="37497"/>
                    <a:pt x="20921" y="40194"/>
                  </a:cubicBezTo>
                  <a:cubicBezTo>
                    <a:pt x="19414" y="41112"/>
                    <a:pt x="17428" y="41731"/>
                    <a:pt x="15724" y="41731"/>
                  </a:cubicBezTo>
                  <a:cubicBezTo>
                    <a:pt x="14667" y="41731"/>
                    <a:pt x="13719" y="41493"/>
                    <a:pt x="13061" y="40940"/>
                  </a:cubicBezTo>
                  <a:cubicBezTo>
                    <a:pt x="11294" y="39461"/>
                    <a:pt x="11681" y="35766"/>
                    <a:pt x="12094" y="31855"/>
                  </a:cubicBezTo>
                  <a:cubicBezTo>
                    <a:pt x="12135" y="31474"/>
                    <a:pt x="12207" y="30990"/>
                    <a:pt x="12290" y="30411"/>
                  </a:cubicBezTo>
                  <a:cubicBezTo>
                    <a:pt x="12548" y="28675"/>
                    <a:pt x="12935" y="26042"/>
                    <a:pt x="13019" y="22592"/>
                  </a:cubicBezTo>
                  <a:lnTo>
                    <a:pt x="13025" y="22425"/>
                  </a:lnTo>
                  <a:cubicBezTo>
                    <a:pt x="13061" y="20819"/>
                    <a:pt x="13108" y="18998"/>
                    <a:pt x="12028" y="18223"/>
                  </a:cubicBezTo>
                  <a:cubicBezTo>
                    <a:pt x="11711" y="17995"/>
                    <a:pt x="11330" y="17876"/>
                    <a:pt x="10882" y="17876"/>
                  </a:cubicBezTo>
                  <a:cubicBezTo>
                    <a:pt x="10471" y="17876"/>
                    <a:pt x="9992" y="17978"/>
                    <a:pt x="9461" y="18174"/>
                  </a:cubicBezTo>
                  <a:cubicBezTo>
                    <a:pt x="8787" y="18419"/>
                    <a:pt x="8035" y="19005"/>
                    <a:pt x="7235" y="19620"/>
                  </a:cubicBezTo>
                  <a:cubicBezTo>
                    <a:pt x="6098" y="20494"/>
                    <a:pt x="4843" y="21463"/>
                    <a:pt x="3824" y="21463"/>
                  </a:cubicBezTo>
                  <a:cubicBezTo>
                    <a:pt x="3590" y="21463"/>
                    <a:pt x="3369" y="21412"/>
                    <a:pt x="3165" y="21297"/>
                  </a:cubicBezTo>
                  <a:cubicBezTo>
                    <a:pt x="1248" y="20229"/>
                    <a:pt x="1457" y="15107"/>
                    <a:pt x="1989" y="12600"/>
                  </a:cubicBezTo>
                  <a:cubicBezTo>
                    <a:pt x="3385" y="6076"/>
                    <a:pt x="8286" y="1504"/>
                    <a:pt x="14469" y="967"/>
                  </a:cubicBezTo>
                  <a:cubicBezTo>
                    <a:pt x="14591" y="956"/>
                    <a:pt x="14828" y="940"/>
                    <a:pt x="15151" y="940"/>
                  </a:cubicBezTo>
                  <a:close/>
                  <a:moveTo>
                    <a:pt x="15136" y="0"/>
                  </a:moveTo>
                  <a:cubicBezTo>
                    <a:pt x="14780" y="0"/>
                    <a:pt x="14521" y="18"/>
                    <a:pt x="14386" y="30"/>
                  </a:cubicBezTo>
                  <a:cubicBezTo>
                    <a:pt x="7785" y="603"/>
                    <a:pt x="2556" y="5460"/>
                    <a:pt x="1069" y="12403"/>
                  </a:cubicBezTo>
                  <a:cubicBezTo>
                    <a:pt x="633" y="14444"/>
                    <a:pt x="0" y="20604"/>
                    <a:pt x="2705" y="22114"/>
                  </a:cubicBezTo>
                  <a:cubicBezTo>
                    <a:pt x="3071" y="22319"/>
                    <a:pt x="3448" y="22408"/>
                    <a:pt x="3829" y="22408"/>
                  </a:cubicBezTo>
                  <a:cubicBezTo>
                    <a:pt x="5156" y="22408"/>
                    <a:pt x="6547" y="21334"/>
                    <a:pt x="7808" y="20366"/>
                  </a:cubicBezTo>
                  <a:cubicBezTo>
                    <a:pt x="8548" y="19793"/>
                    <a:pt x="9246" y="19256"/>
                    <a:pt x="9783" y="19058"/>
                  </a:cubicBezTo>
                  <a:cubicBezTo>
                    <a:pt x="10212" y="18899"/>
                    <a:pt x="10578" y="18819"/>
                    <a:pt x="10876" y="18819"/>
                  </a:cubicBezTo>
                  <a:cubicBezTo>
                    <a:pt x="11125" y="18819"/>
                    <a:pt x="11327" y="18875"/>
                    <a:pt x="11479" y="18987"/>
                  </a:cubicBezTo>
                  <a:cubicBezTo>
                    <a:pt x="12160" y="19471"/>
                    <a:pt x="12118" y="21094"/>
                    <a:pt x="12082" y="22400"/>
                  </a:cubicBezTo>
                  <a:lnTo>
                    <a:pt x="12082" y="22568"/>
                  </a:lnTo>
                  <a:cubicBezTo>
                    <a:pt x="11998" y="25965"/>
                    <a:pt x="11617" y="28560"/>
                    <a:pt x="11359" y="30274"/>
                  </a:cubicBezTo>
                  <a:cubicBezTo>
                    <a:pt x="11276" y="30871"/>
                    <a:pt x="11198" y="31367"/>
                    <a:pt x="11157" y="31755"/>
                  </a:cubicBezTo>
                  <a:cubicBezTo>
                    <a:pt x="10721" y="35921"/>
                    <a:pt x="10309" y="39855"/>
                    <a:pt x="12458" y="41662"/>
                  </a:cubicBezTo>
                  <a:cubicBezTo>
                    <a:pt x="13317" y="42384"/>
                    <a:pt x="14463" y="42671"/>
                    <a:pt x="15687" y="42671"/>
                  </a:cubicBezTo>
                  <a:cubicBezTo>
                    <a:pt x="17717" y="42671"/>
                    <a:pt x="19948" y="41890"/>
                    <a:pt x="21411" y="40995"/>
                  </a:cubicBezTo>
                  <a:cubicBezTo>
                    <a:pt x="27130" y="37521"/>
                    <a:pt x="29183" y="28704"/>
                    <a:pt x="29194" y="21612"/>
                  </a:cubicBezTo>
                  <a:cubicBezTo>
                    <a:pt x="29207" y="14349"/>
                    <a:pt x="27105" y="5294"/>
                    <a:pt x="21172" y="1653"/>
                  </a:cubicBezTo>
                  <a:cubicBezTo>
                    <a:pt x="18825" y="217"/>
                    <a:pt x="16387" y="0"/>
                    <a:pt x="15136"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Overview</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26939" y="2010879"/>
            <a:ext cx="7490122" cy="1938992"/>
          </a:xfrm>
          <a:prstGeom prst="rect">
            <a:avLst/>
          </a:prstGeom>
          <a:noFill/>
        </p:spPr>
        <p:txBody>
          <a:bodyPr wrap="square" rtlCol="0">
            <a:spAutoFit/>
          </a:bodyPr>
          <a:lstStyle/>
          <a:p>
            <a:r>
              <a:rPr lang="vi-VN" sz="2400" b="0" i="0" dirty="0">
                <a:solidFill>
                  <a:srgbClr val="1C1E21"/>
                </a:solidFill>
                <a:effectLst/>
                <a:latin typeface="Georgia" panose="02040502050405020303" pitchFamily="18" charset="0"/>
              </a:rPr>
              <a:t>Được gọi là giải thuật Banker là vì thuật toán có thể được sử dụng trong các hệ thống ngân hàng để đảm bảo rằng ngân hàng sẽ không chi tiền đến mức mà nó không thể đáp ứng được nhu cầu của tất cả các khách hàng.</a:t>
            </a:r>
            <a:endParaRPr lang="en-US" sz="1800" dirty="0"/>
          </a:p>
        </p:txBody>
      </p:sp>
    </p:spTree>
    <p:extLst>
      <p:ext uri="{BB962C8B-B14F-4D97-AF65-F5344CB8AC3E}">
        <p14:creationId xmlns:p14="http://schemas.microsoft.com/office/powerpoint/2010/main" val="284611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Overview</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39490" y="1436015"/>
            <a:ext cx="7490122" cy="3046988"/>
          </a:xfrm>
          <a:prstGeom prst="rect">
            <a:avLst/>
          </a:prstGeom>
          <a:noFill/>
        </p:spPr>
        <p:txBody>
          <a:bodyPr wrap="square" rtlCol="0">
            <a:spAutoFit/>
          </a:bodyPr>
          <a:lstStyle/>
          <a:p>
            <a:pPr algn="l" rtl="0"/>
            <a:r>
              <a:rPr lang="vi-VN" sz="2400" b="0" i="0" dirty="0">
                <a:solidFill>
                  <a:srgbClr val="1C1E21"/>
                </a:solidFill>
                <a:effectLst/>
                <a:latin typeface="Georgia" panose="02040502050405020303" pitchFamily="18" charset="0"/>
              </a:rPr>
              <a:t>Trạng thái an toàn là trạng thái mà số lượng tài nguyên còn lại (Available) của hệ thống có thể đáp ứng được tất cả các process và tạo ra 1 chuỗi an toàn.</a:t>
            </a:r>
          </a:p>
          <a:p>
            <a:pPr algn="l" rtl="0"/>
            <a:endParaRPr lang="vi-VN" sz="2400" b="0" i="0" dirty="0">
              <a:solidFill>
                <a:srgbClr val="1C1E21"/>
              </a:solidFill>
              <a:effectLst/>
              <a:latin typeface="Georgia" panose="02040502050405020303" pitchFamily="18" charset="0"/>
            </a:endParaRPr>
          </a:p>
          <a:p>
            <a:pPr algn="l" rtl="0"/>
            <a:r>
              <a:rPr lang="vi-VN" sz="2400" b="0" i="0" dirty="0">
                <a:solidFill>
                  <a:srgbClr val="1C1E21"/>
                </a:solidFill>
                <a:effectLst/>
                <a:latin typeface="Georgia" panose="02040502050405020303" pitchFamily="18" charset="0"/>
              </a:rPr>
              <a:t>Chuỗi an toàn là một thứ tự thực hiện việc cung cấp tài nguyên cho các process, với giả định rằng các process sẽ trả lại tài nguyên mà nó đang giữ sau khi thực hiện xong.</a:t>
            </a:r>
          </a:p>
        </p:txBody>
      </p:sp>
    </p:spTree>
    <p:extLst>
      <p:ext uri="{BB962C8B-B14F-4D97-AF65-F5344CB8AC3E}">
        <p14:creationId xmlns:p14="http://schemas.microsoft.com/office/powerpoint/2010/main" val="3835203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9"/>
          <p:cNvSpPr txBox="1">
            <a:spLocks noGrp="1"/>
          </p:cNvSpPr>
          <p:nvPr>
            <p:ph type="title"/>
          </p:nvPr>
        </p:nvSpPr>
        <p:spPr>
          <a:xfrm>
            <a:off x="1967479" y="1963019"/>
            <a:ext cx="52245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How it work ?</a:t>
            </a:r>
            <a:endParaRPr dirty="0"/>
          </a:p>
        </p:txBody>
      </p:sp>
      <p:grpSp>
        <p:nvGrpSpPr>
          <p:cNvPr id="987" name="Google Shape;987;p39"/>
          <p:cNvGrpSpPr/>
          <p:nvPr/>
        </p:nvGrpSpPr>
        <p:grpSpPr>
          <a:xfrm>
            <a:off x="951004" y="2724394"/>
            <a:ext cx="1244714" cy="1601345"/>
            <a:chOff x="5951325" y="666000"/>
            <a:chExt cx="859550" cy="1105825"/>
          </a:xfrm>
        </p:grpSpPr>
        <p:sp>
          <p:nvSpPr>
            <p:cNvPr id="988" name="Google Shape;988;p39"/>
            <p:cNvSpPr/>
            <p:nvPr/>
          </p:nvSpPr>
          <p:spPr>
            <a:xfrm>
              <a:off x="5951325" y="666000"/>
              <a:ext cx="827325" cy="1079625"/>
            </a:xfrm>
            <a:custGeom>
              <a:avLst/>
              <a:gdLst/>
              <a:ahLst/>
              <a:cxnLst/>
              <a:rect l="l" t="t" r="r" b="b"/>
              <a:pathLst>
                <a:path w="33093" h="43185" extrusionOk="0">
                  <a:moveTo>
                    <a:pt x="17693" y="1"/>
                  </a:moveTo>
                  <a:cubicBezTo>
                    <a:pt x="1" y="1"/>
                    <a:pt x="2300" y="9670"/>
                    <a:pt x="2300" y="21589"/>
                  </a:cubicBezTo>
                  <a:cubicBezTo>
                    <a:pt x="2300" y="33515"/>
                    <a:pt x="2300" y="43185"/>
                    <a:pt x="17693" y="43185"/>
                  </a:cubicBezTo>
                  <a:cubicBezTo>
                    <a:pt x="33093" y="43185"/>
                    <a:pt x="33093" y="33515"/>
                    <a:pt x="33093" y="21589"/>
                  </a:cubicBezTo>
                  <a:cubicBezTo>
                    <a:pt x="33093" y="9670"/>
                    <a:pt x="33093" y="1"/>
                    <a:pt x="17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9"/>
            <p:cNvSpPr/>
            <p:nvPr/>
          </p:nvSpPr>
          <p:spPr>
            <a:xfrm>
              <a:off x="6173550" y="745325"/>
              <a:ext cx="637325" cy="1026500"/>
            </a:xfrm>
            <a:custGeom>
              <a:avLst/>
              <a:gdLst/>
              <a:ahLst/>
              <a:cxnLst/>
              <a:rect l="l" t="t" r="r" b="b"/>
              <a:pathLst>
                <a:path w="25493" h="41060" extrusionOk="0">
                  <a:moveTo>
                    <a:pt x="11109" y="1"/>
                  </a:moveTo>
                  <a:cubicBezTo>
                    <a:pt x="10350" y="1"/>
                    <a:pt x="9891" y="44"/>
                    <a:pt x="9891" y="44"/>
                  </a:cubicBezTo>
                  <a:cubicBezTo>
                    <a:pt x="6823" y="338"/>
                    <a:pt x="5073" y="498"/>
                    <a:pt x="3682" y="1900"/>
                  </a:cubicBezTo>
                  <a:cubicBezTo>
                    <a:pt x="2119" y="3470"/>
                    <a:pt x="2125" y="6556"/>
                    <a:pt x="2191" y="12657"/>
                  </a:cubicBezTo>
                  <a:cubicBezTo>
                    <a:pt x="2244" y="17091"/>
                    <a:pt x="2621" y="17779"/>
                    <a:pt x="3122" y="18231"/>
                  </a:cubicBezTo>
                  <a:cubicBezTo>
                    <a:pt x="3651" y="18707"/>
                    <a:pt x="4259" y="18864"/>
                    <a:pt x="4917" y="18864"/>
                  </a:cubicBezTo>
                  <a:cubicBezTo>
                    <a:pt x="6211" y="18864"/>
                    <a:pt x="7703" y="18257"/>
                    <a:pt x="9189" y="18257"/>
                  </a:cubicBezTo>
                  <a:cubicBezTo>
                    <a:pt x="9875" y="18257"/>
                    <a:pt x="10559" y="18386"/>
                    <a:pt x="11222" y="18763"/>
                  </a:cubicBezTo>
                  <a:cubicBezTo>
                    <a:pt x="14319" y="20524"/>
                    <a:pt x="15365" y="26815"/>
                    <a:pt x="12809" y="30306"/>
                  </a:cubicBezTo>
                  <a:cubicBezTo>
                    <a:pt x="12505" y="30725"/>
                    <a:pt x="11299" y="32384"/>
                    <a:pt x="9335" y="32749"/>
                  </a:cubicBezTo>
                  <a:cubicBezTo>
                    <a:pt x="9002" y="32811"/>
                    <a:pt x="8657" y="32838"/>
                    <a:pt x="8310" y="32838"/>
                  </a:cubicBezTo>
                  <a:cubicBezTo>
                    <a:pt x="6931" y="32838"/>
                    <a:pt x="5521" y="32407"/>
                    <a:pt x="4685" y="32020"/>
                  </a:cubicBezTo>
                  <a:cubicBezTo>
                    <a:pt x="3975" y="31694"/>
                    <a:pt x="3231" y="31306"/>
                    <a:pt x="2459" y="31306"/>
                  </a:cubicBezTo>
                  <a:cubicBezTo>
                    <a:pt x="2357" y="31306"/>
                    <a:pt x="2253" y="31313"/>
                    <a:pt x="2150" y="31328"/>
                  </a:cubicBezTo>
                  <a:cubicBezTo>
                    <a:pt x="830" y="31518"/>
                    <a:pt x="1" y="33017"/>
                    <a:pt x="155" y="34348"/>
                  </a:cubicBezTo>
                  <a:cubicBezTo>
                    <a:pt x="310" y="35673"/>
                    <a:pt x="1194" y="36802"/>
                    <a:pt x="2191" y="37697"/>
                  </a:cubicBezTo>
                  <a:cubicBezTo>
                    <a:pt x="5740" y="40905"/>
                    <a:pt x="10498" y="41059"/>
                    <a:pt x="11386" y="41059"/>
                  </a:cubicBezTo>
                  <a:cubicBezTo>
                    <a:pt x="11461" y="41059"/>
                    <a:pt x="11509" y="41058"/>
                    <a:pt x="11526" y="41058"/>
                  </a:cubicBezTo>
                  <a:cubicBezTo>
                    <a:pt x="12106" y="41045"/>
                    <a:pt x="18516" y="40788"/>
                    <a:pt x="22503" y="35620"/>
                  </a:cubicBezTo>
                  <a:cubicBezTo>
                    <a:pt x="25493" y="31733"/>
                    <a:pt x="25201" y="27562"/>
                    <a:pt x="24771" y="21568"/>
                  </a:cubicBezTo>
                  <a:cubicBezTo>
                    <a:pt x="24556" y="18524"/>
                    <a:pt x="24068" y="17785"/>
                    <a:pt x="23625" y="17342"/>
                  </a:cubicBezTo>
                  <a:cubicBezTo>
                    <a:pt x="22839" y="16553"/>
                    <a:pt x="21830" y="16329"/>
                    <a:pt x="20726" y="16329"/>
                  </a:cubicBezTo>
                  <a:cubicBezTo>
                    <a:pt x="19277" y="16329"/>
                    <a:pt x="17666" y="16715"/>
                    <a:pt x="16185" y="16715"/>
                  </a:cubicBezTo>
                  <a:cubicBezTo>
                    <a:pt x="15092" y="16715"/>
                    <a:pt x="14071" y="16505"/>
                    <a:pt x="13239" y="15773"/>
                  </a:cubicBezTo>
                  <a:cubicBezTo>
                    <a:pt x="11132" y="13928"/>
                    <a:pt x="11186" y="9583"/>
                    <a:pt x="12809" y="8275"/>
                  </a:cubicBezTo>
                  <a:cubicBezTo>
                    <a:pt x="13185" y="7975"/>
                    <a:pt x="13888" y="7876"/>
                    <a:pt x="15044" y="7876"/>
                  </a:cubicBezTo>
                  <a:cubicBezTo>
                    <a:pt x="15817" y="7876"/>
                    <a:pt x="16792" y="7920"/>
                    <a:pt x="18008" y="7977"/>
                  </a:cubicBezTo>
                  <a:cubicBezTo>
                    <a:pt x="19337" y="8041"/>
                    <a:pt x="20302" y="8130"/>
                    <a:pt x="21015" y="8130"/>
                  </a:cubicBezTo>
                  <a:cubicBezTo>
                    <a:pt x="21829" y="8130"/>
                    <a:pt x="22313" y="8014"/>
                    <a:pt x="22635" y="7613"/>
                  </a:cubicBezTo>
                  <a:cubicBezTo>
                    <a:pt x="23250" y="6837"/>
                    <a:pt x="22831" y="5530"/>
                    <a:pt x="22712" y="5159"/>
                  </a:cubicBezTo>
                  <a:cubicBezTo>
                    <a:pt x="22349" y="4032"/>
                    <a:pt x="21561" y="3274"/>
                    <a:pt x="20730" y="2683"/>
                  </a:cubicBezTo>
                  <a:cubicBezTo>
                    <a:pt x="17437" y="319"/>
                    <a:pt x="13169" y="1"/>
                    <a:pt x="111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9"/>
            <p:cNvSpPr/>
            <p:nvPr/>
          </p:nvSpPr>
          <p:spPr>
            <a:xfrm>
              <a:off x="6104900" y="677175"/>
              <a:ext cx="661675" cy="1049975"/>
            </a:xfrm>
            <a:custGeom>
              <a:avLst/>
              <a:gdLst/>
              <a:ahLst/>
              <a:cxnLst/>
              <a:rect l="l" t="t" r="r" b="b"/>
              <a:pathLst>
                <a:path w="26467" h="41999" extrusionOk="0">
                  <a:moveTo>
                    <a:pt x="11581" y="946"/>
                  </a:moveTo>
                  <a:cubicBezTo>
                    <a:pt x="13574" y="946"/>
                    <a:pt x="17758" y="1250"/>
                    <a:pt x="20946" y="3535"/>
                  </a:cubicBezTo>
                  <a:cubicBezTo>
                    <a:pt x="21924" y="4232"/>
                    <a:pt x="22480" y="4926"/>
                    <a:pt x="22754" y="5772"/>
                  </a:cubicBezTo>
                  <a:cubicBezTo>
                    <a:pt x="23136" y="6960"/>
                    <a:pt x="22963" y="7522"/>
                    <a:pt x="22754" y="7791"/>
                  </a:cubicBezTo>
                  <a:cubicBezTo>
                    <a:pt x="22552" y="8045"/>
                    <a:pt x="22190" y="8128"/>
                    <a:pt x="21514" y="8128"/>
                  </a:cubicBezTo>
                  <a:cubicBezTo>
                    <a:pt x="21112" y="8128"/>
                    <a:pt x="20599" y="8099"/>
                    <a:pt x="19943" y="8059"/>
                  </a:cubicBezTo>
                  <a:cubicBezTo>
                    <a:pt x="19519" y="8034"/>
                    <a:pt x="19048" y="8006"/>
                    <a:pt x="18516" y="7976"/>
                  </a:cubicBezTo>
                  <a:cubicBezTo>
                    <a:pt x="17277" y="7918"/>
                    <a:pt x="16306" y="7876"/>
                    <a:pt x="15535" y="7876"/>
                  </a:cubicBezTo>
                  <a:cubicBezTo>
                    <a:pt x="14212" y="7876"/>
                    <a:pt x="13482" y="8000"/>
                    <a:pt x="13007" y="8381"/>
                  </a:cubicBezTo>
                  <a:cubicBezTo>
                    <a:pt x="12189" y="9037"/>
                    <a:pt x="11676" y="10357"/>
                    <a:pt x="11646" y="11902"/>
                  </a:cubicBezTo>
                  <a:cubicBezTo>
                    <a:pt x="11604" y="13831"/>
                    <a:pt x="12266" y="15585"/>
                    <a:pt x="13419" y="16601"/>
                  </a:cubicBezTo>
                  <a:cubicBezTo>
                    <a:pt x="14356" y="17423"/>
                    <a:pt x="15474" y="17655"/>
                    <a:pt x="16651" y="17655"/>
                  </a:cubicBezTo>
                  <a:cubicBezTo>
                    <a:pt x="17430" y="17655"/>
                    <a:pt x="18235" y="17553"/>
                    <a:pt x="19029" y="17453"/>
                  </a:cubicBezTo>
                  <a:cubicBezTo>
                    <a:pt x="19786" y="17359"/>
                    <a:pt x="20525" y="17267"/>
                    <a:pt x="21211" y="17267"/>
                  </a:cubicBezTo>
                  <a:cubicBezTo>
                    <a:pt x="22215" y="17267"/>
                    <a:pt x="23107" y="17464"/>
                    <a:pt x="23781" y="18141"/>
                  </a:cubicBezTo>
                  <a:cubicBezTo>
                    <a:pt x="24056" y="18420"/>
                    <a:pt x="24569" y="18935"/>
                    <a:pt x="24795" y="22068"/>
                  </a:cubicBezTo>
                  <a:cubicBezTo>
                    <a:pt x="25219" y="28084"/>
                    <a:pt x="25506" y="32054"/>
                    <a:pt x="22616" y="35803"/>
                  </a:cubicBezTo>
                  <a:cubicBezTo>
                    <a:pt x="18803" y="40751"/>
                    <a:pt x="12684" y="41043"/>
                    <a:pt x="12004" y="41055"/>
                  </a:cubicBezTo>
                  <a:cubicBezTo>
                    <a:pt x="11988" y="41055"/>
                    <a:pt x="11945" y="41056"/>
                    <a:pt x="11878" y="41056"/>
                  </a:cubicBezTo>
                  <a:cubicBezTo>
                    <a:pt x="11038" y="41056"/>
                    <a:pt x="6405" y="40903"/>
                    <a:pt x="2990" y="37820"/>
                  </a:cubicBezTo>
                  <a:cubicBezTo>
                    <a:pt x="1863" y="36793"/>
                    <a:pt x="1230" y="35767"/>
                    <a:pt x="1111" y="34759"/>
                  </a:cubicBezTo>
                  <a:cubicBezTo>
                    <a:pt x="985" y="33707"/>
                    <a:pt x="1642" y="32412"/>
                    <a:pt x="2704" y="32263"/>
                  </a:cubicBezTo>
                  <a:cubicBezTo>
                    <a:pt x="2788" y="32252"/>
                    <a:pt x="2866" y="32245"/>
                    <a:pt x="2943" y="32245"/>
                  </a:cubicBezTo>
                  <a:cubicBezTo>
                    <a:pt x="3540" y="32245"/>
                    <a:pt x="4161" y="32538"/>
                    <a:pt x="4764" y="32818"/>
                  </a:cubicBezTo>
                  <a:lnTo>
                    <a:pt x="4979" y="32919"/>
                  </a:lnTo>
                  <a:cubicBezTo>
                    <a:pt x="5926" y="33358"/>
                    <a:pt x="7380" y="33782"/>
                    <a:pt x="8797" y="33782"/>
                  </a:cubicBezTo>
                  <a:cubicBezTo>
                    <a:pt x="9174" y="33782"/>
                    <a:pt x="9548" y="33752"/>
                    <a:pt x="9909" y="33684"/>
                  </a:cubicBezTo>
                  <a:cubicBezTo>
                    <a:pt x="10888" y="33498"/>
                    <a:pt x="12338" y="32896"/>
                    <a:pt x="13681" y="31057"/>
                  </a:cubicBezTo>
                  <a:cubicBezTo>
                    <a:pt x="15054" y="29172"/>
                    <a:pt x="15549" y="26318"/>
                    <a:pt x="14965" y="23602"/>
                  </a:cubicBezTo>
                  <a:cubicBezTo>
                    <a:pt x="14494" y="21387"/>
                    <a:pt x="13389" y="19645"/>
                    <a:pt x="11938" y="18822"/>
                  </a:cubicBezTo>
                  <a:cubicBezTo>
                    <a:pt x="11193" y="18396"/>
                    <a:pt x="10430" y="18253"/>
                    <a:pt x="9679" y="18253"/>
                  </a:cubicBezTo>
                  <a:cubicBezTo>
                    <a:pt x="8860" y="18253"/>
                    <a:pt x="8054" y="18423"/>
                    <a:pt x="7301" y="18582"/>
                  </a:cubicBezTo>
                  <a:cubicBezTo>
                    <a:pt x="6618" y="18727"/>
                    <a:pt x="5983" y="18862"/>
                    <a:pt x="5412" y="18862"/>
                  </a:cubicBezTo>
                  <a:cubicBezTo>
                    <a:pt x="4851" y="18862"/>
                    <a:pt x="4351" y="18731"/>
                    <a:pt x="3929" y="18349"/>
                  </a:cubicBezTo>
                  <a:cubicBezTo>
                    <a:pt x="3546" y="18009"/>
                    <a:pt x="3199" y="17353"/>
                    <a:pt x="3152" y="13120"/>
                  </a:cubicBezTo>
                  <a:cubicBezTo>
                    <a:pt x="3080" y="6913"/>
                    <a:pt x="3111" y="4108"/>
                    <a:pt x="4507" y="2698"/>
                  </a:cubicBezTo>
                  <a:cubicBezTo>
                    <a:pt x="5772" y="1422"/>
                    <a:pt x="7425" y="1266"/>
                    <a:pt x="10428" y="986"/>
                  </a:cubicBezTo>
                  <a:cubicBezTo>
                    <a:pt x="10444" y="984"/>
                    <a:pt x="10875" y="946"/>
                    <a:pt x="11581" y="946"/>
                  </a:cubicBezTo>
                  <a:close/>
                  <a:moveTo>
                    <a:pt x="11642" y="0"/>
                  </a:moveTo>
                  <a:cubicBezTo>
                    <a:pt x="10888" y="0"/>
                    <a:pt x="10408" y="42"/>
                    <a:pt x="10339" y="48"/>
                  </a:cubicBezTo>
                  <a:cubicBezTo>
                    <a:pt x="7223" y="342"/>
                    <a:pt x="5348" y="521"/>
                    <a:pt x="3838" y="2036"/>
                  </a:cubicBezTo>
                  <a:cubicBezTo>
                    <a:pt x="2108" y="3780"/>
                    <a:pt x="2144" y="7103"/>
                    <a:pt x="2215" y="13133"/>
                  </a:cubicBezTo>
                  <a:cubicBezTo>
                    <a:pt x="2268" y="17776"/>
                    <a:pt x="2675" y="18492"/>
                    <a:pt x="3295" y="19048"/>
                  </a:cubicBezTo>
                  <a:cubicBezTo>
                    <a:pt x="3933" y="19619"/>
                    <a:pt x="4657" y="19802"/>
                    <a:pt x="5414" y="19802"/>
                  </a:cubicBezTo>
                  <a:cubicBezTo>
                    <a:pt x="6094" y="19802"/>
                    <a:pt x="6802" y="19654"/>
                    <a:pt x="7497" y="19508"/>
                  </a:cubicBezTo>
                  <a:cubicBezTo>
                    <a:pt x="8221" y="19353"/>
                    <a:pt x="8958" y="19197"/>
                    <a:pt x="9679" y="19197"/>
                  </a:cubicBezTo>
                  <a:cubicBezTo>
                    <a:pt x="10295" y="19197"/>
                    <a:pt x="10900" y="19311"/>
                    <a:pt x="11478" y="19638"/>
                  </a:cubicBezTo>
                  <a:cubicBezTo>
                    <a:pt x="12690" y="20331"/>
                    <a:pt x="13627" y="21847"/>
                    <a:pt x="14045" y="23800"/>
                  </a:cubicBezTo>
                  <a:cubicBezTo>
                    <a:pt x="14577" y="26258"/>
                    <a:pt x="14141" y="28825"/>
                    <a:pt x="12924" y="30503"/>
                  </a:cubicBezTo>
                  <a:cubicBezTo>
                    <a:pt x="11759" y="32090"/>
                    <a:pt x="10547" y="32603"/>
                    <a:pt x="9742" y="32759"/>
                  </a:cubicBezTo>
                  <a:cubicBezTo>
                    <a:pt x="9435" y="32815"/>
                    <a:pt x="9119" y="32840"/>
                    <a:pt x="8802" y="32840"/>
                  </a:cubicBezTo>
                  <a:cubicBezTo>
                    <a:pt x="7446" y="32840"/>
                    <a:pt x="6074" y="32391"/>
                    <a:pt x="5373" y="32065"/>
                  </a:cubicBezTo>
                  <a:lnTo>
                    <a:pt x="5163" y="31965"/>
                  </a:lnTo>
                  <a:cubicBezTo>
                    <a:pt x="4498" y="31655"/>
                    <a:pt x="3755" y="31305"/>
                    <a:pt x="2953" y="31305"/>
                  </a:cubicBezTo>
                  <a:cubicBezTo>
                    <a:pt x="2828" y="31305"/>
                    <a:pt x="2701" y="31313"/>
                    <a:pt x="2573" y="31332"/>
                  </a:cubicBezTo>
                  <a:cubicBezTo>
                    <a:pt x="920" y="31571"/>
                    <a:pt x="1" y="33349"/>
                    <a:pt x="174" y="34872"/>
                  </a:cubicBezTo>
                  <a:cubicBezTo>
                    <a:pt x="323" y="36107"/>
                    <a:pt x="1056" y="37337"/>
                    <a:pt x="2364" y="38512"/>
                  </a:cubicBezTo>
                  <a:cubicBezTo>
                    <a:pt x="5999" y="41801"/>
                    <a:pt x="10769" y="41999"/>
                    <a:pt x="11855" y="41999"/>
                  </a:cubicBezTo>
                  <a:lnTo>
                    <a:pt x="12028" y="41999"/>
                  </a:lnTo>
                  <a:cubicBezTo>
                    <a:pt x="12756" y="41980"/>
                    <a:pt x="19280" y="41671"/>
                    <a:pt x="23363" y="36376"/>
                  </a:cubicBezTo>
                  <a:cubicBezTo>
                    <a:pt x="26467" y="32346"/>
                    <a:pt x="26156" y="28007"/>
                    <a:pt x="25732" y="22002"/>
                  </a:cubicBezTo>
                  <a:cubicBezTo>
                    <a:pt x="25506" y="18786"/>
                    <a:pt x="24951" y="17979"/>
                    <a:pt x="24450" y="17478"/>
                  </a:cubicBezTo>
                  <a:cubicBezTo>
                    <a:pt x="23552" y="16576"/>
                    <a:pt x="22424" y="16327"/>
                    <a:pt x="21223" y="16327"/>
                  </a:cubicBezTo>
                  <a:cubicBezTo>
                    <a:pt x="20468" y="16327"/>
                    <a:pt x="19684" y="16426"/>
                    <a:pt x="18910" y="16522"/>
                  </a:cubicBezTo>
                  <a:cubicBezTo>
                    <a:pt x="18135" y="16619"/>
                    <a:pt x="17378" y="16714"/>
                    <a:pt x="16669" y="16714"/>
                  </a:cubicBezTo>
                  <a:cubicBezTo>
                    <a:pt x="15670" y="16714"/>
                    <a:pt x="14766" y="16526"/>
                    <a:pt x="14040" y="15891"/>
                  </a:cubicBezTo>
                  <a:cubicBezTo>
                    <a:pt x="13108" y="15073"/>
                    <a:pt x="12547" y="13557"/>
                    <a:pt x="12583" y="11927"/>
                  </a:cubicBezTo>
                  <a:cubicBezTo>
                    <a:pt x="12613" y="10667"/>
                    <a:pt x="13001" y="9593"/>
                    <a:pt x="13598" y="9109"/>
                  </a:cubicBezTo>
                  <a:cubicBezTo>
                    <a:pt x="13876" y="8888"/>
                    <a:pt x="14530" y="8815"/>
                    <a:pt x="15506" y="8815"/>
                  </a:cubicBezTo>
                  <a:cubicBezTo>
                    <a:pt x="16296" y="8815"/>
                    <a:pt x="17295" y="8863"/>
                    <a:pt x="18475" y="8918"/>
                  </a:cubicBezTo>
                  <a:cubicBezTo>
                    <a:pt x="18999" y="8943"/>
                    <a:pt x="19465" y="8973"/>
                    <a:pt x="19883" y="8996"/>
                  </a:cubicBezTo>
                  <a:cubicBezTo>
                    <a:pt x="20519" y="9034"/>
                    <a:pt x="21053" y="9067"/>
                    <a:pt x="21506" y="9067"/>
                  </a:cubicBezTo>
                  <a:cubicBezTo>
                    <a:pt x="22460" y="9067"/>
                    <a:pt x="23055" y="8921"/>
                    <a:pt x="23489" y="8375"/>
                  </a:cubicBezTo>
                  <a:cubicBezTo>
                    <a:pt x="24007" y="7725"/>
                    <a:pt x="24062" y="6758"/>
                    <a:pt x="23649" y="5486"/>
                  </a:cubicBezTo>
                  <a:cubicBezTo>
                    <a:pt x="23208" y="4119"/>
                    <a:pt x="22211" y="3278"/>
                    <a:pt x="21495" y="2770"/>
                  </a:cubicBezTo>
                  <a:cubicBezTo>
                    <a:pt x="18099" y="336"/>
                    <a:pt x="13775" y="0"/>
                    <a:pt x="1164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9"/>
          <p:cNvGrpSpPr/>
          <p:nvPr/>
        </p:nvGrpSpPr>
        <p:grpSpPr>
          <a:xfrm>
            <a:off x="1368393" y="1349753"/>
            <a:ext cx="827325" cy="1079650"/>
            <a:chOff x="4763825" y="3528850"/>
            <a:chExt cx="827325" cy="1079650"/>
          </a:xfrm>
        </p:grpSpPr>
        <p:sp>
          <p:nvSpPr>
            <p:cNvPr id="992" name="Google Shape;992;p39"/>
            <p:cNvSpPr/>
            <p:nvPr/>
          </p:nvSpPr>
          <p:spPr>
            <a:xfrm>
              <a:off x="4763825" y="3528850"/>
              <a:ext cx="827325" cy="1079650"/>
            </a:xfrm>
            <a:custGeom>
              <a:avLst/>
              <a:gdLst/>
              <a:ahLst/>
              <a:cxnLst/>
              <a:rect l="l" t="t" r="r" b="b"/>
              <a:pathLst>
                <a:path w="33093" h="43186" extrusionOk="0">
                  <a:moveTo>
                    <a:pt x="15400" y="0"/>
                  </a:moveTo>
                  <a:cubicBezTo>
                    <a:pt x="0" y="0"/>
                    <a:pt x="0" y="9670"/>
                    <a:pt x="0" y="21596"/>
                  </a:cubicBezTo>
                  <a:cubicBezTo>
                    <a:pt x="0" y="33516"/>
                    <a:pt x="0" y="43186"/>
                    <a:pt x="15400" y="43186"/>
                  </a:cubicBezTo>
                  <a:cubicBezTo>
                    <a:pt x="33092" y="43186"/>
                    <a:pt x="30794" y="33516"/>
                    <a:pt x="30794" y="21596"/>
                  </a:cubicBezTo>
                  <a:cubicBezTo>
                    <a:pt x="30794" y="9670"/>
                    <a:pt x="30794"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4873200" y="3847125"/>
              <a:ext cx="624075" cy="560700"/>
            </a:xfrm>
            <a:custGeom>
              <a:avLst/>
              <a:gdLst/>
              <a:ahLst/>
              <a:cxnLst/>
              <a:rect l="l" t="t" r="r" b="b"/>
              <a:pathLst>
                <a:path w="24963" h="22428" extrusionOk="0">
                  <a:moveTo>
                    <a:pt x="6746" y="1"/>
                  </a:moveTo>
                  <a:cubicBezTo>
                    <a:pt x="5474" y="1"/>
                    <a:pt x="4220" y="545"/>
                    <a:pt x="2950" y="1815"/>
                  </a:cubicBezTo>
                  <a:cubicBezTo>
                    <a:pt x="0" y="4765"/>
                    <a:pt x="1529" y="7892"/>
                    <a:pt x="4328" y="11055"/>
                  </a:cubicBezTo>
                  <a:cubicBezTo>
                    <a:pt x="484" y="15562"/>
                    <a:pt x="663" y="18063"/>
                    <a:pt x="3212" y="20618"/>
                  </a:cubicBezTo>
                  <a:cubicBezTo>
                    <a:pt x="4459" y="21865"/>
                    <a:pt x="5599" y="22427"/>
                    <a:pt x="6761" y="22427"/>
                  </a:cubicBezTo>
                  <a:cubicBezTo>
                    <a:pt x="8484" y="22427"/>
                    <a:pt x="10253" y="21189"/>
                    <a:pt x="12482" y="19113"/>
                  </a:cubicBezTo>
                  <a:cubicBezTo>
                    <a:pt x="14711" y="21189"/>
                    <a:pt x="16479" y="22427"/>
                    <a:pt x="18202" y="22427"/>
                  </a:cubicBezTo>
                  <a:cubicBezTo>
                    <a:pt x="19364" y="22427"/>
                    <a:pt x="20505" y="21865"/>
                    <a:pt x="21752" y="20618"/>
                  </a:cubicBezTo>
                  <a:cubicBezTo>
                    <a:pt x="24306" y="18063"/>
                    <a:pt x="24480" y="15562"/>
                    <a:pt x="20635" y="11055"/>
                  </a:cubicBezTo>
                  <a:cubicBezTo>
                    <a:pt x="23435" y="7892"/>
                    <a:pt x="24962" y="4765"/>
                    <a:pt x="22014" y="1815"/>
                  </a:cubicBezTo>
                  <a:cubicBezTo>
                    <a:pt x="20744" y="545"/>
                    <a:pt x="19489" y="1"/>
                    <a:pt x="18218" y="1"/>
                  </a:cubicBezTo>
                  <a:cubicBezTo>
                    <a:pt x="16376" y="1"/>
                    <a:pt x="14498" y="1142"/>
                    <a:pt x="12482" y="2873"/>
                  </a:cubicBezTo>
                  <a:cubicBezTo>
                    <a:pt x="10466" y="1142"/>
                    <a:pt x="8587" y="1"/>
                    <a:pt x="67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4819625" y="3776650"/>
              <a:ext cx="660625" cy="584450"/>
            </a:xfrm>
            <a:custGeom>
              <a:avLst/>
              <a:gdLst/>
              <a:ahLst/>
              <a:cxnLst/>
              <a:rect l="l" t="t" r="r" b="b"/>
              <a:pathLst>
                <a:path w="26425" h="23378" extrusionOk="0">
                  <a:moveTo>
                    <a:pt x="18964" y="933"/>
                  </a:moveTo>
                  <a:cubicBezTo>
                    <a:pt x="20186" y="933"/>
                    <a:pt x="21296" y="1499"/>
                    <a:pt x="22414" y="2617"/>
                  </a:cubicBezTo>
                  <a:cubicBezTo>
                    <a:pt x="24724" y="4927"/>
                    <a:pt x="24306" y="7494"/>
                    <a:pt x="21017" y="11213"/>
                  </a:cubicBezTo>
                  <a:cubicBezTo>
                    <a:pt x="20862" y="11386"/>
                    <a:pt x="20857" y="11648"/>
                    <a:pt x="21011" y="11827"/>
                  </a:cubicBezTo>
                  <a:cubicBezTo>
                    <a:pt x="24885" y="16370"/>
                    <a:pt x="24366" y="18543"/>
                    <a:pt x="22152" y="20751"/>
                  </a:cubicBezTo>
                  <a:cubicBezTo>
                    <a:pt x="21050" y="21852"/>
                    <a:pt x="20053" y="22420"/>
                    <a:pt x="18960" y="22420"/>
                  </a:cubicBezTo>
                  <a:cubicBezTo>
                    <a:pt x="17488" y="22420"/>
                    <a:pt x="15841" y="21389"/>
                    <a:pt x="13532" y="19241"/>
                  </a:cubicBezTo>
                  <a:cubicBezTo>
                    <a:pt x="13442" y="19157"/>
                    <a:pt x="13327" y="19115"/>
                    <a:pt x="13212" y="19115"/>
                  </a:cubicBezTo>
                  <a:cubicBezTo>
                    <a:pt x="13098" y="19115"/>
                    <a:pt x="12983" y="19157"/>
                    <a:pt x="12893" y="19241"/>
                  </a:cubicBezTo>
                  <a:cubicBezTo>
                    <a:pt x="10584" y="21389"/>
                    <a:pt x="8938" y="22420"/>
                    <a:pt x="7467" y="22420"/>
                  </a:cubicBezTo>
                  <a:cubicBezTo>
                    <a:pt x="6375" y="22420"/>
                    <a:pt x="5379" y="21852"/>
                    <a:pt x="4280" y="20751"/>
                  </a:cubicBezTo>
                  <a:cubicBezTo>
                    <a:pt x="2066" y="18543"/>
                    <a:pt x="1540" y="16370"/>
                    <a:pt x="5421" y="11827"/>
                  </a:cubicBezTo>
                  <a:cubicBezTo>
                    <a:pt x="5570" y="11648"/>
                    <a:pt x="5570" y="11386"/>
                    <a:pt x="5415" y="11213"/>
                  </a:cubicBezTo>
                  <a:cubicBezTo>
                    <a:pt x="2126" y="7494"/>
                    <a:pt x="1708" y="4927"/>
                    <a:pt x="4018" y="2617"/>
                  </a:cubicBezTo>
                  <a:cubicBezTo>
                    <a:pt x="5134" y="1501"/>
                    <a:pt x="6245" y="934"/>
                    <a:pt x="7468" y="934"/>
                  </a:cubicBezTo>
                  <a:cubicBezTo>
                    <a:pt x="9019" y="934"/>
                    <a:pt x="10751" y="1841"/>
                    <a:pt x="12906" y="3698"/>
                  </a:cubicBezTo>
                  <a:cubicBezTo>
                    <a:pt x="12995" y="3775"/>
                    <a:pt x="13106" y="3814"/>
                    <a:pt x="13215" y="3814"/>
                  </a:cubicBezTo>
                  <a:cubicBezTo>
                    <a:pt x="13325" y="3814"/>
                    <a:pt x="13434" y="3775"/>
                    <a:pt x="13520" y="3698"/>
                  </a:cubicBezTo>
                  <a:cubicBezTo>
                    <a:pt x="15681" y="1845"/>
                    <a:pt x="17413" y="933"/>
                    <a:pt x="18964" y="933"/>
                  </a:cubicBezTo>
                  <a:close/>
                  <a:moveTo>
                    <a:pt x="7485" y="0"/>
                  </a:moveTo>
                  <a:cubicBezTo>
                    <a:pt x="6140" y="0"/>
                    <a:pt x="4753" y="550"/>
                    <a:pt x="3349" y="1954"/>
                  </a:cubicBezTo>
                  <a:cubicBezTo>
                    <a:pt x="0" y="5303"/>
                    <a:pt x="2090" y="8795"/>
                    <a:pt x="4441" y="11529"/>
                  </a:cubicBezTo>
                  <a:cubicBezTo>
                    <a:pt x="950" y="15737"/>
                    <a:pt x="729" y="18530"/>
                    <a:pt x="3611" y="21420"/>
                  </a:cubicBezTo>
                  <a:cubicBezTo>
                    <a:pt x="4972" y="22775"/>
                    <a:pt x="6220" y="23378"/>
                    <a:pt x="7485" y="23378"/>
                  </a:cubicBezTo>
                  <a:cubicBezTo>
                    <a:pt x="9264" y="23378"/>
                    <a:pt x="11067" y="22177"/>
                    <a:pt x="13215" y="20219"/>
                  </a:cubicBezTo>
                  <a:cubicBezTo>
                    <a:pt x="15362" y="22177"/>
                    <a:pt x="17162" y="23375"/>
                    <a:pt x="18944" y="23375"/>
                  </a:cubicBezTo>
                  <a:cubicBezTo>
                    <a:pt x="20204" y="23375"/>
                    <a:pt x="21456" y="22775"/>
                    <a:pt x="22813" y="21420"/>
                  </a:cubicBezTo>
                  <a:cubicBezTo>
                    <a:pt x="25703" y="18530"/>
                    <a:pt x="25477" y="15737"/>
                    <a:pt x="21984" y="11529"/>
                  </a:cubicBezTo>
                  <a:cubicBezTo>
                    <a:pt x="24342" y="8795"/>
                    <a:pt x="26425" y="5303"/>
                    <a:pt x="23077" y="1954"/>
                  </a:cubicBezTo>
                  <a:cubicBezTo>
                    <a:pt x="21673" y="550"/>
                    <a:pt x="20286" y="0"/>
                    <a:pt x="18941" y="0"/>
                  </a:cubicBezTo>
                  <a:cubicBezTo>
                    <a:pt x="16907" y="0"/>
                    <a:pt x="14969" y="1259"/>
                    <a:pt x="13215" y="2725"/>
                  </a:cubicBezTo>
                  <a:cubicBezTo>
                    <a:pt x="11459" y="1259"/>
                    <a:pt x="9520" y="0"/>
                    <a:pt x="7485"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9"/>
          <p:cNvGrpSpPr/>
          <p:nvPr/>
        </p:nvGrpSpPr>
        <p:grpSpPr>
          <a:xfrm>
            <a:off x="6941075" y="1395346"/>
            <a:ext cx="1244733" cy="1666764"/>
            <a:chOff x="3453500" y="2101050"/>
            <a:chExt cx="827450" cy="1108000"/>
          </a:xfrm>
        </p:grpSpPr>
        <p:sp>
          <p:nvSpPr>
            <p:cNvPr id="996" name="Google Shape;996;p39"/>
            <p:cNvSpPr/>
            <p:nvPr/>
          </p:nvSpPr>
          <p:spPr>
            <a:xfrm>
              <a:off x="3453500" y="2101050"/>
              <a:ext cx="827450" cy="1079525"/>
            </a:xfrm>
            <a:custGeom>
              <a:avLst/>
              <a:gdLst/>
              <a:ahLst/>
              <a:cxnLst/>
              <a:rect l="l" t="t" r="r" b="b"/>
              <a:pathLst>
                <a:path w="33098" h="43181" extrusionOk="0">
                  <a:moveTo>
                    <a:pt x="15400" y="1"/>
                  </a:moveTo>
                  <a:cubicBezTo>
                    <a:pt x="0" y="1"/>
                    <a:pt x="0" y="9665"/>
                    <a:pt x="0" y="21591"/>
                  </a:cubicBezTo>
                  <a:cubicBezTo>
                    <a:pt x="0" y="33517"/>
                    <a:pt x="0" y="43181"/>
                    <a:pt x="15400" y="43181"/>
                  </a:cubicBezTo>
                  <a:cubicBezTo>
                    <a:pt x="33098" y="43181"/>
                    <a:pt x="30793" y="33517"/>
                    <a:pt x="30793" y="21591"/>
                  </a:cubicBezTo>
                  <a:cubicBezTo>
                    <a:pt x="30793" y="9665"/>
                    <a:pt x="30793" y="1"/>
                    <a:pt x="15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3539725" y="2171825"/>
              <a:ext cx="710650" cy="1037225"/>
            </a:xfrm>
            <a:custGeom>
              <a:avLst/>
              <a:gdLst/>
              <a:ahLst/>
              <a:cxnLst/>
              <a:rect l="l" t="t" r="r" b="b"/>
              <a:pathLst>
                <a:path w="28426" h="41489" extrusionOk="0">
                  <a:moveTo>
                    <a:pt x="14095" y="12503"/>
                  </a:moveTo>
                  <a:cubicBezTo>
                    <a:pt x="14126" y="12503"/>
                    <a:pt x="14157" y="12504"/>
                    <a:pt x="14189" y="12505"/>
                  </a:cubicBezTo>
                  <a:cubicBezTo>
                    <a:pt x="17001" y="12613"/>
                    <a:pt x="17908" y="16784"/>
                    <a:pt x="15425" y="18079"/>
                  </a:cubicBezTo>
                  <a:cubicBezTo>
                    <a:pt x="15052" y="18272"/>
                    <a:pt x="14636" y="18365"/>
                    <a:pt x="14218" y="18365"/>
                  </a:cubicBezTo>
                  <a:cubicBezTo>
                    <a:pt x="13497" y="18365"/>
                    <a:pt x="12770" y="18090"/>
                    <a:pt x="12249" y="17584"/>
                  </a:cubicBezTo>
                  <a:cubicBezTo>
                    <a:pt x="11431" y="16790"/>
                    <a:pt x="11156" y="15495"/>
                    <a:pt x="11533" y="14421"/>
                  </a:cubicBezTo>
                  <a:cubicBezTo>
                    <a:pt x="11911" y="13346"/>
                    <a:pt x="12966" y="12503"/>
                    <a:pt x="14095" y="12503"/>
                  </a:cubicBezTo>
                  <a:close/>
                  <a:moveTo>
                    <a:pt x="14476" y="1"/>
                  </a:moveTo>
                  <a:cubicBezTo>
                    <a:pt x="14153" y="1"/>
                    <a:pt x="13904" y="16"/>
                    <a:pt x="13748" y="29"/>
                  </a:cubicBezTo>
                  <a:cubicBezTo>
                    <a:pt x="7073" y="615"/>
                    <a:pt x="2216" y="5658"/>
                    <a:pt x="849" y="12040"/>
                  </a:cubicBezTo>
                  <a:cubicBezTo>
                    <a:pt x="97" y="15561"/>
                    <a:pt x="1" y="21482"/>
                    <a:pt x="4006" y="23154"/>
                  </a:cubicBezTo>
                  <a:cubicBezTo>
                    <a:pt x="5869" y="23936"/>
                    <a:pt x="7982" y="23500"/>
                    <a:pt x="9855" y="24258"/>
                  </a:cubicBezTo>
                  <a:cubicBezTo>
                    <a:pt x="10632" y="24575"/>
                    <a:pt x="11354" y="25123"/>
                    <a:pt x="11701" y="25893"/>
                  </a:cubicBezTo>
                  <a:cubicBezTo>
                    <a:pt x="12034" y="26639"/>
                    <a:pt x="11980" y="27523"/>
                    <a:pt x="11670" y="28281"/>
                  </a:cubicBezTo>
                  <a:cubicBezTo>
                    <a:pt x="11318" y="29129"/>
                    <a:pt x="10751" y="29689"/>
                    <a:pt x="10065" y="30096"/>
                  </a:cubicBezTo>
                  <a:cubicBezTo>
                    <a:pt x="7927" y="31361"/>
                    <a:pt x="4668" y="31134"/>
                    <a:pt x="3420" y="33545"/>
                  </a:cubicBezTo>
                  <a:cubicBezTo>
                    <a:pt x="2919" y="34512"/>
                    <a:pt x="3045" y="35713"/>
                    <a:pt x="3541" y="36685"/>
                  </a:cubicBezTo>
                  <a:cubicBezTo>
                    <a:pt x="4036" y="37652"/>
                    <a:pt x="4860" y="38410"/>
                    <a:pt x="5748" y="39043"/>
                  </a:cubicBezTo>
                  <a:cubicBezTo>
                    <a:pt x="7995" y="40637"/>
                    <a:pt x="10751" y="41488"/>
                    <a:pt x="13505" y="41488"/>
                  </a:cubicBezTo>
                  <a:cubicBezTo>
                    <a:pt x="14329" y="41488"/>
                    <a:pt x="15152" y="41412"/>
                    <a:pt x="15962" y="41257"/>
                  </a:cubicBezTo>
                  <a:cubicBezTo>
                    <a:pt x="18403" y="40785"/>
                    <a:pt x="20701" y="39598"/>
                    <a:pt x="22522" y="37909"/>
                  </a:cubicBezTo>
                  <a:cubicBezTo>
                    <a:pt x="27631" y="33170"/>
                    <a:pt x="28426" y="24890"/>
                    <a:pt x="27941" y="18300"/>
                  </a:cubicBezTo>
                  <a:cubicBezTo>
                    <a:pt x="27506" y="12379"/>
                    <a:pt x="25685" y="4924"/>
                    <a:pt x="20247" y="1594"/>
                  </a:cubicBezTo>
                  <a:cubicBezTo>
                    <a:pt x="18015" y="222"/>
                    <a:pt x="15710" y="1"/>
                    <a:pt x="14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3469900" y="2103775"/>
              <a:ext cx="733175" cy="1060550"/>
            </a:xfrm>
            <a:custGeom>
              <a:avLst/>
              <a:gdLst/>
              <a:ahLst/>
              <a:cxnLst/>
              <a:rect l="l" t="t" r="r" b="b"/>
              <a:pathLst>
                <a:path w="29327" h="42422" extrusionOk="0">
                  <a:moveTo>
                    <a:pt x="14643" y="13437"/>
                  </a:moveTo>
                  <a:cubicBezTo>
                    <a:pt x="14660" y="13437"/>
                    <a:pt x="14684" y="13442"/>
                    <a:pt x="14708" y="13442"/>
                  </a:cubicBezTo>
                  <a:cubicBezTo>
                    <a:pt x="15985" y="13490"/>
                    <a:pt x="16671" y="14528"/>
                    <a:pt x="16869" y="15399"/>
                  </a:cubicBezTo>
                  <a:cubicBezTo>
                    <a:pt x="17065" y="16283"/>
                    <a:pt x="16893" y="17531"/>
                    <a:pt x="15740" y="18128"/>
                  </a:cubicBezTo>
                  <a:cubicBezTo>
                    <a:pt x="15444" y="18283"/>
                    <a:pt x="15105" y="18357"/>
                    <a:pt x="14760" y="18357"/>
                  </a:cubicBezTo>
                  <a:cubicBezTo>
                    <a:pt x="14161" y="18357"/>
                    <a:pt x="13546" y="18132"/>
                    <a:pt x="13114" y="17716"/>
                  </a:cubicBezTo>
                  <a:cubicBezTo>
                    <a:pt x="12439" y="17060"/>
                    <a:pt x="12194" y="15961"/>
                    <a:pt x="12517" y="15041"/>
                  </a:cubicBezTo>
                  <a:cubicBezTo>
                    <a:pt x="12839" y="14117"/>
                    <a:pt x="13747" y="13437"/>
                    <a:pt x="14643" y="13437"/>
                  </a:cubicBezTo>
                  <a:close/>
                  <a:moveTo>
                    <a:pt x="14647" y="12497"/>
                  </a:moveTo>
                  <a:cubicBezTo>
                    <a:pt x="13343" y="12497"/>
                    <a:pt x="12088" y="13421"/>
                    <a:pt x="11628" y="14732"/>
                  </a:cubicBezTo>
                  <a:cubicBezTo>
                    <a:pt x="11180" y="16002"/>
                    <a:pt x="11514" y="17471"/>
                    <a:pt x="12458" y="18390"/>
                  </a:cubicBezTo>
                  <a:cubicBezTo>
                    <a:pt x="13072" y="18981"/>
                    <a:pt x="13921" y="19297"/>
                    <a:pt x="14756" y="19297"/>
                  </a:cubicBezTo>
                  <a:cubicBezTo>
                    <a:pt x="15251" y="19297"/>
                    <a:pt x="15740" y="19190"/>
                    <a:pt x="16177" y="18963"/>
                  </a:cubicBezTo>
                  <a:cubicBezTo>
                    <a:pt x="17692" y="18170"/>
                    <a:pt x="18075" y="16504"/>
                    <a:pt x="17781" y="15197"/>
                  </a:cubicBezTo>
                  <a:cubicBezTo>
                    <a:pt x="17430" y="13616"/>
                    <a:pt x="16236" y="12559"/>
                    <a:pt x="14744" y="12498"/>
                  </a:cubicBezTo>
                  <a:cubicBezTo>
                    <a:pt x="14712" y="12497"/>
                    <a:pt x="14680" y="12497"/>
                    <a:pt x="14647" y="12497"/>
                  </a:cubicBezTo>
                  <a:close/>
                  <a:moveTo>
                    <a:pt x="15006" y="938"/>
                  </a:moveTo>
                  <a:cubicBezTo>
                    <a:pt x="16147" y="938"/>
                    <a:pt x="18384" y="1134"/>
                    <a:pt x="20533" y="2459"/>
                  </a:cubicBezTo>
                  <a:cubicBezTo>
                    <a:pt x="26252" y="5963"/>
                    <a:pt x="27673" y="14200"/>
                    <a:pt x="28007" y="18802"/>
                  </a:cubicBezTo>
                  <a:cubicBezTo>
                    <a:pt x="28376" y="23816"/>
                    <a:pt x="28180" y="32984"/>
                    <a:pt x="22742" y="38028"/>
                  </a:cubicBezTo>
                  <a:cubicBezTo>
                    <a:pt x="20976" y="39664"/>
                    <a:pt x="18725" y="40816"/>
                    <a:pt x="16409" y="41257"/>
                  </a:cubicBezTo>
                  <a:cubicBezTo>
                    <a:pt x="15636" y="41406"/>
                    <a:pt x="14847" y="41479"/>
                    <a:pt x="14056" y="41479"/>
                  </a:cubicBezTo>
                  <a:cubicBezTo>
                    <a:pt x="11395" y="41479"/>
                    <a:pt x="8712" y="40652"/>
                    <a:pt x="6554" y="39121"/>
                  </a:cubicBezTo>
                  <a:cubicBezTo>
                    <a:pt x="5563" y="38416"/>
                    <a:pt x="4888" y="37700"/>
                    <a:pt x="4494" y="36936"/>
                  </a:cubicBezTo>
                  <a:cubicBezTo>
                    <a:pt x="4029" y="36022"/>
                    <a:pt x="3981" y="34984"/>
                    <a:pt x="4375" y="34226"/>
                  </a:cubicBezTo>
                  <a:cubicBezTo>
                    <a:pt x="5080" y="32865"/>
                    <a:pt x="6560" y="32441"/>
                    <a:pt x="8124" y="31994"/>
                  </a:cubicBezTo>
                  <a:cubicBezTo>
                    <a:pt x="9056" y="31730"/>
                    <a:pt x="10017" y="31457"/>
                    <a:pt x="10841" y="30967"/>
                  </a:cubicBezTo>
                  <a:cubicBezTo>
                    <a:pt x="11693" y="30460"/>
                    <a:pt x="12279" y="29791"/>
                    <a:pt x="12637" y="28925"/>
                  </a:cubicBezTo>
                  <a:cubicBezTo>
                    <a:pt x="13025" y="27994"/>
                    <a:pt x="13031" y="26986"/>
                    <a:pt x="12660" y="26168"/>
                  </a:cubicBezTo>
                  <a:cubicBezTo>
                    <a:pt x="12296" y="25356"/>
                    <a:pt x="11557" y="24688"/>
                    <a:pt x="10565" y="24288"/>
                  </a:cubicBezTo>
                  <a:cubicBezTo>
                    <a:pt x="9574" y="23887"/>
                    <a:pt x="8530" y="23798"/>
                    <a:pt x="7527" y="23715"/>
                  </a:cubicBezTo>
                  <a:cubicBezTo>
                    <a:pt x="6530" y="23631"/>
                    <a:pt x="5593" y="23553"/>
                    <a:pt x="4722" y="23189"/>
                  </a:cubicBezTo>
                  <a:cubicBezTo>
                    <a:pt x="138" y="21267"/>
                    <a:pt x="1654" y="13484"/>
                    <a:pt x="1844" y="12600"/>
                  </a:cubicBezTo>
                  <a:cubicBezTo>
                    <a:pt x="3241" y="6076"/>
                    <a:pt x="8142" y="1504"/>
                    <a:pt x="14326" y="966"/>
                  </a:cubicBezTo>
                  <a:cubicBezTo>
                    <a:pt x="14445" y="955"/>
                    <a:pt x="14684" y="938"/>
                    <a:pt x="15006" y="938"/>
                  </a:cubicBezTo>
                  <a:close/>
                  <a:moveTo>
                    <a:pt x="14987" y="1"/>
                  </a:moveTo>
                  <a:cubicBezTo>
                    <a:pt x="14633" y="1"/>
                    <a:pt x="14376" y="18"/>
                    <a:pt x="14243" y="29"/>
                  </a:cubicBezTo>
                  <a:cubicBezTo>
                    <a:pt x="7640" y="603"/>
                    <a:pt x="2411" y="5462"/>
                    <a:pt x="926" y="12410"/>
                  </a:cubicBezTo>
                  <a:cubicBezTo>
                    <a:pt x="0" y="16732"/>
                    <a:pt x="347" y="22377"/>
                    <a:pt x="4364" y="24055"/>
                  </a:cubicBezTo>
                  <a:cubicBezTo>
                    <a:pt x="5367" y="24473"/>
                    <a:pt x="6423" y="24562"/>
                    <a:pt x="7450" y="24652"/>
                  </a:cubicBezTo>
                  <a:cubicBezTo>
                    <a:pt x="8428" y="24729"/>
                    <a:pt x="9354" y="24813"/>
                    <a:pt x="10213" y="25159"/>
                  </a:cubicBezTo>
                  <a:cubicBezTo>
                    <a:pt x="10977" y="25470"/>
                    <a:pt x="11538" y="25964"/>
                    <a:pt x="11807" y="26550"/>
                  </a:cubicBezTo>
                  <a:cubicBezTo>
                    <a:pt x="12070" y="27140"/>
                    <a:pt x="12058" y="27875"/>
                    <a:pt x="11772" y="28567"/>
                  </a:cubicBezTo>
                  <a:cubicBezTo>
                    <a:pt x="11491" y="29248"/>
                    <a:pt x="11043" y="29755"/>
                    <a:pt x="10362" y="30155"/>
                  </a:cubicBezTo>
                  <a:cubicBezTo>
                    <a:pt x="9640" y="30584"/>
                    <a:pt x="8781" y="30829"/>
                    <a:pt x="7868" y="31093"/>
                  </a:cubicBezTo>
                  <a:cubicBezTo>
                    <a:pt x="6178" y="31576"/>
                    <a:pt x="4430" y="32071"/>
                    <a:pt x="3540" y="33796"/>
                  </a:cubicBezTo>
                  <a:cubicBezTo>
                    <a:pt x="3003" y="34835"/>
                    <a:pt x="3045" y="36166"/>
                    <a:pt x="3659" y="37360"/>
                  </a:cubicBezTo>
                  <a:cubicBezTo>
                    <a:pt x="4119" y="38267"/>
                    <a:pt x="4888" y="39091"/>
                    <a:pt x="6011" y="39890"/>
                  </a:cubicBezTo>
                  <a:cubicBezTo>
                    <a:pt x="8334" y="41532"/>
                    <a:pt x="11210" y="42421"/>
                    <a:pt x="14069" y="42421"/>
                  </a:cubicBezTo>
                  <a:cubicBezTo>
                    <a:pt x="14916" y="42421"/>
                    <a:pt x="15758" y="42344"/>
                    <a:pt x="16588" y="42182"/>
                  </a:cubicBezTo>
                  <a:cubicBezTo>
                    <a:pt x="19078" y="41705"/>
                    <a:pt x="21489" y="40476"/>
                    <a:pt x="23381" y="38714"/>
                  </a:cubicBezTo>
                  <a:cubicBezTo>
                    <a:pt x="29111" y="33402"/>
                    <a:pt x="29326" y="23917"/>
                    <a:pt x="28944" y="18737"/>
                  </a:cubicBezTo>
                  <a:cubicBezTo>
                    <a:pt x="28597" y="13955"/>
                    <a:pt x="27100" y="5379"/>
                    <a:pt x="21029" y="1654"/>
                  </a:cubicBezTo>
                  <a:cubicBezTo>
                    <a:pt x="18680" y="216"/>
                    <a:pt x="16236" y="1"/>
                    <a:pt x="14987" y="1"/>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26939" y="1724099"/>
            <a:ext cx="7490122" cy="2308324"/>
          </a:xfrm>
          <a:prstGeom prst="rect">
            <a:avLst/>
          </a:prstGeom>
          <a:noFill/>
        </p:spPr>
        <p:txBody>
          <a:bodyPr wrap="square" rtlCol="0">
            <a:spAutoFit/>
          </a:bodyPr>
          <a:lstStyle/>
          <a:p>
            <a:pPr algn="l" rtl="0"/>
            <a:r>
              <a:rPr lang="vi-VN" sz="2400" b="0" i="0" dirty="0">
                <a:solidFill>
                  <a:srgbClr val="1C1E21"/>
                </a:solidFill>
                <a:effectLst/>
                <a:latin typeface="Georgia" panose="02040502050405020303" pitchFamily="18" charset="0"/>
              </a:rPr>
              <a:t>Khi một tiến trình vào hệ thống, tiến trình đó cần phải đưa ra số lượng thực thể tối đa mà nó cần (để từ đó hệ thống có thể xác định trạng thái an toàn, dựa vào việc thoả mãn yêu cầu của tất cả process). Con số này không được vượt quá số lượng tài nguyên hiện đang có trong hệ thống.</a:t>
            </a:r>
            <a:endParaRPr lang="vi-VN" sz="1800" b="0" i="0" dirty="0">
              <a:solidFill>
                <a:srgbClr val="1C1E21"/>
              </a:solidFill>
              <a:effectLst/>
              <a:latin typeface="Georgia" panose="02040502050405020303" pitchFamily="18" charset="0"/>
            </a:endParaRPr>
          </a:p>
        </p:txBody>
      </p:sp>
    </p:spTree>
    <p:extLst>
      <p:ext uri="{BB962C8B-B14F-4D97-AF65-F5344CB8AC3E}">
        <p14:creationId xmlns:p14="http://schemas.microsoft.com/office/powerpoint/2010/main" val="235680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962735" y="2010879"/>
            <a:ext cx="7490122" cy="1938992"/>
          </a:xfrm>
          <a:prstGeom prst="rect">
            <a:avLst/>
          </a:prstGeom>
          <a:noFill/>
        </p:spPr>
        <p:txBody>
          <a:bodyPr wrap="square" rtlCol="0">
            <a:spAutoFit/>
          </a:bodyPr>
          <a:lstStyle/>
          <a:p>
            <a:pPr algn="l" rtl="0"/>
            <a:r>
              <a:rPr lang="vi-VN" sz="2000" b="0" i="0" dirty="0">
                <a:solidFill>
                  <a:srgbClr val="1C1E21"/>
                </a:solidFill>
                <a:effectLst/>
                <a:latin typeface="Georgia" panose="02040502050405020303" pitchFamily="18" charset="0"/>
              </a:rPr>
              <a:t>Khi một process yêu cầu tài nguyên, hệ thống sẽ xem xét : Liệu sau khi cấp tài nguyên thì hệ thống có còn đang ở trạng thái an toàn hay không ? Nếu có thì hệ thống sẽ cấp, ngược lại hệ thống sẽ không cấp tài nguyên cho process. Lúc đó process phải chờ đến khi các process khác giải phóng đủ số lượng tài nguyên cần thiết.</a:t>
            </a:r>
            <a:endParaRPr lang="vi-VN" sz="1600" b="0" i="0" dirty="0">
              <a:solidFill>
                <a:srgbClr val="1C1E21"/>
              </a:solidFill>
              <a:effectLst/>
              <a:latin typeface="Georgia" panose="02040502050405020303" pitchFamily="18" charset="0"/>
            </a:endParaRPr>
          </a:p>
        </p:txBody>
      </p:sp>
    </p:spTree>
    <p:extLst>
      <p:ext uri="{BB962C8B-B14F-4D97-AF65-F5344CB8AC3E}">
        <p14:creationId xmlns:p14="http://schemas.microsoft.com/office/powerpoint/2010/main" val="379293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57" name="Google Shape;957;p38"/>
          <p:cNvSpPr txBox="1">
            <a:spLocks noGrp="1"/>
          </p:cNvSpPr>
          <p:nvPr>
            <p:ph type="title" idx="21"/>
          </p:nvPr>
        </p:nvSpPr>
        <p:spPr>
          <a:xfrm>
            <a:off x="653575" y="571500"/>
            <a:ext cx="7837500" cy="57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How it work ?</a:t>
            </a:r>
            <a:endParaRPr dirty="0"/>
          </a:p>
        </p:txBody>
      </p:sp>
      <p:grpSp>
        <p:nvGrpSpPr>
          <p:cNvPr id="973" name="Google Shape;973;p38"/>
          <p:cNvGrpSpPr/>
          <p:nvPr/>
        </p:nvGrpSpPr>
        <p:grpSpPr>
          <a:xfrm>
            <a:off x="4707796" y="108368"/>
            <a:ext cx="653973" cy="853247"/>
            <a:chOff x="2124625" y="3528850"/>
            <a:chExt cx="827500" cy="1079650"/>
          </a:xfrm>
        </p:grpSpPr>
        <p:sp>
          <p:nvSpPr>
            <p:cNvPr id="974" name="Google Shape;974;p38"/>
            <p:cNvSpPr/>
            <p:nvPr/>
          </p:nvSpPr>
          <p:spPr>
            <a:xfrm>
              <a:off x="2124625" y="3528850"/>
              <a:ext cx="827500" cy="1079650"/>
            </a:xfrm>
            <a:custGeom>
              <a:avLst/>
              <a:gdLst/>
              <a:ahLst/>
              <a:cxnLst/>
              <a:rect l="l" t="t" r="r" b="b"/>
              <a:pathLst>
                <a:path w="33100" h="43186" extrusionOk="0">
                  <a:moveTo>
                    <a:pt x="15400" y="0"/>
                  </a:moveTo>
                  <a:cubicBezTo>
                    <a:pt x="0" y="0"/>
                    <a:pt x="0" y="9670"/>
                    <a:pt x="0" y="21596"/>
                  </a:cubicBezTo>
                  <a:cubicBezTo>
                    <a:pt x="0" y="33516"/>
                    <a:pt x="0" y="43186"/>
                    <a:pt x="15400" y="43186"/>
                  </a:cubicBezTo>
                  <a:cubicBezTo>
                    <a:pt x="33100" y="43186"/>
                    <a:pt x="30795" y="33516"/>
                    <a:pt x="30795" y="21596"/>
                  </a:cubicBezTo>
                  <a:cubicBezTo>
                    <a:pt x="30795" y="9670"/>
                    <a:pt x="30795"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2232075" y="3788600"/>
              <a:ext cx="678400" cy="632625"/>
            </a:xfrm>
            <a:custGeom>
              <a:avLst/>
              <a:gdLst/>
              <a:ahLst/>
              <a:cxnLst/>
              <a:rect l="l" t="t" r="r" b="b"/>
              <a:pathLst>
                <a:path w="27136" h="25305" extrusionOk="0">
                  <a:moveTo>
                    <a:pt x="7350" y="0"/>
                  </a:moveTo>
                  <a:cubicBezTo>
                    <a:pt x="5539" y="0"/>
                    <a:pt x="4018" y="834"/>
                    <a:pt x="2829" y="2957"/>
                  </a:cubicBezTo>
                  <a:cubicBezTo>
                    <a:pt x="430" y="7231"/>
                    <a:pt x="4054" y="10071"/>
                    <a:pt x="8625" y="12657"/>
                  </a:cubicBezTo>
                  <a:cubicBezTo>
                    <a:pt x="3410" y="15128"/>
                    <a:pt x="0" y="17581"/>
                    <a:pt x="2113" y="22272"/>
                  </a:cubicBezTo>
                  <a:cubicBezTo>
                    <a:pt x="3111" y="24488"/>
                    <a:pt x="4705" y="25304"/>
                    <a:pt x="6641" y="25304"/>
                  </a:cubicBezTo>
                  <a:cubicBezTo>
                    <a:pt x="10090" y="25304"/>
                    <a:pt x="14628" y="22714"/>
                    <a:pt x="18832" y="20823"/>
                  </a:cubicBezTo>
                  <a:cubicBezTo>
                    <a:pt x="22116" y="19341"/>
                    <a:pt x="27135" y="17557"/>
                    <a:pt x="27004" y="13116"/>
                  </a:cubicBezTo>
                  <a:cubicBezTo>
                    <a:pt x="26986" y="12435"/>
                    <a:pt x="26807" y="11726"/>
                    <a:pt x="26438" y="11003"/>
                  </a:cubicBezTo>
                  <a:cubicBezTo>
                    <a:pt x="25106" y="8388"/>
                    <a:pt x="21967" y="6705"/>
                    <a:pt x="19526" y="5338"/>
                  </a:cubicBezTo>
                  <a:cubicBezTo>
                    <a:pt x="14704" y="2634"/>
                    <a:pt x="10568" y="0"/>
                    <a:pt x="73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2160900" y="3720475"/>
              <a:ext cx="704950" cy="656000"/>
            </a:xfrm>
            <a:custGeom>
              <a:avLst/>
              <a:gdLst/>
              <a:ahLst/>
              <a:cxnLst/>
              <a:rect l="l" t="t" r="r" b="b"/>
              <a:pathLst>
                <a:path w="28198" h="26240" extrusionOk="0">
                  <a:moveTo>
                    <a:pt x="7940" y="942"/>
                  </a:moveTo>
                  <a:cubicBezTo>
                    <a:pt x="10613" y="942"/>
                    <a:pt x="14087" y="2919"/>
                    <a:pt x="18026" y="5162"/>
                  </a:cubicBezTo>
                  <a:cubicBezTo>
                    <a:pt x="18635" y="5509"/>
                    <a:pt x="19257" y="5861"/>
                    <a:pt x="19889" y="6220"/>
                  </a:cubicBezTo>
                  <a:lnTo>
                    <a:pt x="20169" y="6374"/>
                  </a:lnTo>
                  <a:cubicBezTo>
                    <a:pt x="22497" y="7675"/>
                    <a:pt x="25393" y="9300"/>
                    <a:pt x="26610" y="11686"/>
                  </a:cubicBezTo>
                  <a:cubicBezTo>
                    <a:pt x="26933" y="12314"/>
                    <a:pt x="27106" y="12958"/>
                    <a:pt x="27123" y="13603"/>
                  </a:cubicBezTo>
                  <a:cubicBezTo>
                    <a:pt x="27236" y="17345"/>
                    <a:pt x="23280" y="19082"/>
                    <a:pt x="20098" y="20473"/>
                  </a:cubicBezTo>
                  <a:cubicBezTo>
                    <a:pt x="19800" y="20604"/>
                    <a:pt x="19513" y="20736"/>
                    <a:pt x="19233" y="20862"/>
                  </a:cubicBezTo>
                  <a:cubicBezTo>
                    <a:pt x="18362" y="21256"/>
                    <a:pt x="17459" y="21685"/>
                    <a:pt x="16588" y="22097"/>
                  </a:cubicBezTo>
                  <a:cubicBezTo>
                    <a:pt x="13269" y="23678"/>
                    <a:pt x="9863" y="25303"/>
                    <a:pt x="7230" y="25303"/>
                  </a:cubicBezTo>
                  <a:cubicBezTo>
                    <a:pt x="6633" y="25303"/>
                    <a:pt x="6076" y="25220"/>
                    <a:pt x="5569" y="25033"/>
                  </a:cubicBezTo>
                  <a:cubicBezTo>
                    <a:pt x="4507" y="24645"/>
                    <a:pt x="3714" y="23834"/>
                    <a:pt x="3134" y="22551"/>
                  </a:cubicBezTo>
                  <a:cubicBezTo>
                    <a:pt x="1265" y="18396"/>
                    <a:pt x="4023" y="16104"/>
                    <a:pt x="9420" y="13549"/>
                  </a:cubicBezTo>
                  <a:cubicBezTo>
                    <a:pt x="9574" y="13477"/>
                    <a:pt x="9682" y="13316"/>
                    <a:pt x="9687" y="13143"/>
                  </a:cubicBezTo>
                  <a:cubicBezTo>
                    <a:pt x="9695" y="12964"/>
                    <a:pt x="9599" y="12804"/>
                    <a:pt x="9450" y="12713"/>
                  </a:cubicBezTo>
                  <a:cubicBezTo>
                    <a:pt x="4573" y="9961"/>
                    <a:pt x="1750" y="7366"/>
                    <a:pt x="3827" y="3652"/>
                  </a:cubicBezTo>
                  <a:cubicBezTo>
                    <a:pt x="4615" y="2256"/>
                    <a:pt x="5557" y="1421"/>
                    <a:pt x="6722" y="1098"/>
                  </a:cubicBezTo>
                  <a:cubicBezTo>
                    <a:pt x="7103" y="991"/>
                    <a:pt x="7510" y="942"/>
                    <a:pt x="7940" y="942"/>
                  </a:cubicBezTo>
                  <a:close/>
                  <a:moveTo>
                    <a:pt x="7928" y="0"/>
                  </a:moveTo>
                  <a:cubicBezTo>
                    <a:pt x="7423" y="0"/>
                    <a:pt x="6937" y="61"/>
                    <a:pt x="6471" y="190"/>
                  </a:cubicBezTo>
                  <a:cubicBezTo>
                    <a:pt x="5056" y="584"/>
                    <a:pt x="3921" y="1570"/>
                    <a:pt x="3009" y="3193"/>
                  </a:cubicBezTo>
                  <a:cubicBezTo>
                    <a:pt x="549" y="7581"/>
                    <a:pt x="3916" y="10559"/>
                    <a:pt x="8208" y="13090"/>
                  </a:cubicBezTo>
                  <a:cubicBezTo>
                    <a:pt x="3803" y="15250"/>
                    <a:pt x="1" y="17882"/>
                    <a:pt x="2274" y="22932"/>
                  </a:cubicBezTo>
                  <a:cubicBezTo>
                    <a:pt x="2954" y="24436"/>
                    <a:pt x="3952" y="25446"/>
                    <a:pt x="5241" y="25917"/>
                  </a:cubicBezTo>
                  <a:cubicBezTo>
                    <a:pt x="5855" y="26143"/>
                    <a:pt x="6519" y="26239"/>
                    <a:pt x="7216" y="26239"/>
                  </a:cubicBezTo>
                  <a:cubicBezTo>
                    <a:pt x="10081" y="26239"/>
                    <a:pt x="13585" y="24573"/>
                    <a:pt x="16994" y="22945"/>
                  </a:cubicBezTo>
                  <a:cubicBezTo>
                    <a:pt x="17860" y="22532"/>
                    <a:pt x="18756" y="22108"/>
                    <a:pt x="19621" y="21714"/>
                  </a:cubicBezTo>
                  <a:cubicBezTo>
                    <a:pt x="19894" y="21595"/>
                    <a:pt x="20181" y="21463"/>
                    <a:pt x="20480" y="21339"/>
                  </a:cubicBezTo>
                  <a:cubicBezTo>
                    <a:pt x="23734" y="19906"/>
                    <a:pt x="28198" y="17954"/>
                    <a:pt x="28067" y="13573"/>
                  </a:cubicBezTo>
                  <a:cubicBezTo>
                    <a:pt x="28043" y="12791"/>
                    <a:pt x="27834" y="12016"/>
                    <a:pt x="27445" y="11256"/>
                  </a:cubicBezTo>
                  <a:cubicBezTo>
                    <a:pt x="26097" y="8619"/>
                    <a:pt x="23065" y="6917"/>
                    <a:pt x="20629" y="5551"/>
                  </a:cubicBezTo>
                  <a:lnTo>
                    <a:pt x="20349" y="5396"/>
                  </a:lnTo>
                  <a:cubicBezTo>
                    <a:pt x="19715" y="5043"/>
                    <a:pt x="19101" y="4691"/>
                    <a:pt x="18492" y="4344"/>
                  </a:cubicBezTo>
                  <a:cubicBezTo>
                    <a:pt x="14443" y="2038"/>
                    <a:pt x="10863" y="0"/>
                    <a:pt x="7928"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38"/>
          <p:cNvGrpSpPr/>
          <p:nvPr/>
        </p:nvGrpSpPr>
        <p:grpSpPr>
          <a:xfrm>
            <a:off x="7145393" y="201931"/>
            <a:ext cx="1159117" cy="1522168"/>
            <a:chOff x="7225875" y="658100"/>
            <a:chExt cx="854050" cy="1121550"/>
          </a:xfrm>
        </p:grpSpPr>
        <p:sp>
          <p:nvSpPr>
            <p:cNvPr id="978" name="Google Shape;978;p38"/>
            <p:cNvSpPr/>
            <p:nvPr/>
          </p:nvSpPr>
          <p:spPr>
            <a:xfrm>
              <a:off x="7225875" y="658100"/>
              <a:ext cx="827325" cy="1079650"/>
            </a:xfrm>
            <a:custGeom>
              <a:avLst/>
              <a:gdLst/>
              <a:ahLst/>
              <a:cxnLst/>
              <a:rect l="l" t="t" r="r" b="b"/>
              <a:pathLst>
                <a:path w="33093" h="43186" extrusionOk="0">
                  <a:moveTo>
                    <a:pt x="17698" y="0"/>
                  </a:moveTo>
                  <a:cubicBezTo>
                    <a:pt x="0" y="0"/>
                    <a:pt x="2304" y="9670"/>
                    <a:pt x="2304" y="21596"/>
                  </a:cubicBezTo>
                  <a:cubicBezTo>
                    <a:pt x="2304" y="33516"/>
                    <a:pt x="2304" y="43186"/>
                    <a:pt x="17698" y="43186"/>
                  </a:cubicBezTo>
                  <a:cubicBezTo>
                    <a:pt x="33092" y="43186"/>
                    <a:pt x="33092" y="33516"/>
                    <a:pt x="33092" y="21596"/>
                  </a:cubicBezTo>
                  <a:cubicBezTo>
                    <a:pt x="33092" y="9670"/>
                    <a:pt x="33092" y="0"/>
                    <a:pt x="17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7369275" y="742600"/>
              <a:ext cx="710650" cy="1037050"/>
            </a:xfrm>
            <a:custGeom>
              <a:avLst/>
              <a:gdLst/>
              <a:ahLst/>
              <a:cxnLst/>
              <a:rect l="l" t="t" r="r" b="b"/>
              <a:pathLst>
                <a:path w="28426" h="41482" extrusionOk="0">
                  <a:moveTo>
                    <a:pt x="14209" y="23120"/>
                  </a:moveTo>
                  <a:cubicBezTo>
                    <a:pt x="14929" y="23120"/>
                    <a:pt x="15654" y="23395"/>
                    <a:pt x="16171" y="23897"/>
                  </a:cubicBezTo>
                  <a:cubicBezTo>
                    <a:pt x="16995" y="24698"/>
                    <a:pt x="17268" y="25987"/>
                    <a:pt x="16887" y="27068"/>
                  </a:cubicBezTo>
                  <a:cubicBezTo>
                    <a:pt x="16508" y="28145"/>
                    <a:pt x="15453" y="28984"/>
                    <a:pt x="14321" y="28984"/>
                  </a:cubicBezTo>
                  <a:cubicBezTo>
                    <a:pt x="14293" y="28984"/>
                    <a:pt x="14265" y="28984"/>
                    <a:pt x="14237" y="28983"/>
                  </a:cubicBezTo>
                  <a:cubicBezTo>
                    <a:pt x="11425" y="28870"/>
                    <a:pt x="10518" y="24698"/>
                    <a:pt x="13001" y="23409"/>
                  </a:cubicBezTo>
                  <a:cubicBezTo>
                    <a:pt x="13374" y="23213"/>
                    <a:pt x="13790" y="23120"/>
                    <a:pt x="14209" y="23120"/>
                  </a:cubicBezTo>
                  <a:close/>
                  <a:moveTo>
                    <a:pt x="14920" y="0"/>
                  </a:moveTo>
                  <a:cubicBezTo>
                    <a:pt x="14097" y="0"/>
                    <a:pt x="13273" y="76"/>
                    <a:pt x="12464" y="232"/>
                  </a:cubicBezTo>
                  <a:cubicBezTo>
                    <a:pt x="10017" y="703"/>
                    <a:pt x="7725" y="1891"/>
                    <a:pt x="5898" y="3579"/>
                  </a:cubicBezTo>
                  <a:cubicBezTo>
                    <a:pt x="794" y="8318"/>
                    <a:pt x="0" y="16598"/>
                    <a:pt x="485" y="23181"/>
                  </a:cubicBezTo>
                  <a:cubicBezTo>
                    <a:pt x="920" y="29103"/>
                    <a:pt x="2741" y="36558"/>
                    <a:pt x="8177" y="39895"/>
                  </a:cubicBezTo>
                  <a:cubicBezTo>
                    <a:pt x="10412" y="41262"/>
                    <a:pt x="12717" y="41481"/>
                    <a:pt x="13951" y="41481"/>
                  </a:cubicBezTo>
                  <a:cubicBezTo>
                    <a:pt x="14274" y="41481"/>
                    <a:pt x="14523" y="41467"/>
                    <a:pt x="14678" y="41453"/>
                  </a:cubicBezTo>
                  <a:cubicBezTo>
                    <a:pt x="21345" y="40873"/>
                    <a:pt x="26210" y="35830"/>
                    <a:pt x="27577" y="29448"/>
                  </a:cubicBezTo>
                  <a:cubicBezTo>
                    <a:pt x="28329" y="25927"/>
                    <a:pt x="28425" y="20007"/>
                    <a:pt x="24420" y="18329"/>
                  </a:cubicBezTo>
                  <a:cubicBezTo>
                    <a:pt x="22557" y="17553"/>
                    <a:pt x="20439" y="17988"/>
                    <a:pt x="18571" y="17230"/>
                  </a:cubicBezTo>
                  <a:cubicBezTo>
                    <a:pt x="17788" y="16914"/>
                    <a:pt x="17072" y="16359"/>
                    <a:pt x="16725" y="15596"/>
                  </a:cubicBezTo>
                  <a:cubicBezTo>
                    <a:pt x="16392" y="14849"/>
                    <a:pt x="16445" y="13960"/>
                    <a:pt x="16756" y="13208"/>
                  </a:cubicBezTo>
                  <a:cubicBezTo>
                    <a:pt x="17108" y="12354"/>
                    <a:pt x="17675" y="11799"/>
                    <a:pt x="18361" y="11393"/>
                  </a:cubicBezTo>
                  <a:cubicBezTo>
                    <a:pt x="20497" y="10128"/>
                    <a:pt x="23756" y="10354"/>
                    <a:pt x="25004" y="7943"/>
                  </a:cubicBezTo>
                  <a:cubicBezTo>
                    <a:pt x="25506" y="6976"/>
                    <a:pt x="25381" y="5770"/>
                    <a:pt x="24885" y="4803"/>
                  </a:cubicBezTo>
                  <a:cubicBezTo>
                    <a:pt x="24390" y="3836"/>
                    <a:pt x="23566" y="3078"/>
                    <a:pt x="22676" y="2445"/>
                  </a:cubicBezTo>
                  <a:cubicBezTo>
                    <a:pt x="20430" y="852"/>
                    <a:pt x="17674" y="0"/>
                    <a:pt x="149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7303775" y="674525"/>
              <a:ext cx="733175" cy="1060550"/>
            </a:xfrm>
            <a:custGeom>
              <a:avLst/>
              <a:gdLst/>
              <a:ahLst/>
              <a:cxnLst/>
              <a:rect l="l" t="t" r="r" b="b"/>
              <a:pathLst>
                <a:path w="29327" h="42422" extrusionOk="0">
                  <a:moveTo>
                    <a:pt x="14565" y="24060"/>
                  </a:moveTo>
                  <a:cubicBezTo>
                    <a:pt x="15161" y="24060"/>
                    <a:pt x="15776" y="24287"/>
                    <a:pt x="16212" y="24705"/>
                  </a:cubicBezTo>
                  <a:cubicBezTo>
                    <a:pt x="16886" y="25361"/>
                    <a:pt x="17131" y="26460"/>
                    <a:pt x="16808" y="27380"/>
                  </a:cubicBezTo>
                  <a:cubicBezTo>
                    <a:pt x="16480" y="28304"/>
                    <a:pt x="15579" y="28978"/>
                    <a:pt x="14684" y="28978"/>
                  </a:cubicBezTo>
                  <a:lnTo>
                    <a:pt x="14618" y="28978"/>
                  </a:lnTo>
                  <a:cubicBezTo>
                    <a:pt x="13334" y="28931"/>
                    <a:pt x="12654" y="27892"/>
                    <a:pt x="12458" y="27014"/>
                  </a:cubicBezTo>
                  <a:cubicBezTo>
                    <a:pt x="12260" y="26132"/>
                    <a:pt x="12433" y="24890"/>
                    <a:pt x="13579" y="24292"/>
                  </a:cubicBezTo>
                  <a:cubicBezTo>
                    <a:pt x="13877" y="24138"/>
                    <a:pt x="14218" y="24060"/>
                    <a:pt x="14565" y="24060"/>
                  </a:cubicBezTo>
                  <a:close/>
                  <a:moveTo>
                    <a:pt x="14570" y="23118"/>
                  </a:moveTo>
                  <a:cubicBezTo>
                    <a:pt x="14075" y="23118"/>
                    <a:pt x="13583" y="23229"/>
                    <a:pt x="13144" y="23457"/>
                  </a:cubicBezTo>
                  <a:cubicBezTo>
                    <a:pt x="11628" y="24245"/>
                    <a:pt x="11246" y="25917"/>
                    <a:pt x="11538" y="27223"/>
                  </a:cubicBezTo>
                  <a:cubicBezTo>
                    <a:pt x="11896" y="28799"/>
                    <a:pt x="13089" y="29862"/>
                    <a:pt x="14582" y="29915"/>
                  </a:cubicBezTo>
                  <a:cubicBezTo>
                    <a:pt x="14618" y="29922"/>
                    <a:pt x="14648" y="29922"/>
                    <a:pt x="14684" y="29922"/>
                  </a:cubicBezTo>
                  <a:cubicBezTo>
                    <a:pt x="15979" y="29922"/>
                    <a:pt x="17232" y="28997"/>
                    <a:pt x="17698" y="27689"/>
                  </a:cubicBezTo>
                  <a:cubicBezTo>
                    <a:pt x="18146" y="26418"/>
                    <a:pt x="17811" y="24944"/>
                    <a:pt x="16863" y="24030"/>
                  </a:cubicBezTo>
                  <a:cubicBezTo>
                    <a:pt x="16252" y="23434"/>
                    <a:pt x="15407" y="23118"/>
                    <a:pt x="14570" y="23118"/>
                  </a:cubicBezTo>
                  <a:close/>
                  <a:moveTo>
                    <a:pt x="15263" y="936"/>
                  </a:moveTo>
                  <a:cubicBezTo>
                    <a:pt x="17924" y="936"/>
                    <a:pt x="20610" y="1766"/>
                    <a:pt x="22766" y="3294"/>
                  </a:cubicBezTo>
                  <a:cubicBezTo>
                    <a:pt x="23762" y="4005"/>
                    <a:pt x="24437" y="4715"/>
                    <a:pt x="24831" y="5485"/>
                  </a:cubicBezTo>
                  <a:cubicBezTo>
                    <a:pt x="25296" y="6398"/>
                    <a:pt x="25345" y="7431"/>
                    <a:pt x="24951" y="8195"/>
                  </a:cubicBezTo>
                  <a:cubicBezTo>
                    <a:pt x="24246" y="9550"/>
                    <a:pt x="22766" y="9974"/>
                    <a:pt x="21202" y="10421"/>
                  </a:cubicBezTo>
                  <a:cubicBezTo>
                    <a:pt x="20271" y="10690"/>
                    <a:pt x="19310" y="10964"/>
                    <a:pt x="18486" y="11454"/>
                  </a:cubicBezTo>
                  <a:cubicBezTo>
                    <a:pt x="17632" y="11961"/>
                    <a:pt x="17042" y="12624"/>
                    <a:pt x="16684" y="13495"/>
                  </a:cubicBezTo>
                  <a:cubicBezTo>
                    <a:pt x="16301" y="14426"/>
                    <a:pt x="16290" y="15429"/>
                    <a:pt x="16659" y="16253"/>
                  </a:cubicBezTo>
                  <a:cubicBezTo>
                    <a:pt x="17023" y="17065"/>
                    <a:pt x="17770" y="17733"/>
                    <a:pt x="18755" y="18132"/>
                  </a:cubicBezTo>
                  <a:cubicBezTo>
                    <a:pt x="19751" y="18534"/>
                    <a:pt x="20789" y="18622"/>
                    <a:pt x="21799" y="18705"/>
                  </a:cubicBezTo>
                  <a:cubicBezTo>
                    <a:pt x="22789" y="18790"/>
                    <a:pt x="23733" y="18867"/>
                    <a:pt x="24599" y="19231"/>
                  </a:cubicBezTo>
                  <a:cubicBezTo>
                    <a:pt x="29189" y="21148"/>
                    <a:pt x="27666" y="28937"/>
                    <a:pt x="27481" y="29815"/>
                  </a:cubicBezTo>
                  <a:cubicBezTo>
                    <a:pt x="26084" y="36344"/>
                    <a:pt x="21183" y="40910"/>
                    <a:pt x="15001" y="41454"/>
                  </a:cubicBezTo>
                  <a:cubicBezTo>
                    <a:pt x="14878" y="41465"/>
                    <a:pt x="14643" y="41480"/>
                    <a:pt x="14321" y="41480"/>
                  </a:cubicBezTo>
                  <a:cubicBezTo>
                    <a:pt x="13179" y="41480"/>
                    <a:pt x="10942" y="41284"/>
                    <a:pt x="8786" y="39962"/>
                  </a:cubicBezTo>
                  <a:cubicBezTo>
                    <a:pt x="3074" y="36458"/>
                    <a:pt x="1653" y="28215"/>
                    <a:pt x="1314" y="23619"/>
                  </a:cubicBezTo>
                  <a:cubicBezTo>
                    <a:pt x="949" y="18605"/>
                    <a:pt x="1141" y="9437"/>
                    <a:pt x="6584" y="4393"/>
                  </a:cubicBezTo>
                  <a:cubicBezTo>
                    <a:pt x="8351" y="2751"/>
                    <a:pt x="10601" y="1605"/>
                    <a:pt x="12918" y="1157"/>
                  </a:cubicBezTo>
                  <a:cubicBezTo>
                    <a:pt x="13687" y="1014"/>
                    <a:pt x="14475" y="936"/>
                    <a:pt x="15263" y="936"/>
                  </a:cubicBezTo>
                  <a:close/>
                  <a:moveTo>
                    <a:pt x="15262" y="0"/>
                  </a:moveTo>
                  <a:cubicBezTo>
                    <a:pt x="14413" y="0"/>
                    <a:pt x="13567" y="78"/>
                    <a:pt x="12739" y="239"/>
                  </a:cubicBezTo>
                  <a:cubicBezTo>
                    <a:pt x="10249" y="716"/>
                    <a:pt x="7838" y="1945"/>
                    <a:pt x="5945" y="3700"/>
                  </a:cubicBezTo>
                  <a:cubicBezTo>
                    <a:pt x="215" y="9019"/>
                    <a:pt x="0" y="18503"/>
                    <a:pt x="376" y="23684"/>
                  </a:cubicBezTo>
                  <a:cubicBezTo>
                    <a:pt x="728" y="28465"/>
                    <a:pt x="2226" y="37036"/>
                    <a:pt x="8298" y="40761"/>
                  </a:cubicBezTo>
                  <a:cubicBezTo>
                    <a:pt x="10648" y="42206"/>
                    <a:pt x="13084" y="42421"/>
                    <a:pt x="14337" y="42421"/>
                  </a:cubicBezTo>
                  <a:cubicBezTo>
                    <a:pt x="14690" y="42421"/>
                    <a:pt x="14946" y="42403"/>
                    <a:pt x="15084" y="42391"/>
                  </a:cubicBezTo>
                  <a:cubicBezTo>
                    <a:pt x="21685" y="41812"/>
                    <a:pt x="26914" y="36953"/>
                    <a:pt x="28401" y="30011"/>
                  </a:cubicBezTo>
                  <a:cubicBezTo>
                    <a:pt x="29326" y="25689"/>
                    <a:pt x="28979" y="20043"/>
                    <a:pt x="24962" y="18366"/>
                  </a:cubicBezTo>
                  <a:cubicBezTo>
                    <a:pt x="23960" y="17942"/>
                    <a:pt x="22897" y="17853"/>
                    <a:pt x="21877" y="17769"/>
                  </a:cubicBezTo>
                  <a:cubicBezTo>
                    <a:pt x="20897" y="17686"/>
                    <a:pt x="19973" y="17608"/>
                    <a:pt x="19113" y="17261"/>
                  </a:cubicBezTo>
                  <a:cubicBezTo>
                    <a:pt x="18348" y="16951"/>
                    <a:pt x="17781" y="16456"/>
                    <a:pt x="17519" y="15865"/>
                  </a:cubicBezTo>
                  <a:cubicBezTo>
                    <a:pt x="17257" y="15280"/>
                    <a:pt x="17268" y="14545"/>
                    <a:pt x="17555" y="13853"/>
                  </a:cubicBezTo>
                  <a:cubicBezTo>
                    <a:pt x="17836" y="13173"/>
                    <a:pt x="18282" y="12666"/>
                    <a:pt x="18963" y="12259"/>
                  </a:cubicBezTo>
                  <a:cubicBezTo>
                    <a:pt x="19679" y="11836"/>
                    <a:pt x="20546" y="11591"/>
                    <a:pt x="21458" y="11328"/>
                  </a:cubicBezTo>
                  <a:cubicBezTo>
                    <a:pt x="23147" y="10845"/>
                    <a:pt x="24897" y="10344"/>
                    <a:pt x="25786" y="8625"/>
                  </a:cubicBezTo>
                  <a:cubicBezTo>
                    <a:pt x="26323" y="7586"/>
                    <a:pt x="26282" y="6249"/>
                    <a:pt x="25667" y="5055"/>
                  </a:cubicBezTo>
                  <a:cubicBezTo>
                    <a:pt x="25202" y="4154"/>
                    <a:pt x="24431" y="3324"/>
                    <a:pt x="23309" y="2531"/>
                  </a:cubicBezTo>
                  <a:cubicBezTo>
                    <a:pt x="20995" y="887"/>
                    <a:pt x="18116" y="0"/>
                    <a:pt x="15262" y="0"/>
                  </a:cubicBezTo>
                  <a:close/>
                </a:path>
              </a:pathLst>
            </a:custGeom>
            <a:solidFill>
              <a:srgbClr val="080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TextBox 37">
            <a:extLst>
              <a:ext uri="{FF2B5EF4-FFF2-40B4-BE49-F238E27FC236}">
                <a16:creationId xmlns:a16="http://schemas.microsoft.com/office/drawing/2014/main" id="{ABB59E58-8E52-4C29-83CE-C33119AE2E68}"/>
              </a:ext>
            </a:extLst>
          </p:cNvPr>
          <p:cNvSpPr txBox="1"/>
          <p:nvPr/>
        </p:nvSpPr>
        <p:spPr>
          <a:xfrm>
            <a:off x="839490" y="2338461"/>
            <a:ext cx="7490122" cy="646331"/>
          </a:xfrm>
          <a:prstGeom prst="rect">
            <a:avLst/>
          </a:prstGeom>
          <a:noFill/>
        </p:spPr>
        <p:txBody>
          <a:bodyPr wrap="square" rtlCol="0">
            <a:spAutoFit/>
          </a:bodyPr>
          <a:lstStyle/>
          <a:p>
            <a:pPr algn="l" rtl="0"/>
            <a:r>
              <a:rPr lang="vi-VN" sz="1800" b="0" i="0" dirty="0">
                <a:solidFill>
                  <a:srgbClr val="1C1E21"/>
                </a:solidFill>
                <a:effectLst/>
                <a:latin typeface="Georgia" panose="02040502050405020303" pitchFamily="18" charset="0"/>
              </a:rPr>
              <a:t>Chung quy: </a:t>
            </a:r>
            <a:r>
              <a:rPr lang="en-US" sz="1800" b="0" i="0" dirty="0" err="1">
                <a:solidFill>
                  <a:srgbClr val="1C1E21"/>
                </a:solidFill>
                <a:effectLst/>
                <a:latin typeface="Georgia" panose="02040502050405020303" pitchFamily="18" charset="0"/>
              </a:rPr>
              <a:t>giải</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thuật</a:t>
            </a:r>
            <a:r>
              <a:rPr lang="en-US" sz="1800" b="0" i="0" dirty="0">
                <a:solidFill>
                  <a:srgbClr val="1C1E21"/>
                </a:solidFill>
                <a:effectLst/>
                <a:latin typeface="Georgia" panose="02040502050405020303" pitchFamily="18" charset="0"/>
              </a:rPr>
              <a:t> Banker </a:t>
            </a:r>
            <a:r>
              <a:rPr lang="en-US" sz="1800" b="0" i="0" dirty="0" err="1">
                <a:solidFill>
                  <a:srgbClr val="1C1E21"/>
                </a:solidFill>
                <a:effectLst/>
                <a:latin typeface="Georgia" panose="02040502050405020303" pitchFamily="18" charset="0"/>
              </a:rPr>
              <a:t>dùng</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để</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xác</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định</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trạng</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thái</a:t>
            </a:r>
            <a:r>
              <a:rPr lang="en-US" sz="1800" b="0" i="0" dirty="0">
                <a:solidFill>
                  <a:srgbClr val="1C1E21"/>
                </a:solidFill>
                <a:effectLst/>
                <a:latin typeface="Georgia" panose="02040502050405020303" pitchFamily="18" charset="0"/>
              </a:rPr>
              <a:t> an </a:t>
            </a:r>
            <a:r>
              <a:rPr lang="en-US" sz="1800" b="0" i="0" dirty="0" err="1">
                <a:solidFill>
                  <a:srgbClr val="1C1E21"/>
                </a:solidFill>
                <a:effectLst/>
                <a:latin typeface="Georgia" panose="02040502050405020303" pitchFamily="18" charset="0"/>
              </a:rPr>
              <a:t>toàn</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của</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hệ</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thống</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từ</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đó</a:t>
            </a:r>
            <a:r>
              <a:rPr lang="en-US" sz="1800" b="0" i="0" dirty="0">
                <a:solidFill>
                  <a:srgbClr val="1C1E21"/>
                </a:solidFill>
                <a:effectLst/>
                <a:latin typeface="Georgia" panose="02040502050405020303" pitchFamily="18" charset="0"/>
              </a:rPr>
              <a:t> </a:t>
            </a:r>
            <a:r>
              <a:rPr lang="en-US" sz="1800" b="0" i="0" dirty="0" err="1">
                <a:solidFill>
                  <a:srgbClr val="1C1E21"/>
                </a:solidFill>
                <a:effectLst/>
                <a:latin typeface="Georgia" panose="02040502050405020303" pitchFamily="18" charset="0"/>
              </a:rPr>
              <a:t>tránh</a:t>
            </a:r>
            <a:r>
              <a:rPr lang="en-US" sz="1800" b="0" i="0" dirty="0">
                <a:solidFill>
                  <a:srgbClr val="1C1E21"/>
                </a:solidFill>
                <a:effectLst/>
                <a:latin typeface="Georgia" panose="02040502050405020303" pitchFamily="18" charset="0"/>
              </a:rPr>
              <a:t> deadlock (deadlock avoidance). </a:t>
            </a:r>
            <a:endParaRPr lang="vi-VN" sz="1800" b="0" i="0" dirty="0">
              <a:solidFill>
                <a:srgbClr val="1C1E21"/>
              </a:solidFill>
              <a:effectLst/>
              <a:latin typeface="Georgia" panose="02040502050405020303" pitchFamily="18" charset="0"/>
            </a:endParaRPr>
          </a:p>
        </p:txBody>
      </p:sp>
    </p:spTree>
    <p:extLst>
      <p:ext uri="{BB962C8B-B14F-4D97-AF65-F5344CB8AC3E}">
        <p14:creationId xmlns:p14="http://schemas.microsoft.com/office/powerpoint/2010/main" val="3536836265"/>
      </p:ext>
    </p:extLst>
  </p:cSld>
  <p:clrMapOvr>
    <a:masterClrMapping/>
  </p:clrMapOvr>
</p:sld>
</file>

<file path=ppt/theme/theme1.xml><?xml version="1.0" encoding="utf-8"?>
<a:theme xmlns:a="http://schemas.openxmlformats.org/drawingml/2006/main" name="Math Subject for Elementary - 3rd Grade: Operations and Algebraic Thinking by Slidesgo">
  <a:themeElements>
    <a:clrScheme name="Simple Light">
      <a:dk1>
        <a:srgbClr val="191919"/>
      </a:dk1>
      <a:lt1>
        <a:srgbClr val="FFFFFF"/>
      </a:lt1>
      <a:dk2>
        <a:srgbClr val="B1E9FF"/>
      </a:dk2>
      <a:lt2>
        <a:srgbClr val="F59620"/>
      </a:lt2>
      <a:accent1>
        <a:srgbClr val="CB374D"/>
      </a:accent1>
      <a:accent2>
        <a:srgbClr val="7FB5E5"/>
      </a:accent2>
      <a:accent3>
        <a:srgbClr val="F06546"/>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2263</Words>
  <Application>Microsoft Office PowerPoint</Application>
  <PresentationFormat>On-screen Show (16:9)</PresentationFormat>
  <Paragraphs>151</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inherit</vt:lpstr>
      <vt:lpstr>Georgia</vt:lpstr>
      <vt:lpstr>Advent Pro Medium</vt:lpstr>
      <vt:lpstr>Bebas Neue</vt:lpstr>
      <vt:lpstr>Happy Monkey</vt:lpstr>
      <vt:lpstr>Times New Roman</vt:lpstr>
      <vt:lpstr>Symbol</vt:lpstr>
      <vt:lpstr>Math Subject for Elementary - 3rd Grade: Operations and Algebraic Thinking by Slidesgo</vt:lpstr>
      <vt:lpstr>MSV: 20201356</vt:lpstr>
      <vt:lpstr>Banker Algorithm</vt:lpstr>
      <vt:lpstr>Overview</vt:lpstr>
      <vt:lpstr>Overview</vt:lpstr>
      <vt:lpstr>Overview</vt:lpstr>
      <vt:lpstr>How it work ?</vt:lpstr>
      <vt:lpstr>How it work ?</vt:lpstr>
      <vt:lpstr>How it work ?</vt:lpstr>
      <vt:lpstr>How it work ?</vt:lpstr>
      <vt:lpstr>Banker Algorithm contruction</vt:lpstr>
      <vt:lpstr>Banker Algorithm contruction</vt:lpstr>
      <vt:lpstr>Banker Algorithm contruction</vt:lpstr>
      <vt:lpstr>Banker Algorithm contruction</vt:lpstr>
      <vt:lpstr>Banker Algorithm contruction</vt:lpstr>
      <vt:lpstr>Ví dụ yêu cầu được chấp nhận và cấp phát thực tế</vt:lpstr>
      <vt:lpstr>Ví dụ yêu cầu không được chấp nhận và cấp phát </vt:lpstr>
      <vt:lpstr>FCFS algorithm</vt:lpstr>
      <vt:lpstr>Overview</vt:lpstr>
      <vt:lpstr>How it work ?</vt:lpstr>
      <vt:lpstr>How it work ?</vt:lpstr>
      <vt:lpstr>How it work ?</vt:lpstr>
      <vt:lpstr>How it work ?</vt:lpstr>
      <vt:lpstr>How it work ?</vt:lpstr>
      <vt:lpstr>Round Robin  algorithm</vt:lpstr>
      <vt:lpstr>Overview</vt:lpstr>
      <vt:lpstr>Overview</vt:lpstr>
      <vt:lpstr>How it work ?</vt:lpstr>
      <vt:lpstr>How it work ?</vt:lpstr>
      <vt:lpstr>How it work ?</vt:lpstr>
      <vt:lpstr>Example</vt:lpstr>
      <vt:lpstr>Example</vt:lpstr>
      <vt:lpstr>Example</vt:lpstr>
      <vt:lpstr>Nhận xét</vt:lpstr>
      <vt:lpstr>Thanks for whatching!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Banker Algorithm</dc:title>
  <dc:creator>Dũng Nguyễn Mạnh</dc:creator>
  <cp:lastModifiedBy>Dũng</cp:lastModifiedBy>
  <cp:revision>3</cp:revision>
  <dcterms:modified xsi:type="dcterms:W3CDTF">2021-11-24T02:20:41Z</dcterms:modified>
</cp:coreProperties>
</file>