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9753600" cx="17335500"/>
  <p:notesSz cx="6858000" cy="9144000"/>
  <p:embeddedFontLst>
    <p:embeddedFont>
      <p:font typeface="Helvetica Neue"/>
      <p:regular r:id="rId39"/>
      <p:bold r:id="rId40"/>
      <p:italic r:id="rId41"/>
      <p:boldItalic r:id="rId42"/>
    </p:embeddedFont>
    <p:embeddedFont>
      <p:font typeface="Helvetica Neue Light"/>
      <p:regular r:id="rId43"/>
      <p:bold r:id="rId44"/>
      <p:italic r:id="rId45"/>
      <p:boldItalic r:id="rId46"/>
    </p:embeddedFont>
    <p:embeddedFont>
      <p:font typeface="Gill San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6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8.xml"/><Relationship Id="rId44" Type="http://schemas.openxmlformats.org/officeDocument/2006/relationships/font" Target="fonts/HelveticaNeueLight-bold.fntdata"/><Relationship Id="rId21" Type="http://schemas.openxmlformats.org/officeDocument/2006/relationships/slide" Target="slides/slide17.xml"/><Relationship Id="rId43" Type="http://schemas.openxmlformats.org/officeDocument/2006/relationships/font" Target="fonts/HelveticaNeueLight-regular.fntdata"/><Relationship Id="rId24" Type="http://schemas.openxmlformats.org/officeDocument/2006/relationships/slide" Target="slides/slide20.xml"/><Relationship Id="rId46" Type="http://schemas.openxmlformats.org/officeDocument/2006/relationships/font" Target="fonts/HelveticaNeueLight-boldItalic.fntdata"/><Relationship Id="rId23" Type="http://schemas.openxmlformats.org/officeDocument/2006/relationships/slide" Target="slides/slide19.xml"/><Relationship Id="rId45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GillSans-bold.fntdata"/><Relationship Id="rId25" Type="http://schemas.openxmlformats.org/officeDocument/2006/relationships/slide" Target="slides/slide21.xml"/><Relationship Id="rId47" Type="http://schemas.openxmlformats.org/officeDocument/2006/relationships/font" Target="fonts/GillSa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ac6d8603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g3dac6d8603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ac6d8603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g3dac6d860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add76d7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g3dadd76d7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ac6d8603_0_2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g3dac6d8603_0_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ac6d8603_0_2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g3dac6d8603_0_2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ac6d8603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g3dac6d8603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ac6d8603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g3dac6d8603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ac6d8603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g3dac6d8603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ac6d8603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g3dac6d8603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ac6d8603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g3dac6d8603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ac6d8603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g3dac6d8603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ac6d8603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g3dac6d8603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ac6d8603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g3dac6d8603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ac6d8603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3dac6d8603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ac6d8603_0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g3dac6d8603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dac6d8603_0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g3dac6d8603_0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dac6d8603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g3dac6d8603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dd9150828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g3dd9150828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dd9150828_3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3dd9150828_3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dac6d8603_0_2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g3dac6d8603_0_2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ac6d8603_0_3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g3dac6d8603_0_3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add76d77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g3dadd76d77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add76d77_1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g3dadd76d77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add76d77_1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g3dadd76d77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>
            <p:ph idx="2" type="pic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8641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8641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8641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8641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8641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/>
          <p:nvPr>
            <p:ph idx="3" type="pic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4"/>
          <p:cNvSpPr/>
          <p:nvPr>
            <p:ph idx="4" type="pic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958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958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958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9579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84657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>
            <p:ph idx="2" type="pic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hyperlink" Target="https://msdn.microsoft.com/en-us" TargetMode="External"/><Relationship Id="rId5" Type="http://schemas.openxmlformats.org/officeDocument/2006/relationships/hyperlink" Target="https://learn.vtc.edu.vn/" TargetMode="External"/><Relationship Id="rId6" Type="http://schemas.openxmlformats.org/officeDocument/2006/relationships/hyperlink" Target="https://www.w3schools.com/sql/" TargetMode="External"/><Relationship Id="rId7" Type="http://schemas.openxmlformats.org/officeDocument/2006/relationships/hyperlink" Target="https://stackoverflow.com/questions/28584634/cinema-booking-application" TargetMode="External"/><Relationship Id="rId8" Type="http://schemas.openxmlformats.org/officeDocument/2006/relationships/hyperlink" Target="https://lottecinemavn.com/en-us/default.aspx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lucidchart.com/" TargetMode="External"/><Relationship Id="rId5" Type="http://schemas.openxmlformats.org/officeDocument/2006/relationships/hyperlink" Target="https://www.draw.io/" TargetMode="External"/><Relationship Id="rId6" Type="http://schemas.openxmlformats.org/officeDocument/2006/relationships/hyperlink" Target="https://www.draw.io/" TargetMode="External"/><Relationship Id="rId7" Type="http://schemas.openxmlformats.org/officeDocument/2006/relationships/hyperlink" Target="https://www.draw.io/" TargetMode="External"/><Relationship Id="rId8" Type="http://schemas.openxmlformats.org/officeDocument/2006/relationships/hyperlink" Target="https://www.draw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 slide-5.png"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1094132" y="1818547"/>
            <a:ext cx="151472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6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Báo Cáo Dự Án</a:t>
            </a:r>
            <a:endParaRPr b="0" i="0" sz="6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73" name="Google Shape;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74" y="565150"/>
            <a:ext cx="3790216" cy="71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trình tự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Đăng nhập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4">
            <a:alphaModFix/>
          </a:blip>
          <a:srcRect b="0" l="2370" r="-2370" t="0"/>
          <a:stretch/>
        </p:blipFill>
        <p:spPr>
          <a:xfrm>
            <a:off x="3191675" y="1271600"/>
            <a:ext cx="11315974" cy="84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trình tự ( Sequence Diagram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Phim đang chiếu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b="0" l="2480" r="-2480" t="0"/>
          <a:stretch/>
        </p:blipFill>
        <p:spPr>
          <a:xfrm>
            <a:off x="3660400" y="1361475"/>
            <a:ext cx="12052500" cy="83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trình tự ( Sequence Diagram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Đặt vé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4">
            <a:alphaModFix/>
          </a:blip>
          <a:srcRect b="0" l="1610" r="-1609" t="0"/>
          <a:stretch/>
        </p:blipFill>
        <p:spPr>
          <a:xfrm>
            <a:off x="2499250" y="1651000"/>
            <a:ext cx="13194150" cy="78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-2407" y="445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quan hệ thực thể ( ERD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>
                <a:solidFill>
                  <a:srgbClr val="21212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Bản vẽ thiết kế</a:t>
            </a:r>
            <a:endParaRPr sz="3200">
              <a:solidFill>
                <a:srgbClr val="21212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275" y="1450775"/>
            <a:ext cx="11940900" cy="81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-2382" y="4513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Sơ đồ lớp ( Class Diagram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Bản vẽ thiết kế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4">
            <a:alphaModFix/>
          </a:blip>
          <a:srcRect b="0" l="5603" r="-2390" t="0"/>
          <a:stretch/>
        </p:blipFill>
        <p:spPr>
          <a:xfrm>
            <a:off x="3829675" y="1548225"/>
            <a:ext cx="11652751" cy="77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-2407" y="4463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lớp ( Class Diagram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Mô hình 3 tầng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225" y="2249875"/>
            <a:ext cx="13518725" cy="71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Kiểm Thử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DAL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81025" y="1363225"/>
            <a:ext cx="16854000" cy="8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</a:t>
            </a: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Login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GetMovieDAL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GetMoviebyName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GetMoviebyID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GetRoomDAL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GetRoombyID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GetSChedules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GetSchedulebyIDSchedule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GetTimebyMovieIDandDate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SelectSchedulebyMovieIDandDT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AddMapSeatForShedule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GetRevervationbyCustomerID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●"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InsertIntoReservation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5475" y="1363225"/>
            <a:ext cx="9245100" cy="76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Kiểm thử BL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97" name="Google Shape;1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TestLoginCinema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TestScheduleTimeByDateAndMovieID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500" y="1651000"/>
            <a:ext cx="9051000" cy="74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05" name="Google Shape;2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81000" y="16287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đăng nhập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550" y="2298900"/>
            <a:ext cx="13347024" cy="68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13" name="Google Shape;2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81025" y="165102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rạp chiếu phim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900" y="2499775"/>
            <a:ext cx="14838200" cy="64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" id="78" name="Google Shape;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205"/>
            <a:ext cx="17340264" cy="97421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/>
        </p:nvSpPr>
        <p:spPr>
          <a:xfrm>
            <a:off x="3541825" y="1156350"/>
            <a:ext cx="97860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</a:t>
            </a:r>
            <a:r>
              <a:rPr i="1"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Báo Cá</a:t>
            </a:r>
            <a:r>
              <a:rPr i="1"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Dự Án</a:t>
            </a:r>
            <a:endParaRPr i="1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i="1"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Thế Giới Phim Trên Đầu Ngón Tay</a:t>
            </a:r>
            <a:endParaRPr i="1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t/>
            </a:r>
            <a:endParaRPr sz="60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3700200" y="3406625"/>
            <a:ext cx="12869700" cy="4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Helvetica Neue Light"/>
              <a:buNone/>
            </a:pP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Học kỳ                                Học kỳ 1</a:t>
            </a:r>
            <a:endParaRPr sz="4000">
              <a:solidFill>
                <a:srgbClr val="A1B6C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Helvetica Neue Light"/>
              <a:buNone/>
            </a:pP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Lớp                                    F07 - Group 2</a:t>
            </a:r>
            <a:endParaRPr sz="4000">
              <a:solidFill>
                <a:srgbClr val="A1B6C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Helvetica Neue Light"/>
              <a:buNone/>
            </a:pP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Giảng viên hướng dẫn        Đào Văn Đức</a:t>
            </a:r>
            <a:endParaRPr sz="4000">
              <a:solidFill>
                <a:srgbClr val="A1B6C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Helvetica Neue Light"/>
              <a:buNone/>
            </a:pP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Thành viên                         </a:t>
            </a: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Trần Mạnh Đạt NDE17060</a:t>
            </a:r>
            <a:endParaRPr sz="4000">
              <a:solidFill>
                <a:srgbClr val="A1B6C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Helvetica Neue Light"/>
              <a:buNone/>
            </a:pP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									</a:t>
            </a: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Tống Văn Phòng NDE17071</a:t>
            </a:r>
            <a:endParaRPr sz="4000">
              <a:solidFill>
                <a:srgbClr val="A1B6C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Helvetica Neue Light"/>
              <a:buNone/>
            </a:pP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                   </a:t>
            </a: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Cao Xuân Huy NDE17069</a:t>
            </a:r>
            <a:endParaRPr sz="4000">
              <a:solidFill>
                <a:srgbClr val="A1B6C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Helvetica Neue Light"/>
              <a:buNone/>
            </a:pPr>
            <a:r>
              <a:t/>
            </a:r>
            <a:endParaRPr sz="4000">
              <a:solidFill>
                <a:srgbClr val="A1B6C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Helvetica Neue Light"/>
              <a:buNone/>
            </a:pPr>
            <a:r>
              <a:t/>
            </a:r>
            <a:endParaRPr b="0" i="0" sz="4000" u="none" cap="none" strike="noStrike">
              <a:solidFill>
                <a:srgbClr val="A1B6C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81" name="Google Shape;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50" y="47575"/>
            <a:ext cx="5728825" cy="58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03.png" id="82" name="Google Shape;82;p18"/>
          <p:cNvPicPr preferRelativeResize="0"/>
          <p:nvPr/>
        </p:nvPicPr>
        <p:blipFill rotWithShape="1">
          <a:blip r:embed="rId4">
            <a:alphaModFix/>
          </a:blip>
          <a:srcRect b="-100000" l="60060" r="-60060" t="100000"/>
          <a:stretch/>
        </p:blipFill>
        <p:spPr>
          <a:xfrm>
            <a:off x="12568525" y="8952175"/>
            <a:ext cx="4702050" cy="7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81000" y="16287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danh sách phim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725" y="2477450"/>
            <a:ext cx="15221876" cy="66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81000" y="153942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thông tin phim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725" y="2254275"/>
            <a:ext cx="14963100" cy="70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37" name="Google Shape;2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81000" y="153942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xem lịch chiếu phim 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975" y="2410500"/>
            <a:ext cx="15199550" cy="70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45" name="Google Shape;2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81000" y="153942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đặt vé 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175" y="2432825"/>
            <a:ext cx="14753150" cy="67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53" name="Google Shape;25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81000" y="153942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chọn lịch chiếu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451" y="2204525"/>
            <a:ext cx="14183200" cy="70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61" name="Google Shape;2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81000" y="151712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chọn ghế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3" name="Google Shape;263;p41"/>
          <p:cNvPicPr preferRelativeResize="0"/>
          <p:nvPr/>
        </p:nvPicPr>
        <p:blipFill rotWithShape="1">
          <a:blip r:embed="rId4">
            <a:alphaModFix/>
          </a:blip>
          <a:srcRect b="1613" l="-1584" r="3178" t="0"/>
          <a:stretch/>
        </p:blipFill>
        <p:spPr>
          <a:xfrm>
            <a:off x="5147823" y="1517125"/>
            <a:ext cx="10491901" cy="77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69" name="Google Shape;2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81000" y="153942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thông tin các vé đặt trước. 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900" y="2120350"/>
            <a:ext cx="11873950" cy="73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77" name="Google Shape;27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81000" y="1517725"/>
            <a:ext cx="16573500" cy="7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Thông tin vé.</a:t>
            </a: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9" name="Google Shape;279;p43"/>
          <p:cNvPicPr preferRelativeResize="0"/>
          <p:nvPr/>
        </p:nvPicPr>
        <p:blipFill rotWithShape="1">
          <a:blip r:embed="rId4">
            <a:alphaModFix/>
          </a:blip>
          <a:srcRect b="0" l="1650" r="-1649" t="0"/>
          <a:stretch/>
        </p:blipFill>
        <p:spPr>
          <a:xfrm>
            <a:off x="4722625" y="1271700"/>
            <a:ext cx="10029499" cy="83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/>
        </p:nvSpPr>
        <p:spPr>
          <a:xfrm>
            <a:off x="73818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85" name="Google Shape;2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457225" y="167352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thông tin cá nhân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062" y="2745275"/>
            <a:ext cx="13681825" cy="56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293" name="Google Shape;2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81000" y="165115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Thông tin đăng nhập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900" y="2381675"/>
            <a:ext cx="11137400" cy="6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81150" y="1363225"/>
            <a:ext cx="16873200" cy="8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</a:t>
            </a: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 </a:t>
            </a: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Hệ thống dự định sẽ làm 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Đặt vé xem phim online.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Mục đích 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Cung cấp cho khách hàng dịch vụ đặt vé xem phim ở mọi lúc , mọi nơi để xem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thông tin về các bộ phim đang chiếu, qua đó họ có thể đặt vé ở bất kì đâu, bất kì chỗ 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nào.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Phạm vi sử dụng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Dùng cho rạp chiếu phim thế giới.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 Tên hệ thống 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Thế giới phim trên đầu ngón tay.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Giới thiệu dự 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03.png"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81025" y="1673950"/>
            <a:ext cx="16573500" cy="7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 diện thay đổi thông tin cá nhân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3" name="Google Shape;303;p46"/>
          <p:cNvPicPr preferRelativeResize="0"/>
          <p:nvPr/>
        </p:nvPicPr>
        <p:blipFill rotWithShape="1">
          <a:blip r:embed="rId4">
            <a:alphaModFix/>
          </a:blip>
          <a:srcRect b="2410" l="0" r="0" t="0"/>
          <a:stretch/>
        </p:blipFill>
        <p:spPr>
          <a:xfrm>
            <a:off x="2093525" y="2940125"/>
            <a:ext cx="12869549" cy="56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Biểu đồ triển khai ( Deployment Diagram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03.png" id="309" name="Google Shape;30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81000" y="1493075"/>
            <a:ext cx="16573500" cy="8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Biểu đồ triển khai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925" y="2477450"/>
            <a:ext cx="14061250" cy="61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03.png" id="317" name="Google Shape;31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81000" y="174027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Tư liệu tham khảo 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-"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https://msdn.microsoft.com/en-us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-"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https://learn.vtc.edu.vn/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-"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https://www.w3schools.com/sql/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-"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https://stackoverflow.com/questions/28584634/cinema-booking-application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-"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https://lottecinemavn.com/en-us/default.aspx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Tổng kết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03.png" id="324" name="Google Shape;32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381000" y="1740275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Kết quả thu được.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Học được trách nhiệm khi làm việc nhóm</a:t>
            </a:r>
            <a:b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-  Học được quy trình làm việc của dự án thật.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-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Hiểu kĩ và sâu hơn về C# (C Sharp) 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- Thiết kế cơ sở dữ liệu chính xác, phù hợp , tối ưu , tiết kiệm dữ liệu.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-  Viết Test Case theo quy trình TDD (Test Driven Development) tăng hiệu suất công việc,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giảm thiểu lỗi.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-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Vẽ sơ đồ Activity Diagram, Sequence Diagram , Class Diagram.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- Kỹ năng viết báo cáo , làm Slide.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Tăng khả năng tự học cho bản thân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</a:t>
            </a: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Hạn chế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-</a:t>
            </a: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Lần đầu làm việc nhóm về 1 dự án nên  các thành viên trong nhóm  chưa có liên kết nhiều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với nhau.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- Chưa giải quyết được toàn bộ yêu cầu lúc đầu đặt ra.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- Vẫn lúng túng khi gặp các vấn đề phát sinh trong lúc phân tích cơ sở dữ liệu và bug code.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" id="330" name="Google Shape;3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0"/>
          <p:cNvSpPr txBox="1"/>
          <p:nvPr/>
        </p:nvSpPr>
        <p:spPr>
          <a:xfrm>
            <a:off x="2488950" y="2142225"/>
            <a:ext cx="123576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Cám ơn thầy và các bạn đã lắng nghe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Giới thiệu dự án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70650" y="1428150"/>
            <a:ext cx="16456200" cy="7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5. Phân tích yêu cầu hệ thống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 </a:t>
            </a: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Hệ thống đặt vé xem phim online được xây dựng dựa trên những nhu cầu thực tế của 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khách hàng. Khách hàng có thể mua vé xem phim mọi lúc mọi nơi mà không phải xếp 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hàng chờ đợi tại rạp. Hệ thống có các chức năng xem lịch chiếu phim, đặt vé và quản lí  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thông tin cá nhân của người dùng. Các chức năng ngày giúp người dùng dễ dàng xem 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được thông tin phim, lịch chiếu phim, đặt vé, xem và thay đổi thông tin cá nhân.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Giới thiệu dự án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02" name="Google Shape;1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62300" y="1428150"/>
            <a:ext cx="16792200" cy="7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Xác định yêu cầu khách hàng</a:t>
            </a:r>
            <a:b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- Đăng nhập</a:t>
            </a:r>
            <a:b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- Xem lịch chiếu phim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- Đặt vé</a:t>
            </a:r>
            <a:b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- Xem thông tin cá nhân.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Môi trường triển khai (phần cứng ,  phần mềm).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- Phần cứng : Các hệ thống máy tính như ( Laptop , PC).</a:t>
            </a:r>
            <a:endParaRPr sz="3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- Phần mềm : Win 10, Ubuntu,MacOS.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Hệ điều macOS, Windows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+ Máy chủ : MySQL Server.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Công cụ kỹ thuật  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- Hệ quản trị cơ sở dữ liệu : MySQL Server.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- Công cụ báo cáo : Microsoft Word ,</a:t>
            </a:r>
            <a:r>
              <a:rPr lang="en-US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Microsoft PowerPoint, Microsoft Exel.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- Công cụ để phát triển : Visual Studio Code ,Violet UML.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</a:t>
            </a:r>
            <a:r>
              <a:rPr lang="en-US" sz="3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https://www.lucidchart.com/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 </a:t>
            </a:r>
            <a:r>
              <a:rPr lang="en-US" sz="3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https://www.draw.io/ ,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https://www.google.com/intl/vi_vn/docs/about/ . </a:t>
            </a:r>
            <a:endParaRPr sz="32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  <a:hlinkClick r:id="rId8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use case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975" y="2255825"/>
            <a:ext cx="14573325" cy="7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hoạt động (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24775" y="160635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Đăng nhập</a:t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4">
            <a:alphaModFix/>
          </a:blip>
          <a:srcRect b="-9601" l="0" r="0" t="0"/>
          <a:stretch/>
        </p:blipFill>
        <p:spPr>
          <a:xfrm>
            <a:off x="3871275" y="1271700"/>
            <a:ext cx="9678174" cy="84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hoạt động ( Activity Diagram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Phim đang chiếu </a:t>
            </a:r>
            <a:b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4">
            <a:alphaModFix/>
          </a:blip>
          <a:srcRect b="-4887" l="0" r="0" t="0"/>
          <a:stretch/>
        </p:blipFill>
        <p:spPr>
          <a:xfrm>
            <a:off x="4463900" y="1271700"/>
            <a:ext cx="8503700" cy="8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38100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hoạt động ( Activity Diagram )</a:t>
            </a:r>
            <a:endParaRPr b="0" i="0" sz="4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_03.png"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7877" y="412750"/>
            <a:ext cx="2409143" cy="4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Đặt vé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3900" r="-3899" t="0"/>
          <a:stretch/>
        </p:blipFill>
        <p:spPr>
          <a:xfrm>
            <a:off x="3267950" y="1382600"/>
            <a:ext cx="10432350" cy="801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