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98" r:id="rId3"/>
    <p:sldId id="299" r:id="rId4"/>
    <p:sldId id="300" r:id="rId5"/>
    <p:sldId id="301" r:id="rId6"/>
    <p:sldId id="257" r:id="rId7"/>
    <p:sldId id="302" r:id="rId8"/>
    <p:sldId id="310" r:id="rId9"/>
    <p:sldId id="311" r:id="rId10"/>
    <p:sldId id="306" r:id="rId11"/>
    <p:sldId id="305" r:id="rId12"/>
    <p:sldId id="309" r:id="rId13"/>
  </p:sldIdLst>
  <p:sldSz cx="9144000" cy="5143500" type="screen16x9"/>
  <p:notesSz cx="6858000" cy="9144000"/>
  <p:embeddedFontLst>
    <p:embeddedFont>
      <p:font typeface="Advent Pro SemiBold" panose="020B060402020202020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Livvic Light" pitchFamily="2" charset="0"/>
      <p:regular r:id="rId23"/>
      <p:italic r:id="rId24"/>
    </p:embeddedFont>
    <p:embeddedFont>
      <p:font typeface="Maven Pro" panose="020B0604020202020204" charset="0"/>
      <p:regular r:id="rId25"/>
      <p:bold r:id="rId26"/>
    </p:embeddedFont>
    <p:embeddedFont>
      <p:font typeface="Nunito Light" pitchFamily="2" charset="0"/>
      <p:regular r:id="rId27"/>
      <p:italic r:id="rId28"/>
    </p:embeddedFont>
    <p:embeddedFont>
      <p:font typeface="Share Tech" panose="020B0604020202020204" charset="0"/>
      <p:regular r:id="rId29"/>
    </p:embeddedFont>
    <p:embeddedFont>
      <p:font typeface="Source Sans Pro Black" panose="020B0803030403020204" pitchFamily="3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DFF5"/>
    <a:srgbClr val="5983E4"/>
    <a:srgbClr val="FF9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33308D-10D2-401D-AFBE-47B99BBA4E3A}">
  <a:tblStyle styleId="{EE33308D-10D2-401D-AFBE-47B99BBA4E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26" autoAdjust="0"/>
    <p:restoredTop sz="94660"/>
  </p:normalViewPr>
  <p:slideViewPr>
    <p:cSldViewPr snapToGrid="0">
      <p:cViewPr>
        <p:scale>
          <a:sx n="66" d="100"/>
          <a:sy n="66" d="100"/>
        </p:scale>
        <p:origin x="2036"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08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4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8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33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68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3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7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27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09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4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lorian-huber/weather_prediction_dataset/tree/mai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5176890" y="3058656"/>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a:t>Nhóm: </a:t>
            </a:r>
            <a:r>
              <a:rPr lang="vi-VN" sz="2000">
                <a:solidFill>
                  <a:srgbClr val="FF9A32"/>
                </a:solidFill>
              </a:rPr>
              <a:t>Project</a:t>
            </a:r>
            <a:endParaRPr sz="2000">
              <a:solidFill>
                <a:srgbClr val="FF9A32"/>
              </a:solidFill>
            </a:endParaRPr>
          </a:p>
        </p:txBody>
      </p:sp>
      <p:sp>
        <p:nvSpPr>
          <p:cNvPr id="436" name="Google Shape;436;p25"/>
          <p:cNvSpPr txBox="1">
            <a:spLocks noGrp="1"/>
          </p:cNvSpPr>
          <p:nvPr>
            <p:ph type="ctrTitle"/>
          </p:nvPr>
        </p:nvSpPr>
        <p:spPr>
          <a:xfrm>
            <a:off x="1149969" y="2055547"/>
            <a:ext cx="7219982" cy="10578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a:latin typeface="Source Sans Pro Black" panose="020F0502020204030204" pitchFamily="34" charset="0"/>
                <a:ea typeface="UD Digi Kyokasho NP-B" panose="020B0400000000000000" pitchFamily="18" charset="-128"/>
              </a:rPr>
              <a:t>DỰ BÁO THỜI TIẾT</a:t>
            </a:r>
            <a:endParaRPr sz="6000">
              <a:latin typeface="Source Sans Pro Black" panose="020F0502020204030204" pitchFamily="34" charset="0"/>
              <a:ea typeface="UD Digi Kyokasho NP-B" panose="020B0400000000000000" pitchFamily="18" charset="-128"/>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8008096" y="2108910"/>
            <a:ext cx="199001" cy="2139769"/>
            <a:chOff x="8008096" y="2108910"/>
            <a:chExt cx="199001" cy="2139769"/>
          </a:xfrm>
        </p:grpSpPr>
        <p:sp>
          <p:nvSpPr>
            <p:cNvPr id="451" name="Google Shape;451;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5"/>
          <p:cNvGrpSpPr/>
          <p:nvPr/>
        </p:nvGrpSpPr>
        <p:grpSpPr>
          <a:xfrm>
            <a:off x="1190440" y="1319791"/>
            <a:ext cx="199237" cy="2828935"/>
            <a:chOff x="1608717" y="1280046"/>
            <a:chExt cx="199237" cy="2828935"/>
          </a:xfrm>
        </p:grpSpPr>
        <p:sp>
          <p:nvSpPr>
            <p:cNvPr id="454" name="Google Shape;454;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6;p25">
            <a:extLst>
              <a:ext uri="{FF2B5EF4-FFF2-40B4-BE49-F238E27FC236}">
                <a16:creationId xmlns:a16="http://schemas.microsoft.com/office/drawing/2014/main" id="{99C78BDC-6F10-BCD3-98CF-F6F26200347A}"/>
              </a:ext>
            </a:extLst>
          </p:cNvPr>
          <p:cNvSpPr txBox="1">
            <a:spLocks/>
          </p:cNvSpPr>
          <p:nvPr/>
        </p:nvSpPr>
        <p:spPr>
          <a:xfrm>
            <a:off x="-485590" y="1159014"/>
            <a:ext cx="6020700" cy="10578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vi-VN" sz="3200">
                <a:solidFill>
                  <a:srgbClr val="FF9A32"/>
                </a:solidFill>
                <a:latin typeface="Source Sans Pro Black" panose="020F0502020204030204" pitchFamily="34" charset="0"/>
                <a:ea typeface="UD Digi Kyokasho NP-B" panose="020B0400000000000000" pitchFamily="18" charset="-128"/>
              </a:rPr>
              <a:t>Đề tài: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cxnSp>
        <p:nvCxnSpPr>
          <p:cNvPr id="1232" name="Google Shape;1232;p43"/>
          <p:cNvCxnSpPr>
            <a:cxnSpLocks/>
          </p:cNvCxnSpPr>
          <p:nvPr/>
        </p:nvCxnSpPr>
        <p:spPr>
          <a:xfrm rot="16200000" flipV="1">
            <a:off x="681988" y="2857842"/>
            <a:ext cx="2561650" cy="1019865"/>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5" name="Google Shape;480;p27">
            <a:extLst>
              <a:ext uri="{FF2B5EF4-FFF2-40B4-BE49-F238E27FC236}">
                <a16:creationId xmlns:a16="http://schemas.microsoft.com/office/drawing/2014/main" id="{41A78F74-18C7-7131-2155-F45C0F05B3AE}"/>
              </a:ext>
            </a:extLst>
          </p:cNvPr>
          <p:cNvSpPr txBox="1">
            <a:spLocks/>
          </p:cNvSpPr>
          <p:nvPr/>
        </p:nvSpPr>
        <p:spPr>
          <a:xfrm>
            <a:off x="588345" y="3530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dirty="0">
                <a:solidFill>
                  <a:srgbClr val="83DFF5"/>
                </a:solidFill>
                <a:latin typeface="Source Sans Pro Black" panose="020B0803030403020204" pitchFamily="34" charset="0"/>
                <a:ea typeface="Source Sans Pro Black" panose="020B0803030403020204" pitchFamily="34" charset="0"/>
              </a:rPr>
              <a:t>KẾT LUẬN</a:t>
            </a:r>
          </a:p>
        </p:txBody>
      </p:sp>
      <p:sp>
        <p:nvSpPr>
          <p:cNvPr id="2" name="Google Shape;1106;p38">
            <a:extLst>
              <a:ext uri="{FF2B5EF4-FFF2-40B4-BE49-F238E27FC236}">
                <a16:creationId xmlns:a16="http://schemas.microsoft.com/office/drawing/2014/main" id="{3455328E-1A5C-279A-E23F-89EFA5E5FB8D}"/>
              </a:ext>
            </a:extLst>
          </p:cNvPr>
          <p:cNvSpPr txBox="1">
            <a:spLocks/>
          </p:cNvSpPr>
          <p:nvPr/>
        </p:nvSpPr>
        <p:spPr>
          <a:xfrm>
            <a:off x="1787905" y="1062854"/>
            <a:ext cx="6091264" cy="1512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buFont typeface="Arial" panose="020B0604020202020204" pitchFamily="34" charset="0"/>
              <a:buChar char="•"/>
            </a:pPr>
            <a:r>
              <a:rPr lang="vi-VN" sz="1600" dirty="0" err="1">
                <a:solidFill>
                  <a:schemeClr val="bg1"/>
                </a:solidFill>
              </a:rPr>
              <a:t>Mean</a:t>
            </a:r>
            <a:r>
              <a:rPr lang="vi-VN" sz="1600" dirty="0">
                <a:solidFill>
                  <a:schemeClr val="bg1"/>
                </a:solidFill>
              </a:rPr>
              <a:t> </a:t>
            </a:r>
            <a:r>
              <a:rPr lang="vi-VN" sz="1600" dirty="0" err="1">
                <a:solidFill>
                  <a:schemeClr val="bg1"/>
                </a:solidFill>
              </a:rPr>
              <a:t>Squared</a:t>
            </a:r>
            <a:r>
              <a:rPr lang="vi-VN" sz="1600" dirty="0">
                <a:solidFill>
                  <a:schemeClr val="bg1"/>
                </a:solidFill>
              </a:rPr>
              <a:t> </a:t>
            </a:r>
            <a:r>
              <a:rPr lang="vi-VN" sz="1600" dirty="0" err="1">
                <a:solidFill>
                  <a:schemeClr val="bg1"/>
                </a:solidFill>
              </a:rPr>
              <a:t>Error</a:t>
            </a:r>
            <a:r>
              <a:rPr lang="vi-VN" sz="1600" dirty="0">
                <a:solidFill>
                  <a:schemeClr val="bg1"/>
                </a:solidFill>
              </a:rPr>
              <a:t> trên </a:t>
            </a:r>
            <a:r>
              <a:rPr lang="vi-VN" sz="1600" dirty="0">
                <a:solidFill>
                  <a:srgbClr val="83DFF5"/>
                </a:solidFill>
              </a:rPr>
              <a:t>tập huấn luyện: 13.080</a:t>
            </a:r>
          </a:p>
          <a:p>
            <a:pPr marL="457200" lvl="1" indent="0" algn="just" fontAlgn="base">
              <a:spcBef>
                <a:spcPts val="0"/>
              </a:spcBef>
              <a:buNone/>
            </a:pPr>
            <a:r>
              <a:rPr lang="vi-VN" sz="1600" dirty="0">
                <a:solidFill>
                  <a:schemeClr val="bg1"/>
                </a:solidFill>
              </a:rPr>
              <a:t> </a:t>
            </a:r>
            <a:r>
              <a:rPr lang="vi-VN" sz="1600" dirty="0">
                <a:solidFill>
                  <a:schemeClr val="bg1"/>
                </a:solidFill>
                <a:sym typeface="Wingdings" panose="05000000000000000000" pitchFamily="2" charset="2"/>
              </a:rPr>
              <a:t> </a:t>
            </a:r>
            <a:r>
              <a:rPr lang="vi-VN" sz="1600" dirty="0">
                <a:solidFill>
                  <a:schemeClr val="bg1"/>
                </a:solidFill>
              </a:rPr>
              <a:t>mô hình đã có khả năng nắm bắt các đặc điểm của dữ liệu trong quá trình học.</a:t>
            </a:r>
          </a:p>
          <a:p>
            <a:pPr marL="285750" lvl="0" indent="-285750" algn="just" fontAlgn="base">
              <a:buFont typeface="Arial" panose="020B0604020202020204" pitchFamily="34" charset="0"/>
              <a:buChar char="•"/>
            </a:pPr>
            <a:r>
              <a:rPr lang="vi-VN" sz="1600" dirty="0" err="1">
                <a:solidFill>
                  <a:schemeClr val="bg1"/>
                </a:solidFill>
              </a:rPr>
              <a:t>Mean</a:t>
            </a:r>
            <a:r>
              <a:rPr lang="vi-VN" sz="1600" dirty="0">
                <a:solidFill>
                  <a:schemeClr val="bg1"/>
                </a:solidFill>
              </a:rPr>
              <a:t> </a:t>
            </a:r>
            <a:r>
              <a:rPr lang="vi-VN" sz="1600" dirty="0" err="1">
                <a:solidFill>
                  <a:schemeClr val="bg1"/>
                </a:solidFill>
              </a:rPr>
              <a:t>Squared</a:t>
            </a:r>
            <a:r>
              <a:rPr lang="vi-VN" sz="1600" dirty="0">
                <a:solidFill>
                  <a:schemeClr val="bg1"/>
                </a:solidFill>
              </a:rPr>
              <a:t> </a:t>
            </a:r>
            <a:r>
              <a:rPr lang="vi-VN" sz="1600" dirty="0" err="1">
                <a:solidFill>
                  <a:schemeClr val="bg1"/>
                </a:solidFill>
              </a:rPr>
              <a:t>Error</a:t>
            </a:r>
            <a:r>
              <a:rPr lang="vi-VN" sz="1600" dirty="0">
                <a:solidFill>
                  <a:schemeClr val="bg1"/>
                </a:solidFill>
              </a:rPr>
              <a:t> trên </a:t>
            </a:r>
            <a:r>
              <a:rPr lang="vi-VN" sz="1600" dirty="0">
                <a:solidFill>
                  <a:srgbClr val="83DFF5"/>
                </a:solidFill>
              </a:rPr>
              <a:t>tập kiểm tra: 13.057</a:t>
            </a:r>
          </a:p>
          <a:p>
            <a:pPr marL="628650" lvl="1" indent="-171450" algn="just" fontAlgn="base">
              <a:spcBef>
                <a:spcPts val="0"/>
              </a:spcBef>
              <a:buFont typeface="Wingdings" panose="05000000000000000000" pitchFamily="2" charset="2"/>
              <a:buChar char="à"/>
            </a:pPr>
            <a:r>
              <a:rPr lang="vi-VN" sz="1600" dirty="0">
                <a:solidFill>
                  <a:schemeClr val="bg1"/>
                </a:solidFill>
              </a:rPr>
              <a:t> </a:t>
            </a:r>
            <a:r>
              <a:rPr lang="vi-VN" sz="1600" dirty="0">
                <a:solidFill>
                  <a:srgbClr val="83DFF5"/>
                </a:solidFill>
              </a:rPr>
              <a:t>Rất gần </a:t>
            </a:r>
            <a:r>
              <a:rPr lang="vi-VN" sz="1600" dirty="0">
                <a:solidFill>
                  <a:schemeClr val="bg1"/>
                </a:solidFill>
              </a:rPr>
              <a:t>với MSE trên tập huấn luyện, </a:t>
            </a:r>
          </a:p>
          <a:p>
            <a:pPr marL="628650" lvl="1" indent="-171450" algn="just" fontAlgn="base">
              <a:spcBef>
                <a:spcPts val="0"/>
              </a:spcBef>
              <a:buFont typeface="Wingdings" panose="05000000000000000000" pitchFamily="2" charset="2"/>
              <a:buChar char="à"/>
            </a:pPr>
            <a:r>
              <a:rPr lang="vi-VN" sz="1600" dirty="0">
                <a:solidFill>
                  <a:schemeClr val="bg1"/>
                </a:solidFill>
              </a:rPr>
              <a:t> Cho thấy mô hình </a:t>
            </a:r>
            <a:r>
              <a:rPr lang="vi-VN" sz="1600" dirty="0">
                <a:solidFill>
                  <a:srgbClr val="83DFF5"/>
                </a:solidFill>
              </a:rPr>
              <a:t>không bị </a:t>
            </a:r>
            <a:r>
              <a:rPr lang="vi-VN" sz="1600" dirty="0" err="1">
                <a:solidFill>
                  <a:srgbClr val="83DFF5"/>
                </a:solidFill>
              </a:rPr>
              <a:t>overfitting</a:t>
            </a:r>
            <a:r>
              <a:rPr lang="vi-VN" sz="1600" dirty="0">
                <a:solidFill>
                  <a:srgbClr val="83DFF5"/>
                </a:solidFill>
              </a:rPr>
              <a:t> </a:t>
            </a:r>
            <a:r>
              <a:rPr lang="vi-VN" sz="1600" dirty="0">
                <a:solidFill>
                  <a:schemeClr val="bg1"/>
                </a:solidFill>
              </a:rPr>
              <a:t>và có </a:t>
            </a:r>
            <a:r>
              <a:rPr lang="vi-VN" sz="1600" dirty="0">
                <a:solidFill>
                  <a:srgbClr val="83DFF5"/>
                </a:solidFill>
              </a:rPr>
              <a:t>khả năng tổng quát hóa tốt</a:t>
            </a:r>
            <a:r>
              <a:rPr lang="vi-VN" sz="1600" dirty="0">
                <a:solidFill>
                  <a:schemeClr val="bg1"/>
                </a:solidFill>
              </a:rPr>
              <a:t> khi dự báo trên dữ liệu mới.</a:t>
            </a:r>
          </a:p>
        </p:txBody>
      </p:sp>
    </p:spTree>
    <p:extLst>
      <p:ext uri="{BB962C8B-B14F-4D97-AF65-F5344CB8AC3E}">
        <p14:creationId xmlns:p14="http://schemas.microsoft.com/office/powerpoint/2010/main" val="1040621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939298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80;p27">
            <a:extLst>
              <a:ext uri="{FF2B5EF4-FFF2-40B4-BE49-F238E27FC236}">
                <a16:creationId xmlns:a16="http://schemas.microsoft.com/office/drawing/2014/main" id="{EF9BF514-C60A-3A7C-8122-E6E57BD6F4A2}"/>
              </a:ext>
            </a:extLst>
          </p:cNvPr>
          <p:cNvSpPr txBox="1">
            <a:spLocks/>
          </p:cNvSpPr>
          <p:nvPr/>
        </p:nvSpPr>
        <p:spPr>
          <a:xfrm>
            <a:off x="588345" y="3530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grpSp>
        <p:nvGrpSpPr>
          <p:cNvPr id="7" name="Group 6">
            <a:extLst>
              <a:ext uri="{FF2B5EF4-FFF2-40B4-BE49-F238E27FC236}">
                <a16:creationId xmlns:a16="http://schemas.microsoft.com/office/drawing/2014/main" id="{3FAC6093-DB9E-51B5-F8AC-FBC91031A9D3}"/>
              </a:ext>
            </a:extLst>
          </p:cNvPr>
          <p:cNvGrpSpPr/>
          <p:nvPr/>
        </p:nvGrpSpPr>
        <p:grpSpPr>
          <a:xfrm>
            <a:off x="1550998" y="1198988"/>
            <a:ext cx="5586402" cy="2979204"/>
            <a:chOff x="1703398" y="1144486"/>
            <a:chExt cx="5586402" cy="2979204"/>
          </a:xfrm>
        </p:grpSpPr>
        <p:sp>
          <p:nvSpPr>
            <p:cNvPr id="509" name="Google Shape;509;p28"/>
            <p:cNvSpPr/>
            <p:nvPr/>
          </p:nvSpPr>
          <p:spPr>
            <a:xfrm>
              <a:off x="5318194" y="3968322"/>
              <a:ext cx="0" cy="31"/>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CA4E3FBC-AF21-B471-16AD-2E7F5706D377}"/>
                </a:ext>
              </a:extLst>
            </p:cNvPr>
            <p:cNvGrpSpPr/>
            <p:nvPr/>
          </p:nvGrpSpPr>
          <p:grpSpPr>
            <a:xfrm>
              <a:off x="1703398" y="1144486"/>
              <a:ext cx="242564" cy="2979204"/>
              <a:chOff x="1609467" y="1378166"/>
              <a:chExt cx="242564" cy="2979204"/>
            </a:xfrm>
          </p:grpSpPr>
          <p:sp>
            <p:nvSpPr>
              <p:cNvPr id="512" name="Google Shape;512;p28"/>
              <p:cNvSpPr/>
              <p:nvPr/>
            </p:nvSpPr>
            <p:spPr>
              <a:xfrm>
                <a:off x="1609467" y="2262749"/>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1609467" y="2182340"/>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1609467" y="2343157"/>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1609467" y="2423037"/>
                <a:ext cx="242564" cy="38044"/>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1609467" y="2503445"/>
                <a:ext cx="242564" cy="3807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09467" y="1860677"/>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1609467" y="1780237"/>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1609467" y="1941085"/>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1609467" y="2021493"/>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1609467" y="2101901"/>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1609467" y="1458574"/>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1609467" y="1378166"/>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1609467" y="1539013"/>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1609467" y="1619421"/>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1609467" y="1699829"/>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1609467" y="2588204"/>
                <a:ext cx="242564" cy="1769166"/>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Mở ảnh">
              <a:extLst>
                <a:ext uri="{FF2B5EF4-FFF2-40B4-BE49-F238E27FC236}">
                  <a16:creationId xmlns:a16="http://schemas.microsoft.com/office/drawing/2014/main" id="{C48E0982-7445-6EAD-9470-7C8876950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1144486"/>
              <a:ext cx="5105400" cy="29775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Google Shape;1232;p43">
            <a:extLst>
              <a:ext uri="{FF2B5EF4-FFF2-40B4-BE49-F238E27FC236}">
                <a16:creationId xmlns:a16="http://schemas.microsoft.com/office/drawing/2014/main" id="{ED020855-5989-9C2A-0CF6-91072B9737C4}"/>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514732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161963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a:t>Nhóm: </a:t>
            </a:r>
            <a:r>
              <a:rPr lang="vi-VN" sz="2000">
                <a:solidFill>
                  <a:srgbClr val="FF9A32"/>
                </a:solidFill>
              </a:rPr>
              <a:t>Project</a:t>
            </a:r>
            <a:endParaRPr sz="2000">
              <a:solidFill>
                <a:srgbClr val="FF9A32"/>
              </a:solidFill>
            </a:endParaRPr>
          </a:p>
        </p:txBody>
      </p:sp>
      <p:sp>
        <p:nvSpPr>
          <p:cNvPr id="436" name="Google Shape;436;p25"/>
          <p:cNvSpPr txBox="1">
            <a:spLocks noGrp="1"/>
          </p:cNvSpPr>
          <p:nvPr>
            <p:ph type="ctrTitle"/>
          </p:nvPr>
        </p:nvSpPr>
        <p:spPr>
          <a:xfrm>
            <a:off x="1149969" y="2055547"/>
            <a:ext cx="7219982" cy="10578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a:latin typeface="Source Sans Pro Black" panose="020F0502020204030204" pitchFamily="34" charset="0"/>
                <a:ea typeface="UD Digi Kyokasho NP-B" panose="020B0400000000000000" pitchFamily="18" charset="-128"/>
              </a:rPr>
              <a:t>XIN CẢM ƠN!</a:t>
            </a:r>
            <a:endParaRPr sz="6000">
              <a:latin typeface="Source Sans Pro Black" panose="020F0502020204030204" pitchFamily="34" charset="0"/>
              <a:ea typeface="UD Digi Kyokasho NP-B" panose="020B0400000000000000" pitchFamily="18" charset="-128"/>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8008096" y="2108910"/>
            <a:ext cx="199001" cy="2139769"/>
            <a:chOff x="8008096" y="2108910"/>
            <a:chExt cx="199001" cy="2139769"/>
          </a:xfrm>
        </p:grpSpPr>
        <p:sp>
          <p:nvSpPr>
            <p:cNvPr id="451" name="Google Shape;451;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5"/>
          <p:cNvGrpSpPr/>
          <p:nvPr/>
        </p:nvGrpSpPr>
        <p:grpSpPr>
          <a:xfrm>
            <a:off x="1190440" y="1319791"/>
            <a:ext cx="199237" cy="2828935"/>
            <a:chOff x="1608717" y="1280046"/>
            <a:chExt cx="199237" cy="2828935"/>
          </a:xfrm>
        </p:grpSpPr>
        <p:sp>
          <p:nvSpPr>
            <p:cNvPr id="454" name="Google Shape;454;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421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6" name="Google Shape;476;p27"/>
          <p:cNvSpPr txBox="1">
            <a:spLocks noGrp="1"/>
          </p:cNvSpPr>
          <p:nvPr>
            <p:ph type="title" idx="3"/>
          </p:nvPr>
        </p:nvSpPr>
        <p:spPr>
          <a:xfrm>
            <a:off x="1260843" y="3187351"/>
            <a:ext cx="1986589"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GIỚI THIỆU SẢN PHẨM</a:t>
            </a:r>
            <a:endParaRPr sz="2500">
              <a:latin typeface="Source Sans Pro Black" panose="020B0803030403020204" pitchFamily="34" charset="0"/>
              <a:ea typeface="Source Sans Pro Black" panose="020B0803030403020204" pitchFamily="34" charset="0"/>
            </a:endParaRPr>
          </a:p>
        </p:txBody>
      </p:sp>
      <p:sp>
        <p:nvSpPr>
          <p:cNvPr id="478" name="Google Shape;478;p27"/>
          <p:cNvSpPr txBox="1">
            <a:spLocks noGrp="1"/>
          </p:cNvSpPr>
          <p:nvPr>
            <p:ph type="title" idx="6"/>
          </p:nvPr>
        </p:nvSpPr>
        <p:spPr>
          <a:xfrm>
            <a:off x="4025953" y="3187350"/>
            <a:ext cx="1553316"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MÔ TẢ CHI TIẾT</a:t>
            </a:r>
            <a:endParaRPr sz="2500">
              <a:latin typeface="Source Sans Pro Black" panose="020B0803030403020204" pitchFamily="34" charset="0"/>
              <a:ea typeface="Source Sans Pro Black" panose="020B0803030403020204" pitchFamily="34" charset="0"/>
            </a:endParaRPr>
          </a:p>
        </p:txBody>
      </p:sp>
      <p:sp>
        <p:nvSpPr>
          <p:cNvPr id="479" name="Google Shape;479;p27"/>
          <p:cNvSpPr txBox="1">
            <a:spLocks noGrp="1"/>
          </p:cNvSpPr>
          <p:nvPr>
            <p:ph type="ctrTitle" idx="7"/>
          </p:nvPr>
        </p:nvSpPr>
        <p:spPr>
          <a:xfrm>
            <a:off x="937480" y="603343"/>
            <a:ext cx="296488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a:latin typeface="Source Sans Pro Black" panose="020B0803030403020204" pitchFamily="34" charset="0"/>
                <a:ea typeface="Source Sans Pro Black" panose="020B0803030403020204" pitchFamily="34" charset="0"/>
              </a:rPr>
              <a:t>Mục lục:</a:t>
            </a:r>
            <a:endParaRPr sz="4000">
              <a:latin typeface="Source Sans Pro Black" panose="020B0803030403020204" pitchFamily="34" charset="0"/>
              <a:ea typeface="Source Sans Pro Black" panose="020B0803030403020204" pitchFamily="34" charset="0"/>
            </a:endParaRPr>
          </a:p>
        </p:txBody>
      </p:sp>
      <p:sp>
        <p:nvSpPr>
          <p:cNvPr id="480" name="Google Shape;480;p27"/>
          <p:cNvSpPr txBox="1">
            <a:spLocks noGrp="1"/>
          </p:cNvSpPr>
          <p:nvPr>
            <p:ph type="title" idx="9"/>
          </p:nvPr>
        </p:nvSpPr>
        <p:spPr>
          <a:xfrm>
            <a:off x="6744879" y="318735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KẾT LUẬN</a:t>
            </a:r>
            <a:endParaRPr sz="2500">
              <a:latin typeface="Source Sans Pro Black" panose="020B0803030403020204" pitchFamily="34" charset="0"/>
              <a:ea typeface="Source Sans Pro Black" panose="020B0803030403020204" pitchFamily="34" charset="0"/>
            </a:endParaRPr>
          </a:p>
        </p:txBody>
      </p:sp>
      <p:sp>
        <p:nvSpPr>
          <p:cNvPr id="481" name="Google Shape;481;p27"/>
          <p:cNvSpPr/>
          <p:nvPr/>
        </p:nvSpPr>
        <p:spPr>
          <a:xfrm>
            <a:off x="1260244" y="1742856"/>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79771" y="1742856"/>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99298" y="1741603"/>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H="1" flipV="1">
            <a:off x="1260243" y="2154905"/>
            <a:ext cx="599" cy="1321345"/>
          </a:xfrm>
          <a:prstGeom prst="bentConnector3">
            <a:avLst>
              <a:gd name="adj1" fmla="val -38163606"/>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H="1" flipV="1">
            <a:off x="3979771" y="2154906"/>
            <a:ext cx="46182" cy="1321344"/>
          </a:xfrm>
          <a:prstGeom prst="bentConnector3">
            <a:avLst>
              <a:gd name="adj1" fmla="val -494998"/>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H="1" flipV="1">
            <a:off x="6699297" y="2153652"/>
            <a:ext cx="45581" cy="1322597"/>
          </a:xfrm>
          <a:prstGeom prst="bentConnector3">
            <a:avLst>
              <a:gd name="adj1" fmla="val -501525"/>
            </a:avLst>
          </a:prstGeom>
          <a:noFill/>
          <a:ln w="9525" cap="flat" cmpd="sng">
            <a:solidFill>
              <a:schemeClr val="lt1"/>
            </a:solidFill>
            <a:prstDash val="solid"/>
            <a:round/>
            <a:headEnd type="none" w="med" len="med"/>
            <a:tailEnd type="none" w="med" len="med"/>
          </a:ln>
        </p:spPr>
      </p:cxnSp>
      <p:sp>
        <p:nvSpPr>
          <p:cNvPr id="6" name="Google Shape;476;p27">
            <a:extLst>
              <a:ext uri="{FF2B5EF4-FFF2-40B4-BE49-F238E27FC236}">
                <a16:creationId xmlns:a16="http://schemas.microsoft.com/office/drawing/2014/main" id="{02688823-6E82-2AF3-6316-E654BF05632E}"/>
              </a:ext>
            </a:extLst>
          </p:cNvPr>
          <p:cNvSpPr txBox="1">
            <a:spLocks/>
          </p:cNvSpPr>
          <p:nvPr/>
        </p:nvSpPr>
        <p:spPr>
          <a:xfrm>
            <a:off x="1379242" y="1864753"/>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01</a:t>
            </a:r>
          </a:p>
        </p:txBody>
      </p:sp>
      <p:sp>
        <p:nvSpPr>
          <p:cNvPr id="9" name="Google Shape;476;p27">
            <a:extLst>
              <a:ext uri="{FF2B5EF4-FFF2-40B4-BE49-F238E27FC236}">
                <a16:creationId xmlns:a16="http://schemas.microsoft.com/office/drawing/2014/main" id="{CED09AEA-05AC-76B0-BB19-C1DEE532F128}"/>
              </a:ext>
            </a:extLst>
          </p:cNvPr>
          <p:cNvSpPr txBox="1">
            <a:spLocks/>
          </p:cNvSpPr>
          <p:nvPr/>
        </p:nvSpPr>
        <p:spPr>
          <a:xfrm>
            <a:off x="4085161" y="1864753"/>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02</a:t>
            </a:r>
          </a:p>
        </p:txBody>
      </p:sp>
      <p:sp>
        <p:nvSpPr>
          <p:cNvPr id="13" name="Google Shape;476;p27">
            <a:extLst>
              <a:ext uri="{FF2B5EF4-FFF2-40B4-BE49-F238E27FC236}">
                <a16:creationId xmlns:a16="http://schemas.microsoft.com/office/drawing/2014/main" id="{821B91F5-6709-6893-9C4D-B94E81DA01C0}"/>
              </a:ext>
            </a:extLst>
          </p:cNvPr>
          <p:cNvSpPr txBox="1">
            <a:spLocks/>
          </p:cNvSpPr>
          <p:nvPr/>
        </p:nvSpPr>
        <p:spPr>
          <a:xfrm>
            <a:off x="6791170" y="1863764"/>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03</a:t>
            </a:r>
          </a:p>
        </p:txBody>
      </p:sp>
      <p:cxnSp>
        <p:nvCxnSpPr>
          <p:cNvPr id="27" name="Google Shape;1087;p38">
            <a:extLst>
              <a:ext uri="{FF2B5EF4-FFF2-40B4-BE49-F238E27FC236}">
                <a16:creationId xmlns:a16="http://schemas.microsoft.com/office/drawing/2014/main" id="{5361426A-6E3E-DE25-914A-BEE439CEBE81}"/>
              </a:ext>
            </a:extLst>
          </p:cNvPr>
          <p:cNvCxnSpPr>
            <a:cxnSpLocks/>
          </p:cNvCxnSpPr>
          <p:nvPr/>
        </p:nvCxnSpPr>
        <p:spPr>
          <a:xfrm>
            <a:off x="-536382" y="1372142"/>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28" name="Google Shape;1088;p38">
            <a:extLst>
              <a:ext uri="{FF2B5EF4-FFF2-40B4-BE49-F238E27FC236}">
                <a16:creationId xmlns:a16="http://schemas.microsoft.com/office/drawing/2014/main" id="{57020369-573A-D222-7288-78C9B68EAF0F}"/>
              </a:ext>
            </a:extLst>
          </p:cNvPr>
          <p:cNvCxnSpPr>
            <a:cxnSpLocks/>
            <a:stCxn id="450" idx="6"/>
          </p:cNvCxnSpPr>
          <p:nvPr/>
        </p:nvCxnSpPr>
        <p:spPr>
          <a:xfrm flipH="1" flipV="1">
            <a:off x="-497386"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29" name="Google Shape;1090;p38">
            <a:extLst>
              <a:ext uri="{FF2B5EF4-FFF2-40B4-BE49-F238E27FC236}">
                <a16:creationId xmlns:a16="http://schemas.microsoft.com/office/drawing/2014/main" id="{559FE883-6CB4-29A5-346A-543DD2472C7B}"/>
              </a:ext>
            </a:extLst>
          </p:cNvPr>
          <p:cNvCxnSpPr>
            <a:cxnSpLocks/>
          </p:cNvCxnSpPr>
          <p:nvPr/>
        </p:nvCxnSpPr>
        <p:spPr>
          <a:xfrm>
            <a:off x="-516574"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30" name="Google Shape;1097;p38">
            <a:extLst>
              <a:ext uri="{FF2B5EF4-FFF2-40B4-BE49-F238E27FC236}">
                <a16:creationId xmlns:a16="http://schemas.microsoft.com/office/drawing/2014/main" id="{0E284EF3-9023-21FB-7887-6C4EF9072B31}"/>
              </a:ext>
            </a:extLst>
          </p:cNvPr>
          <p:cNvGrpSpPr/>
          <p:nvPr/>
        </p:nvGrpSpPr>
        <p:grpSpPr>
          <a:xfrm>
            <a:off x="-703324" y="1644538"/>
            <a:ext cx="373500" cy="373500"/>
            <a:chOff x="5557850" y="1912500"/>
            <a:chExt cx="373500" cy="373500"/>
          </a:xfrm>
        </p:grpSpPr>
        <p:sp>
          <p:nvSpPr>
            <p:cNvPr id="31" name="Google Shape;1098;p38">
              <a:extLst>
                <a:ext uri="{FF2B5EF4-FFF2-40B4-BE49-F238E27FC236}">
                  <a16:creationId xmlns:a16="http://schemas.microsoft.com/office/drawing/2014/main" id="{C6271983-6FD2-DC64-6845-52B843692430}"/>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99;p38">
              <a:extLst>
                <a:ext uri="{FF2B5EF4-FFF2-40B4-BE49-F238E27FC236}">
                  <a16:creationId xmlns:a16="http://schemas.microsoft.com/office/drawing/2014/main" id="{28D1C285-5D28-4B23-B71A-BFD289F96F8C}"/>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1100;p38">
            <a:extLst>
              <a:ext uri="{FF2B5EF4-FFF2-40B4-BE49-F238E27FC236}">
                <a16:creationId xmlns:a16="http://schemas.microsoft.com/office/drawing/2014/main" id="{67B80117-8589-DAA9-A49B-C8A14691CA61}"/>
              </a:ext>
            </a:extLst>
          </p:cNvPr>
          <p:cNvGrpSpPr/>
          <p:nvPr/>
        </p:nvGrpSpPr>
        <p:grpSpPr>
          <a:xfrm>
            <a:off x="-703336" y="3368179"/>
            <a:ext cx="373500" cy="373500"/>
            <a:chOff x="7457825" y="1912500"/>
            <a:chExt cx="373500" cy="373500"/>
          </a:xfrm>
        </p:grpSpPr>
        <p:sp>
          <p:nvSpPr>
            <p:cNvPr id="450" name="Google Shape;1101;p38">
              <a:extLst>
                <a:ext uri="{FF2B5EF4-FFF2-40B4-BE49-F238E27FC236}">
                  <a16:creationId xmlns:a16="http://schemas.microsoft.com/office/drawing/2014/main" id="{8404930D-128D-292B-5E82-E42381E6DABC}"/>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02;p38">
              <a:extLst>
                <a:ext uri="{FF2B5EF4-FFF2-40B4-BE49-F238E27FC236}">
                  <a16:creationId xmlns:a16="http://schemas.microsoft.com/office/drawing/2014/main" id="{946F0D86-26B2-4281-C6C3-899CC99A729C}"/>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3568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p:cNvCxnSpPr>
          <p:nvPr/>
        </p:nvCxnSpPr>
        <p:spPr>
          <a:xfrm rot="5400000">
            <a:off x="848872" y="1603738"/>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a:stCxn id="1101" idx="6"/>
          </p:cNvCxnSpPr>
          <p:nvPr/>
        </p:nvCxnSpPr>
        <p:spPr>
          <a:xfrm flipH="1" flipV="1">
            <a:off x="640534"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1134047" y="2164748"/>
            <a:ext cx="7388607" cy="2044254"/>
          </a:xfrm>
          <a:prstGeom prst="rect">
            <a:avLst/>
          </a:prstGeom>
        </p:spPr>
        <p:txBody>
          <a:bodyPr spcFirstLastPara="1" wrap="square" lIns="91425" tIns="91425" rIns="91425" bIns="91425" anchor="t" anchorCtr="0">
            <a:noAutofit/>
          </a:bodyPr>
          <a:lstStyle/>
          <a:p>
            <a:pPr algn="just" fontAlgn="base">
              <a:buFont typeface="Arial" panose="020B0604020202020204" pitchFamily="34" charset="0"/>
              <a:buChar char="•"/>
            </a:pPr>
            <a:r>
              <a:rPr lang="vi-VN" sz="2000" b="0" i="0" u="none" strike="noStrike" dirty="0">
                <a:solidFill>
                  <a:schemeClr val="bg1"/>
                </a:solidFill>
                <a:effectLst/>
              </a:rPr>
              <a:t>Từ </a:t>
            </a:r>
            <a:r>
              <a:rPr lang="vi-VN" sz="2000" b="0" i="0" u="none" strike="noStrike" dirty="0">
                <a:solidFill>
                  <a:srgbClr val="FF9A32"/>
                </a:solidFill>
                <a:effectLst/>
              </a:rPr>
              <a:t>dữ liệu thời tiết </a:t>
            </a:r>
            <a:r>
              <a:rPr lang="vi-VN" sz="2000" b="0" i="0" u="none" strike="noStrike" dirty="0">
                <a:solidFill>
                  <a:schemeClr val="bg1"/>
                </a:solidFill>
                <a:effectLst/>
              </a:rPr>
              <a:t>trong</a:t>
            </a:r>
            <a:r>
              <a:rPr lang="vi-VN" sz="2000" dirty="0">
                <a:solidFill>
                  <a:schemeClr val="bg1"/>
                </a:solidFill>
              </a:rPr>
              <a:t> </a:t>
            </a:r>
            <a:r>
              <a:rPr lang="vi-VN" sz="2000" dirty="0">
                <a:solidFill>
                  <a:srgbClr val="FF9A32"/>
                </a:solidFill>
              </a:rPr>
              <a:t>10 năm</a:t>
            </a:r>
            <a:r>
              <a:rPr lang="vi-VN" sz="2000" b="0" i="0" u="none" strike="noStrike" dirty="0">
                <a:solidFill>
                  <a:srgbClr val="FF9A32"/>
                </a:solidFill>
                <a:effectLst/>
              </a:rPr>
              <a:t> </a:t>
            </a:r>
            <a:r>
              <a:rPr lang="vi-VN" sz="2000" b="0" i="0" u="none" strike="noStrike" dirty="0">
                <a:solidFill>
                  <a:schemeClr val="bg1"/>
                </a:solidFill>
                <a:effectLst/>
              </a:rPr>
              <a:t>tại </a:t>
            </a:r>
            <a:r>
              <a:rPr lang="vi-VN" sz="2000" b="0" i="0" u="none" strike="noStrike" dirty="0">
                <a:solidFill>
                  <a:srgbClr val="FF9A32"/>
                </a:solidFill>
                <a:effectLst/>
              </a:rPr>
              <a:t>18 thành phố</a:t>
            </a:r>
            <a:r>
              <a:rPr lang="vi-VN" sz="2000" b="0" i="0" u="none" strike="noStrike" dirty="0">
                <a:solidFill>
                  <a:schemeClr val="bg1"/>
                </a:solidFill>
                <a:effectLst/>
              </a:rPr>
              <a:t>, AI được huấn luyện để khi:</a:t>
            </a:r>
          </a:p>
          <a:p>
            <a:pPr marL="114300" indent="0" algn="just" rtl="0" fontAlgn="base">
              <a:spcBef>
                <a:spcPts val="0"/>
              </a:spcBef>
              <a:spcAft>
                <a:spcPts val="0"/>
              </a:spcAft>
              <a:buNone/>
            </a:pPr>
            <a:r>
              <a:rPr lang="vi-VN" sz="2000" dirty="0">
                <a:solidFill>
                  <a:srgbClr val="FF9A32"/>
                </a:solidFill>
              </a:rPr>
              <a:t>	</a:t>
            </a:r>
            <a:r>
              <a:rPr lang="vi-VN" sz="2000" b="0" i="0" u="none" strike="noStrike" dirty="0">
                <a:solidFill>
                  <a:srgbClr val="FF9A32"/>
                </a:solidFill>
                <a:effectLst/>
              </a:rPr>
              <a:t>Nhập thời gian</a:t>
            </a:r>
            <a:r>
              <a:rPr lang="vi-VN" sz="2000" b="0" i="0" u="none" strike="noStrike" dirty="0">
                <a:solidFill>
                  <a:schemeClr val="bg1"/>
                </a:solidFill>
                <a:effectLst/>
              </a:rPr>
              <a:t>, </a:t>
            </a:r>
            <a:r>
              <a:rPr lang="vi-VN" sz="2000" b="0" i="0" u="none" strike="noStrike" dirty="0">
                <a:solidFill>
                  <a:srgbClr val="FF9A32"/>
                </a:solidFill>
                <a:effectLst/>
              </a:rPr>
              <a:t>địa điểm </a:t>
            </a:r>
            <a:r>
              <a:rPr lang="vi-VN" sz="2000" b="0" i="0" u="none" strike="noStrike" dirty="0">
                <a:solidFill>
                  <a:schemeClr val="bg1"/>
                </a:solidFill>
                <a:effectLst/>
              </a:rPr>
              <a:t>và </a:t>
            </a:r>
            <a:r>
              <a:rPr lang="vi-VN" sz="2000" b="0" i="0" u="none" strike="noStrike" dirty="0">
                <a:solidFill>
                  <a:srgbClr val="FF9A32"/>
                </a:solidFill>
                <a:effectLst/>
              </a:rPr>
              <a:t>thành phần thời tiết</a:t>
            </a:r>
            <a:endParaRPr lang="vi-VN" sz="2000">
              <a:solidFill>
                <a:schemeClr val="bg1"/>
              </a:solidFill>
            </a:endParaRPr>
          </a:p>
          <a:p>
            <a:pPr marL="114300" indent="0" algn="just" fontAlgn="base">
              <a:buNone/>
            </a:pPr>
            <a:r>
              <a:rPr lang="vi-VN" sz="2000" b="0" i="0" u="none" strike="noStrike" dirty="0">
                <a:solidFill>
                  <a:schemeClr val="bg1"/>
                </a:solidFill>
                <a:effectLst/>
                <a:sym typeface="Wingdings" panose="05000000000000000000" pitchFamily="2" charset="2"/>
              </a:rPr>
              <a:t></a:t>
            </a:r>
            <a:r>
              <a:rPr lang="vi-VN" sz="2000" dirty="0">
                <a:solidFill>
                  <a:schemeClr val="bg1"/>
                </a:solidFill>
                <a:sym typeface="Wingdings" panose="05000000000000000000" pitchFamily="2" charset="2"/>
              </a:rPr>
              <a:t> Đ</a:t>
            </a:r>
            <a:r>
              <a:rPr lang="vi-VN" sz="2000" b="0" i="0" u="none" strike="noStrike" dirty="0">
                <a:solidFill>
                  <a:schemeClr val="bg1"/>
                </a:solidFill>
                <a:effectLst/>
              </a:rPr>
              <a:t>ầu ra sẽ cho ra </a:t>
            </a:r>
            <a:r>
              <a:rPr lang="vi-VN" sz="2000" b="0" i="0" u="none" strike="noStrike" dirty="0">
                <a:solidFill>
                  <a:srgbClr val="FF9A32"/>
                </a:solidFill>
                <a:effectLst/>
              </a:rPr>
              <a:t>kết quả dự đoán thành phần khí hậu</a:t>
            </a:r>
            <a:r>
              <a:rPr lang="vi-VN" sz="2000" b="0" i="0" u="none" strike="noStrike" dirty="0">
                <a:solidFill>
                  <a:schemeClr val="bg1"/>
                </a:solidFill>
                <a:effectLst/>
              </a:rPr>
              <a:t> </a:t>
            </a:r>
            <a:r>
              <a:rPr lang="vi-VN" sz="2000" dirty="0">
                <a:solidFill>
                  <a:schemeClr val="bg1"/>
                </a:solidFill>
              </a:rPr>
              <a:t>khi đó</a:t>
            </a:r>
            <a:endParaRPr lang="vi-VN" sz="2000" b="0" i="0" u="none" strike="noStrike" dirty="0">
              <a:solidFill>
                <a:schemeClr val="bg1"/>
              </a:solidFill>
              <a:effectLst/>
            </a:endParaRPr>
          </a:p>
        </p:txBody>
      </p:sp>
      <p:sp>
        <p:nvSpPr>
          <p:cNvPr id="1113" name="Google Shape;1113;p38"/>
          <p:cNvSpPr txBox="1">
            <a:spLocks noGrp="1"/>
          </p:cNvSpPr>
          <p:nvPr>
            <p:ph type="ctrTitle" idx="4294967295"/>
          </p:nvPr>
        </p:nvSpPr>
        <p:spPr>
          <a:xfrm>
            <a:off x="103932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200">
                <a:solidFill>
                  <a:schemeClr val="accent3"/>
                </a:solidFill>
                <a:latin typeface="Source Sans Pro Black" panose="020B0803030403020204" pitchFamily="34" charset="0"/>
                <a:ea typeface="Source Sans Pro Black" panose="020B0803030403020204" pitchFamily="34" charset="0"/>
              </a:rPr>
              <a:t>Ý TƯỞNG</a:t>
            </a:r>
            <a:endParaRPr sz="22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1696744"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Tree>
    <p:extLst>
      <p:ext uri="{BB962C8B-B14F-4D97-AF65-F5344CB8AC3E}">
        <p14:creationId xmlns:p14="http://schemas.microsoft.com/office/powerpoint/2010/main" val="3042243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a:stCxn id="1098" idx="6"/>
          </p:cNvCxnSpPr>
          <p:nvPr/>
        </p:nvCxnSpPr>
        <p:spPr>
          <a:xfrm flipH="1">
            <a:off x="621322" y="1831288"/>
            <a:ext cx="95412" cy="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p:cNvCxnSpPr>
          <p:nvPr/>
        </p:nvCxnSpPr>
        <p:spPr>
          <a:xfrm rot="5400000">
            <a:off x="868084" y="33270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2290154" y="1697402"/>
            <a:ext cx="5343473" cy="2144800"/>
          </a:xfrm>
          <a:prstGeom prst="rect">
            <a:avLst/>
          </a:prstGeom>
        </p:spPr>
        <p:txBody>
          <a:bodyPr spcFirstLastPara="1" wrap="square" lIns="91425" tIns="91425" rIns="91425" bIns="91425" anchor="t" anchorCtr="0">
            <a:noAutofit/>
          </a:bodyPr>
          <a:lstStyle/>
          <a:p>
            <a:pPr marL="457200" algn="just" rtl="0" fontAlgn="base">
              <a:spcBef>
                <a:spcPts val="0"/>
              </a:spcBef>
              <a:spcAft>
                <a:spcPts val="0"/>
              </a:spcAft>
              <a:buFont typeface="Arial" panose="020B0604020202020204" pitchFamily="34" charset="0"/>
              <a:buChar char="•"/>
            </a:pPr>
            <a:r>
              <a:rPr lang="vi-VN" b="0" i="0" u="none" strike="noStrike" err="1">
                <a:solidFill>
                  <a:schemeClr val="bg1"/>
                </a:solidFill>
                <a:effectLst/>
                <a:latin typeface="Maven Pro" panose="020B0604020202020204" charset="0"/>
              </a:rPr>
              <a:t>Website</a:t>
            </a:r>
            <a:r>
              <a:rPr lang="vi-VN" b="0" i="0" u="none" strike="noStrike">
                <a:solidFill>
                  <a:schemeClr val="bg1"/>
                </a:solidFill>
                <a:effectLst/>
                <a:latin typeface="Maven Pro" panose="020B0604020202020204" charset="0"/>
              </a:rPr>
              <a:t> phát triển sản phẩm: </a:t>
            </a:r>
            <a:r>
              <a:rPr lang="vi-VN" b="0" i="0" u="none" strike="noStrike" err="1">
                <a:solidFill>
                  <a:srgbClr val="FF9A32"/>
                </a:solidFill>
                <a:effectLst/>
                <a:latin typeface="Maven Pro" panose="020B0604020202020204" charset="0"/>
              </a:rPr>
              <a:t>Google</a:t>
            </a:r>
            <a:r>
              <a:rPr lang="vi-VN" b="0" i="0" u="none" strike="noStrike">
                <a:solidFill>
                  <a:srgbClr val="FF9A32"/>
                </a:solidFill>
                <a:effectLst/>
                <a:latin typeface="Maven Pro" panose="020B0604020202020204" charset="0"/>
              </a:rPr>
              <a:t> </a:t>
            </a:r>
            <a:r>
              <a:rPr lang="vi-VN" b="0" i="0" u="none" strike="noStrike" err="1">
                <a:solidFill>
                  <a:srgbClr val="FF9A32"/>
                </a:solidFill>
                <a:effectLst/>
                <a:latin typeface="Maven Pro" panose="020B0604020202020204" charset="0"/>
              </a:rPr>
              <a:t>Colab</a:t>
            </a:r>
            <a:endParaRPr lang="vi-VN" b="0" i="0" u="none" strike="noStrike">
              <a:solidFill>
                <a:srgbClr val="FF9A32"/>
              </a:solidFill>
              <a:effectLst/>
              <a:latin typeface="Maven Pro" panose="020B0604020202020204" charset="0"/>
            </a:endParaRPr>
          </a:p>
          <a:p>
            <a:pPr marL="457200" algn="just" rtl="0" fontAlgn="base">
              <a:spcBef>
                <a:spcPts val="0"/>
              </a:spcBef>
              <a:spcAft>
                <a:spcPts val="0"/>
              </a:spcAft>
              <a:buFont typeface="Arial" panose="020B0604020202020204" pitchFamily="34" charset="0"/>
              <a:buChar char="•"/>
            </a:pPr>
            <a:r>
              <a:rPr lang="vi-VN">
                <a:solidFill>
                  <a:schemeClr val="bg1"/>
                </a:solidFill>
                <a:latin typeface="Maven Pro" panose="020B0604020202020204" charset="0"/>
              </a:rPr>
              <a:t>Nguồn:</a:t>
            </a:r>
          </a:p>
          <a:p>
            <a:pPr marL="114300" indent="0" algn="just" rtl="0" fontAlgn="base">
              <a:spcBef>
                <a:spcPts val="0"/>
              </a:spcBef>
              <a:spcAft>
                <a:spcPts val="0"/>
              </a:spcAft>
              <a:buNone/>
            </a:pPr>
            <a:r>
              <a:rPr lang="vi-VN">
                <a:solidFill>
                  <a:schemeClr val="bg1"/>
                </a:solidFill>
                <a:latin typeface="Maven Pro" panose="020B0604020202020204" charset="0"/>
              </a:rPr>
              <a:t>	</a:t>
            </a:r>
            <a:r>
              <a:rPr lang="vi-VN" err="1">
                <a:solidFill>
                  <a:schemeClr val="bg1"/>
                </a:solidFill>
                <a:latin typeface="Maven Pro" panose="020B0604020202020204" charset="0"/>
              </a:rPr>
              <a:t>Dataset</a:t>
            </a:r>
            <a:r>
              <a:rPr lang="vi-VN">
                <a:solidFill>
                  <a:schemeClr val="bg1"/>
                </a:solidFill>
                <a:latin typeface="Maven Pro" panose="020B0604020202020204" charset="0"/>
              </a:rPr>
              <a:t>: </a:t>
            </a:r>
            <a:r>
              <a:rPr lang="en-US" b="0" i="0" u="sng" strike="noStrike">
                <a:solidFill>
                  <a:srgbClr val="FFFFFF"/>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r>
              <a:rPr lang="en-US" b="0" i="0" u="sng" strike="noStrike" err="1">
                <a:solidFill>
                  <a:srgbClr val="FF9A32"/>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linktodataset</a:t>
            </a:r>
            <a:endParaRPr lang="vi-VN" u="sng">
              <a:solidFill>
                <a:srgbClr val="FF9A32"/>
              </a:solidFill>
              <a:latin typeface="Arial" panose="020B0604020202020204" pitchFamily="34" charset="0"/>
            </a:endParaRPr>
          </a:p>
          <a:p>
            <a:pPr marL="114300" indent="0" algn="just" rtl="0" fontAlgn="base">
              <a:spcBef>
                <a:spcPts val="0"/>
              </a:spcBef>
              <a:spcAft>
                <a:spcPts val="0"/>
              </a:spcAft>
              <a:buNone/>
            </a:pPr>
            <a:r>
              <a:rPr lang="vi-VN">
                <a:solidFill>
                  <a:schemeClr val="bg1"/>
                </a:solidFill>
                <a:latin typeface="Maven Pro" panose="020B0604020202020204" charset="0"/>
              </a:rPr>
              <a:t>	Nguồn tham khảo: </a:t>
            </a:r>
            <a:r>
              <a:rPr lang="vi-VN" err="1">
                <a:solidFill>
                  <a:srgbClr val="FF9A32"/>
                </a:solidFill>
                <a:latin typeface="Maven Pro" panose="020B0604020202020204" charset="0"/>
              </a:rPr>
              <a:t>ChatGPT</a:t>
            </a:r>
            <a:r>
              <a:rPr lang="vi-VN">
                <a:solidFill>
                  <a:srgbClr val="FF9A32"/>
                </a:solidFill>
                <a:latin typeface="Maven Pro" panose="020B0604020202020204" charset="0"/>
              </a:rPr>
              <a:t>, </a:t>
            </a:r>
            <a:r>
              <a:rPr lang="vi-VN" err="1">
                <a:solidFill>
                  <a:srgbClr val="FF9A32"/>
                </a:solidFill>
                <a:latin typeface="Maven Pro" panose="020B0604020202020204" charset="0"/>
              </a:rPr>
              <a:t>Gemini</a:t>
            </a:r>
            <a:r>
              <a:rPr lang="vi-VN">
                <a:solidFill>
                  <a:srgbClr val="FF9A32"/>
                </a:solidFill>
                <a:latin typeface="Maven Pro" panose="020B0604020202020204" charset="0"/>
              </a:rPr>
              <a:t>,…</a:t>
            </a:r>
            <a:endParaRPr lang="vi-VN" b="0" i="0" u="sng" strike="noStrike">
              <a:solidFill>
                <a:srgbClr val="FF9A32"/>
              </a:solidFill>
              <a:effectLst/>
              <a:latin typeface="Arial" panose="020B0604020202020204" pitchFamily="34" charset="0"/>
            </a:endParaRPr>
          </a:p>
        </p:txBody>
      </p:sp>
      <p:sp>
        <p:nvSpPr>
          <p:cNvPr id="1113" name="Google Shape;1113;p38"/>
          <p:cNvSpPr txBox="1">
            <a:spLocks noGrp="1"/>
          </p:cNvSpPr>
          <p:nvPr>
            <p:ph type="ctrTitle" idx="4294967295"/>
          </p:nvPr>
        </p:nvSpPr>
        <p:spPr>
          <a:xfrm>
            <a:off x="-157688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accent3"/>
                </a:solidFill>
                <a:latin typeface="Source Sans Pro Black" panose="020B0803030403020204" pitchFamily="34" charset="0"/>
                <a:ea typeface="Source Sans Pro Black" panose="020B0803030403020204" pitchFamily="34" charset="0"/>
              </a:rPr>
              <a:t>Ý TƯỞNG</a:t>
            </a:r>
            <a:endParaRPr sz="20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944856"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Tree>
    <p:extLst>
      <p:ext uri="{BB962C8B-B14F-4D97-AF65-F5344CB8AC3E}">
        <p14:creationId xmlns:p14="http://schemas.microsoft.com/office/powerpoint/2010/main" val="123216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a:stCxn id="1098" idx="6"/>
          </p:cNvCxnSpPr>
          <p:nvPr/>
        </p:nvCxnSpPr>
        <p:spPr>
          <a:xfrm flipH="1">
            <a:off x="621322" y="1831288"/>
            <a:ext cx="95412" cy="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p:cNvCxnSpPr>
          <p:nvPr/>
        </p:nvCxnSpPr>
        <p:spPr>
          <a:xfrm rot="5400000">
            <a:off x="868084" y="33270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2561468" y="1501547"/>
            <a:ext cx="6056598" cy="3407609"/>
          </a:xfrm>
          <a:prstGeom prst="rect">
            <a:avLst/>
          </a:prstGeom>
        </p:spPr>
        <p:txBody>
          <a:bodyPr spcFirstLastPara="1" wrap="square" lIns="91425" tIns="91425" rIns="91425" bIns="91425" anchor="t" anchorCtr="0">
            <a:noAutofit/>
          </a:bodyPr>
          <a:lstStyle/>
          <a:p>
            <a:pPr marL="457200" algn="just" rtl="0" fontAlgn="base">
              <a:spcBef>
                <a:spcPts val="0"/>
              </a:spcBef>
              <a:spcAft>
                <a:spcPts val="0"/>
              </a:spcAft>
              <a:buFont typeface="Arial" panose="020B0604020202020204" pitchFamily="34" charset="0"/>
              <a:buChar char="•"/>
            </a:pPr>
            <a:r>
              <a:rPr lang="vi-VN" sz="1600" b="0" i="0" u="none" strike="noStrike" dirty="0">
                <a:solidFill>
                  <a:schemeClr val="bg1"/>
                </a:solidFill>
                <a:effectLst/>
              </a:rPr>
              <a:t>Phương pháp xử lý số liệu: </a:t>
            </a:r>
            <a:r>
              <a:rPr lang="vi-VN" sz="1600" b="0" i="0" u="none" strike="noStrike" dirty="0" err="1">
                <a:solidFill>
                  <a:srgbClr val="FF9A32"/>
                </a:solidFill>
                <a:effectLst/>
              </a:rPr>
              <a:t>Interquartile</a:t>
            </a:r>
            <a:r>
              <a:rPr lang="vi-VN" sz="1600" b="0" i="0" u="none" strike="noStrike" dirty="0">
                <a:solidFill>
                  <a:srgbClr val="FF9A32"/>
                </a:solidFill>
                <a:effectLst/>
              </a:rPr>
              <a:t> </a:t>
            </a:r>
            <a:r>
              <a:rPr lang="vi-VN" sz="1600" b="0" i="0" u="none" strike="noStrike" dirty="0" err="1">
                <a:solidFill>
                  <a:srgbClr val="FF9A32"/>
                </a:solidFill>
                <a:effectLst/>
              </a:rPr>
              <a:t>Range</a:t>
            </a:r>
            <a:r>
              <a:rPr lang="vi-VN" sz="1600" b="0" i="0" u="none" strike="noStrike" dirty="0">
                <a:solidFill>
                  <a:srgbClr val="FF9A32"/>
                </a:solidFill>
                <a:effectLst/>
              </a:rPr>
              <a:t> (IQR) </a:t>
            </a:r>
          </a:p>
          <a:p>
            <a:pPr algn="just" fontAlgn="base">
              <a:buFont typeface="Arial" panose="020B0604020202020204" pitchFamily="34" charset="0"/>
              <a:buChar char="•"/>
            </a:pPr>
            <a:r>
              <a:rPr lang="vi-VN" sz="1600" b="0" i="0" u="none" strike="noStrike" dirty="0">
                <a:solidFill>
                  <a:schemeClr val="bg1"/>
                </a:solidFill>
                <a:effectLst/>
              </a:rPr>
              <a:t>Phương pháp tiếp cận bài toán (thuật toán được sử dụng): </a:t>
            </a:r>
          </a:p>
          <a:p>
            <a:pPr marL="571500" lvl="1" indent="0" algn="just" fontAlgn="base">
              <a:spcBef>
                <a:spcPts val="0"/>
              </a:spcBef>
              <a:buNone/>
            </a:pPr>
            <a:r>
              <a:rPr lang="vi-VN" sz="1600" dirty="0">
                <a:solidFill>
                  <a:schemeClr val="bg1"/>
                </a:solidFill>
              </a:rPr>
              <a:t>Mô hình để xử lí dữ liệu: </a:t>
            </a:r>
            <a:r>
              <a:rPr lang="vi-VN" sz="1600" dirty="0" err="1">
                <a:solidFill>
                  <a:srgbClr val="FF9A32"/>
                </a:solidFill>
              </a:rPr>
              <a:t>Prophet</a:t>
            </a:r>
            <a:r>
              <a:rPr lang="vi-VN" sz="1600" dirty="0">
                <a:solidFill>
                  <a:schemeClr val="bg1"/>
                </a:solidFill>
              </a:rPr>
              <a:t>: Thư viện mã nguồn mở được phát triển bởi </a:t>
            </a:r>
            <a:r>
              <a:rPr lang="vi-VN" sz="1600" dirty="0" err="1">
                <a:solidFill>
                  <a:schemeClr val="bg1"/>
                </a:solidFill>
              </a:rPr>
              <a:t>Facebook</a:t>
            </a:r>
            <a:r>
              <a:rPr lang="vi-VN" sz="1600" dirty="0">
                <a:solidFill>
                  <a:schemeClr val="bg1"/>
                </a:solidFill>
              </a:rPr>
              <a:t>, được xây dựng dựa trên các mô hình tuyến tính kết hợp với các thành phần theo mùa và các sự kiện, giúp cho việc dự báo trở nên dễ dàng và chính xác hơn.</a:t>
            </a:r>
          </a:p>
          <a:p>
            <a:pPr marL="457200" algn="just" rtl="0" fontAlgn="base">
              <a:spcBef>
                <a:spcPts val="0"/>
              </a:spcBef>
              <a:spcAft>
                <a:spcPts val="0"/>
              </a:spcAft>
              <a:buFont typeface="Arial" panose="020B0604020202020204" pitchFamily="34" charset="0"/>
              <a:buChar char="•"/>
            </a:pPr>
            <a:r>
              <a:rPr lang="vi-VN" sz="1600" b="0" i="0" u="none" strike="noStrike" dirty="0">
                <a:solidFill>
                  <a:schemeClr val="bg1"/>
                </a:solidFill>
                <a:effectLst/>
              </a:rPr>
              <a:t>Phương pháp đánh giá bài toán: </a:t>
            </a:r>
          </a:p>
          <a:p>
            <a:pPr marL="571500" lvl="1" indent="0" algn="just" fontAlgn="base">
              <a:spcBef>
                <a:spcPts val="0"/>
              </a:spcBef>
              <a:buNone/>
            </a:pPr>
            <a:r>
              <a:rPr lang="vi-VN" sz="1600" b="0" i="0" u="none" strike="noStrike" dirty="0" err="1">
                <a:solidFill>
                  <a:srgbClr val="FF9A32"/>
                </a:solidFill>
                <a:effectLst/>
              </a:rPr>
              <a:t>Mean</a:t>
            </a:r>
            <a:r>
              <a:rPr lang="vi-VN" sz="1600" b="0" i="0" u="none" strike="noStrike" dirty="0">
                <a:solidFill>
                  <a:srgbClr val="FF9A32"/>
                </a:solidFill>
                <a:effectLst/>
              </a:rPr>
              <a:t> </a:t>
            </a:r>
            <a:r>
              <a:rPr lang="vi-VN" sz="1600" b="0" i="0" u="none" strike="noStrike" dirty="0" err="1">
                <a:solidFill>
                  <a:srgbClr val="FF9A32"/>
                </a:solidFill>
                <a:effectLst/>
              </a:rPr>
              <a:t>Squared</a:t>
            </a:r>
            <a:r>
              <a:rPr lang="vi-VN" sz="1600" b="0" i="0" u="none" strike="noStrike" dirty="0">
                <a:solidFill>
                  <a:srgbClr val="FF9A32"/>
                </a:solidFill>
                <a:effectLst/>
              </a:rPr>
              <a:t> </a:t>
            </a:r>
            <a:r>
              <a:rPr lang="vi-VN" sz="1600" b="0" i="0" u="none" strike="noStrike" dirty="0" err="1">
                <a:solidFill>
                  <a:srgbClr val="FF9A32"/>
                </a:solidFill>
                <a:effectLst/>
              </a:rPr>
              <a:t>Error</a:t>
            </a:r>
            <a:r>
              <a:rPr lang="vi-VN" sz="1600" b="0" i="0" u="none" strike="noStrike" dirty="0">
                <a:solidFill>
                  <a:srgbClr val="FF9A32"/>
                </a:solidFill>
                <a:effectLst/>
              </a:rPr>
              <a:t> (MSE): </a:t>
            </a:r>
            <a:r>
              <a:rPr lang="vi-VN" sz="1600" b="0" i="0" u="none" strike="noStrike" dirty="0">
                <a:solidFill>
                  <a:schemeClr val="bg1"/>
                </a:solidFill>
                <a:effectLst/>
              </a:rPr>
              <a:t>trung bình của bình phương các sai số giữa giá trị dự đoán và giá trị thực tế.</a:t>
            </a:r>
          </a:p>
          <a:p>
            <a:pPr marL="457200" algn="just" rtl="0" fontAlgn="base">
              <a:spcBef>
                <a:spcPts val="0"/>
              </a:spcBef>
              <a:spcAft>
                <a:spcPts val="0"/>
              </a:spcAft>
              <a:buFont typeface="Arial" panose="020B0604020202020204" pitchFamily="34" charset="0"/>
              <a:buChar char="•"/>
            </a:pPr>
            <a:endParaRPr lang="vi-VN" sz="1600" b="0" i="0" u="none" strike="noStrike" dirty="0">
              <a:solidFill>
                <a:schemeClr val="bg1"/>
              </a:solidFill>
              <a:effectLst/>
              <a:latin typeface="Maven Pro" panose="020B0604020202020204" charset="0"/>
            </a:endParaRPr>
          </a:p>
        </p:txBody>
      </p:sp>
      <p:sp>
        <p:nvSpPr>
          <p:cNvPr id="1113" name="Google Shape;1113;p38"/>
          <p:cNvSpPr txBox="1">
            <a:spLocks noGrp="1"/>
          </p:cNvSpPr>
          <p:nvPr>
            <p:ph type="ctrTitle" idx="4294967295"/>
          </p:nvPr>
        </p:nvSpPr>
        <p:spPr>
          <a:xfrm>
            <a:off x="-157688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accent3"/>
                </a:solidFill>
                <a:latin typeface="Source Sans Pro Black" panose="020B0803030403020204" pitchFamily="34" charset="0"/>
                <a:ea typeface="Source Sans Pro Black" panose="020B0803030403020204" pitchFamily="34" charset="0"/>
              </a:rPr>
              <a:t>Ý TƯỞNG</a:t>
            </a:r>
            <a:endParaRPr sz="20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944856"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
        <p:nvSpPr>
          <p:cNvPr id="7" name="Google Shape;478;p27">
            <a:extLst>
              <a:ext uri="{FF2B5EF4-FFF2-40B4-BE49-F238E27FC236}">
                <a16:creationId xmlns:a16="http://schemas.microsoft.com/office/drawing/2014/main" id="{131CD1CC-613C-D843-61C5-A110E03C5C62}"/>
              </a:ext>
            </a:extLst>
          </p:cNvPr>
          <p:cNvSpPr txBox="1">
            <a:spLocks/>
          </p:cNvSpPr>
          <p:nvPr/>
        </p:nvSpPr>
        <p:spPr>
          <a:xfrm>
            <a:off x="1211910" y="-602796"/>
            <a:ext cx="155331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500">
                <a:solidFill>
                  <a:srgbClr val="5983E4"/>
                </a:solidFill>
                <a:latin typeface="Source Sans Pro Black" panose="020B0803030403020204" pitchFamily="34" charset="0"/>
                <a:ea typeface="Source Sans Pro Black" panose="020B0803030403020204" pitchFamily="34" charset="0"/>
              </a:rPr>
              <a:t>MÔ TẢ CHI TIẾT</a:t>
            </a:r>
          </a:p>
        </p:txBody>
      </p:sp>
    </p:spTree>
    <p:extLst>
      <p:ext uri="{BB962C8B-B14F-4D97-AF65-F5344CB8AC3E}">
        <p14:creationId xmlns:p14="http://schemas.microsoft.com/office/powerpoint/2010/main" val="710566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40" name="Google Shape;1106;p38">
            <a:extLst>
              <a:ext uri="{FF2B5EF4-FFF2-40B4-BE49-F238E27FC236}">
                <a16:creationId xmlns:a16="http://schemas.microsoft.com/office/drawing/2014/main" id="{45C99C5F-0403-EA80-E78B-F53804B8A4A3}"/>
              </a:ext>
            </a:extLst>
          </p:cNvPr>
          <p:cNvSpPr txBox="1">
            <a:spLocks/>
          </p:cNvSpPr>
          <p:nvPr/>
        </p:nvSpPr>
        <p:spPr>
          <a:xfrm>
            <a:off x="411667" y="2117281"/>
            <a:ext cx="8188000"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algn="just" fontAlgn="base">
              <a:buFont typeface="Arial" panose="020B0604020202020204" pitchFamily="34" charset="0"/>
              <a:buChar char="•"/>
            </a:pPr>
            <a:r>
              <a:rPr lang="vi-VN" sz="2000" u="sng" err="1">
                <a:solidFill>
                  <a:srgbClr val="5983E4"/>
                </a:solidFill>
              </a:rPr>
              <a:t>Python</a:t>
            </a:r>
            <a:r>
              <a:rPr lang="vi-VN" sz="2000" dirty="0">
                <a:solidFill>
                  <a:schemeClr val="bg1"/>
                </a:solidFill>
              </a:rPr>
              <a:t>: Thân thiện với người dùng, cú pháp đơn giản, dễ đọc, với cộng đồng phát triển mạnh mẽ các công cụ học máy </a:t>
            </a:r>
          </a:p>
          <a:p>
            <a:pPr algn="just">
              <a:lnSpc>
                <a:spcPct val="114999"/>
              </a:lnSpc>
              <a:buFont typeface="Arial" panose="020B0604020202020204" pitchFamily="34" charset="0"/>
              <a:buChar char="•"/>
            </a:pPr>
            <a:r>
              <a:rPr lang="vi-VN" sz="2000" u="sng" err="1">
                <a:solidFill>
                  <a:srgbClr val="5983E4"/>
                </a:solidFill>
              </a:rPr>
              <a:t>Google</a:t>
            </a:r>
            <a:r>
              <a:rPr lang="vi-VN" sz="2000" u="sng">
                <a:solidFill>
                  <a:srgbClr val="5983E4"/>
                </a:solidFill>
              </a:rPr>
              <a:t> </a:t>
            </a:r>
            <a:r>
              <a:rPr lang="vi-VN" sz="2000" u="sng" err="1">
                <a:solidFill>
                  <a:srgbClr val="5983E4"/>
                </a:solidFill>
              </a:rPr>
              <a:t>Colab</a:t>
            </a:r>
            <a:r>
              <a:rPr lang="vi-VN" sz="2000" dirty="0">
                <a:solidFill>
                  <a:schemeClr val="bg1"/>
                </a:solidFill>
              </a:rPr>
              <a:t>: có sẵn nhiều thư viện, hỗ trợ gợi ý lỗi. Phù hợp để chia sẻ đồng thời cho các thành viên trong nhóm</a:t>
            </a:r>
          </a:p>
        </p:txBody>
      </p:sp>
      <p:sp>
        <p:nvSpPr>
          <p:cNvPr id="42" name="Google Shape;1113;p38">
            <a:extLst>
              <a:ext uri="{FF2B5EF4-FFF2-40B4-BE49-F238E27FC236}">
                <a16:creationId xmlns:a16="http://schemas.microsoft.com/office/drawing/2014/main" id="{3C41C5D7-84A2-75F2-CF2D-335268D1605B}"/>
              </a:ext>
            </a:extLst>
          </p:cNvPr>
          <p:cNvSpPr txBox="1">
            <a:spLocks/>
          </p:cNvSpPr>
          <p:nvPr/>
        </p:nvSpPr>
        <p:spPr>
          <a:xfrm>
            <a:off x="237585" y="1452998"/>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dirty="0">
                <a:solidFill>
                  <a:schemeClr val="accent3"/>
                </a:solidFill>
                <a:latin typeface="Source Sans Pro Black"/>
                <a:ea typeface="Source Sans Pro Black"/>
              </a:rPr>
              <a:t>Nền tảng phát triển: </a:t>
            </a:r>
          </a:p>
        </p:txBody>
      </p:sp>
      <p:cxnSp>
        <p:nvCxnSpPr>
          <p:cNvPr id="2" name="Google Shape;1087;p38">
            <a:extLst>
              <a:ext uri="{FF2B5EF4-FFF2-40B4-BE49-F238E27FC236}">
                <a16:creationId xmlns:a16="http://schemas.microsoft.com/office/drawing/2014/main" id="{09819C3A-ED84-AB4E-66AB-AAA54F9AC75F}"/>
              </a:ext>
            </a:extLst>
          </p:cNvPr>
          <p:cNvCxnSpPr>
            <a:cxnSpLocks/>
          </p:cNvCxnSpPr>
          <p:nvPr/>
        </p:nvCxnSpPr>
        <p:spPr>
          <a:xfrm>
            <a:off x="-536382" y="1372142"/>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3" name="Google Shape;1088;p38">
            <a:extLst>
              <a:ext uri="{FF2B5EF4-FFF2-40B4-BE49-F238E27FC236}">
                <a16:creationId xmlns:a16="http://schemas.microsoft.com/office/drawing/2014/main" id="{751D8D91-B563-BF85-AB66-D185E1C707C1}"/>
              </a:ext>
            </a:extLst>
          </p:cNvPr>
          <p:cNvCxnSpPr>
            <a:cxnSpLocks/>
          </p:cNvCxnSpPr>
          <p:nvPr/>
        </p:nvCxnSpPr>
        <p:spPr>
          <a:xfrm flipH="1" flipV="1">
            <a:off x="-497386"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5" name="Google Shape;1090;p38">
            <a:extLst>
              <a:ext uri="{FF2B5EF4-FFF2-40B4-BE49-F238E27FC236}">
                <a16:creationId xmlns:a16="http://schemas.microsoft.com/office/drawing/2014/main" id="{57AD4C1D-95EF-3E77-8D26-96836E12FBB8}"/>
              </a:ext>
            </a:extLst>
          </p:cNvPr>
          <p:cNvCxnSpPr>
            <a:cxnSpLocks/>
          </p:cNvCxnSpPr>
          <p:nvPr/>
        </p:nvCxnSpPr>
        <p:spPr>
          <a:xfrm>
            <a:off x="-516574" y="1372142"/>
            <a:ext cx="0" cy="2610794"/>
          </a:xfrm>
          <a:prstGeom prst="straightConnector1">
            <a:avLst/>
          </a:prstGeom>
          <a:noFill/>
          <a:ln w="19050" cap="flat" cmpd="sng">
            <a:solidFill>
              <a:schemeClr val="lt2"/>
            </a:solidFill>
            <a:prstDash val="solid"/>
            <a:round/>
            <a:headEnd type="none" w="med" len="med"/>
            <a:tailEnd type="none" w="med" len="med"/>
          </a:ln>
        </p:spPr>
      </p:cxnSp>
      <p:sp>
        <p:nvSpPr>
          <p:cNvPr id="6" name="Google Shape;1114;p38">
            <a:extLst>
              <a:ext uri="{FF2B5EF4-FFF2-40B4-BE49-F238E27FC236}">
                <a16:creationId xmlns:a16="http://schemas.microsoft.com/office/drawing/2014/main" id="{01FF1BFF-71F2-A80C-4A0D-D7870EE245C2}"/>
              </a:ext>
            </a:extLst>
          </p:cNvPr>
          <p:cNvSpPr txBox="1">
            <a:spLocks/>
          </p:cNvSpPr>
          <p:nvPr/>
        </p:nvSpPr>
        <p:spPr>
          <a:xfrm>
            <a:off x="-1859617" y="3329258"/>
            <a:ext cx="1672029"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1800">
                <a:solidFill>
                  <a:schemeClr val="accent4"/>
                </a:solidFill>
                <a:latin typeface="Source Sans Pro Black" panose="020B0803030403020204" pitchFamily="34" charset="0"/>
                <a:ea typeface="Source Sans Pro Black" panose="020B0803030403020204" pitchFamily="34" charset="0"/>
              </a:rPr>
              <a:t>TỔNG QUAN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dirty="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951568" y="1606922"/>
            <a:ext cx="748585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dirty="0">
                <a:solidFill>
                  <a:schemeClr val="bg1"/>
                </a:solidFill>
              </a:rPr>
              <a:t>Phương pháp xử lý số liệu:</a:t>
            </a:r>
            <a:r>
              <a:rPr lang="vi-VN" sz="1800">
                <a:solidFill>
                  <a:srgbClr val="5983E4"/>
                </a:solidFill>
              </a:rPr>
              <a:t> </a:t>
            </a:r>
            <a:r>
              <a:rPr lang="vi-VN" sz="1800" err="1">
                <a:solidFill>
                  <a:srgbClr val="5983E4"/>
                </a:solidFill>
              </a:rPr>
              <a:t>Interquartile</a:t>
            </a:r>
            <a:r>
              <a:rPr lang="vi-VN" sz="1800">
                <a:solidFill>
                  <a:srgbClr val="5983E4"/>
                </a:solidFill>
              </a:rPr>
              <a:t> </a:t>
            </a:r>
            <a:r>
              <a:rPr lang="vi-VN" sz="1800" err="1">
                <a:solidFill>
                  <a:srgbClr val="5983E4"/>
                </a:solidFill>
              </a:rPr>
              <a:t>Range</a:t>
            </a:r>
            <a:r>
              <a:rPr lang="vi-VN" sz="1800">
                <a:solidFill>
                  <a:srgbClr val="5983E4"/>
                </a:solidFill>
              </a:rPr>
              <a:t> (IQR): </a:t>
            </a:r>
          </a:p>
          <a:p>
            <a:pPr marL="571500" lvl="1" indent="0" algn="just" fontAlgn="base">
              <a:spcBef>
                <a:spcPts val="0"/>
              </a:spcBef>
              <a:buSzPts val="1400"/>
              <a:buNone/>
            </a:pPr>
            <a:r>
              <a:rPr lang="vi-VN" sz="1800" dirty="0">
                <a:solidFill>
                  <a:schemeClr val="bg1"/>
                </a:solidFill>
              </a:rPr>
              <a:t>Khoảng tứ phân vị, dùng để xác định và lọc các giá trị </a:t>
            </a:r>
            <a:r>
              <a:rPr lang="vi-VN" sz="1800" dirty="0" err="1">
                <a:solidFill>
                  <a:schemeClr val="bg1"/>
                </a:solidFill>
              </a:rPr>
              <a:t>outliers</a:t>
            </a:r>
            <a:r>
              <a:rPr lang="vi-VN" sz="1800" dirty="0">
                <a:solidFill>
                  <a:schemeClr val="bg1"/>
                </a:solidFill>
              </a:rPr>
              <a:t>. Một giá trị bị nghi ngờ là một giá trị ngoại lệ nếu nó nhỏ hơn 1,5*IQR dưới phần tư đầu tiên (Q1 - 1,5*IQR) hoặc lớn hơn (1,5*IQR) trên phần tư thứ ba (Q3 + 1,5*IQR). </a:t>
            </a:r>
          </a:p>
          <a:p>
            <a:pPr marL="0" lvl="0" indent="0" algn="just" fontAlgn="base">
              <a:lnSpc>
                <a:spcPct val="115000"/>
              </a:lnSpc>
              <a:buNone/>
            </a:pPr>
            <a:endParaRPr lang="vi-VN" sz="1800" dirty="0">
              <a:solidFill>
                <a:schemeClr val="bg1"/>
              </a:solidFill>
              <a:sym typeface="Wingdings" panose="05000000000000000000" pitchFamily="2" charset="2"/>
            </a:endParaRPr>
          </a:p>
          <a:p>
            <a:pPr marL="0" lvl="0" indent="0" algn="just" fontAlgn="base">
              <a:lnSpc>
                <a:spcPct val="115000"/>
              </a:lnSpc>
              <a:buNone/>
            </a:pPr>
            <a:r>
              <a:rPr lang="vi-VN" sz="1800" dirty="0">
                <a:solidFill>
                  <a:schemeClr val="bg1"/>
                </a:solidFill>
                <a:sym typeface="Wingdings" panose="05000000000000000000" pitchFamily="2" charset="2"/>
              </a:rPr>
              <a:t> </a:t>
            </a:r>
            <a:r>
              <a:rPr lang="vi-VN" sz="1800" dirty="0">
                <a:solidFill>
                  <a:schemeClr val="bg1"/>
                </a:solidFill>
              </a:rPr>
              <a:t>Phương pháp này cho rằng các dữ liệu nằm ngoài khoảng cận trên và cận dưới là ngoại lệ</a:t>
            </a:r>
          </a:p>
          <a:p>
            <a:pPr marL="285750" lvl="0" indent="-285750" algn="just" fontAlgn="base">
              <a:lnSpc>
                <a:spcPct val="115000"/>
              </a:lnSpc>
              <a:buFont typeface="Arial" panose="020B0604020202020204" pitchFamily="34" charset="0"/>
              <a:buChar char="•"/>
            </a:pPr>
            <a:endParaRPr lang="vi-VN" sz="1800" dirty="0">
              <a:solidFill>
                <a:schemeClr val="bg1"/>
              </a:solidFill>
            </a:endParaRPr>
          </a:p>
          <a:p>
            <a:pPr marL="0" lvl="0" indent="0" algn="just" fontAlgn="base">
              <a:lnSpc>
                <a:spcPct val="115000"/>
              </a:lnSpc>
              <a:buNone/>
            </a:pPr>
            <a:endParaRPr lang="vi-VN" sz="1800" dirty="0">
              <a:solidFill>
                <a:schemeClr val="bg1"/>
              </a:solidFill>
            </a:endParaRPr>
          </a:p>
          <a:p>
            <a:pPr marL="0" lvl="0" indent="0" algn="just" fontAlgn="base">
              <a:lnSpc>
                <a:spcPct val="115000"/>
              </a:lnSpc>
              <a:buNone/>
            </a:pPr>
            <a:endParaRPr lang="vi-VN" sz="1800" dirty="0">
              <a:solidFill>
                <a:schemeClr val="bg1"/>
              </a:solidFill>
            </a:endParaRPr>
          </a:p>
        </p:txBody>
      </p:sp>
    </p:spTree>
    <p:extLst>
      <p:ext uri="{BB962C8B-B14F-4D97-AF65-F5344CB8AC3E}">
        <p14:creationId xmlns:p14="http://schemas.microsoft.com/office/powerpoint/2010/main" val="4240868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dirty="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896950" y="1920958"/>
            <a:ext cx="748585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dirty="0">
                <a:solidFill>
                  <a:schemeClr val="bg1"/>
                </a:solidFill>
              </a:rPr>
              <a:t>Phương pháp tiếp cận: </a:t>
            </a:r>
            <a:r>
              <a:rPr lang="vi-VN" sz="1800" err="1">
                <a:solidFill>
                  <a:srgbClr val="5983E4"/>
                </a:solidFill>
              </a:rPr>
              <a:t>Prophet</a:t>
            </a:r>
            <a:endParaRPr lang="vi-VN" sz="1800">
              <a:solidFill>
                <a:srgbClr val="5983E4"/>
              </a:solidFill>
            </a:endParaRPr>
          </a:p>
          <a:p>
            <a:pPr marL="0" lvl="0" indent="0" algn="just" fontAlgn="base">
              <a:lnSpc>
                <a:spcPct val="115000"/>
              </a:lnSpc>
              <a:buNone/>
            </a:pPr>
            <a:r>
              <a:rPr lang="vi-VN" dirty="0">
                <a:solidFill>
                  <a:schemeClr val="bg1"/>
                </a:solidFill>
                <a:sym typeface="Wingdings" panose="05000000000000000000" pitchFamily="2" charset="2"/>
              </a:rPr>
              <a:t> </a:t>
            </a:r>
            <a:r>
              <a:rPr lang="vi-VN" sz="1800" dirty="0">
                <a:solidFill>
                  <a:schemeClr val="bg1"/>
                </a:solidFill>
              </a:rPr>
              <a:t>Tại sao chọn </a:t>
            </a:r>
            <a:r>
              <a:rPr lang="vi-VN" sz="1800" err="1">
                <a:solidFill>
                  <a:srgbClr val="5983E4"/>
                </a:solidFill>
              </a:rPr>
              <a:t>Prophet</a:t>
            </a:r>
            <a:r>
              <a:rPr lang="vi-VN" dirty="0">
                <a:solidFill>
                  <a:schemeClr val="bg1"/>
                </a:solidFill>
              </a:rPr>
              <a:t> </a:t>
            </a:r>
            <a:r>
              <a:rPr lang="vi-VN" sz="1800" dirty="0">
                <a:solidFill>
                  <a:schemeClr val="bg1"/>
                </a:solidFill>
              </a:rPr>
              <a:t>?</a:t>
            </a:r>
          </a:p>
          <a:p>
            <a:pPr marL="571500" lvl="1" indent="0" algn="just" fontAlgn="base">
              <a:spcBef>
                <a:spcPts val="0"/>
              </a:spcBef>
              <a:buNone/>
            </a:pPr>
            <a:r>
              <a:rPr lang="vi-VN" sz="1800" dirty="0">
                <a:solidFill>
                  <a:schemeClr val="bg1"/>
                </a:solidFill>
              </a:rPr>
              <a:t>- Giao diện dễ sử dụng, dễ dàng triển khai</a:t>
            </a:r>
          </a:p>
          <a:p>
            <a:pPr marL="571500" lvl="1" indent="0" algn="just" fontAlgn="base">
              <a:spcBef>
                <a:spcPts val="0"/>
              </a:spcBef>
              <a:buNone/>
            </a:pPr>
            <a:r>
              <a:rPr lang="vi-VN" sz="1800" dirty="0">
                <a:solidFill>
                  <a:schemeClr val="bg1"/>
                </a:solidFill>
              </a:rPr>
              <a:t>- Các dữ liệu thời tiết là dữ liệu thay đổi tuần hoàn theo chu kì, </a:t>
            </a:r>
            <a:r>
              <a:rPr lang="vi-VN" sz="1800" dirty="0">
                <a:solidFill>
                  <a:schemeClr val="bg1"/>
                </a:solidFill>
                <a:sym typeface="Wingdings" panose="05000000000000000000" pitchFamily="2" charset="2"/>
              </a:rPr>
              <a:t> C</a:t>
            </a:r>
            <a:r>
              <a:rPr lang="vi-VN" sz="1800" dirty="0">
                <a:solidFill>
                  <a:schemeClr val="bg1"/>
                </a:solidFill>
              </a:rPr>
              <a:t>ông cụ phù hợp để </a:t>
            </a:r>
            <a:r>
              <a:rPr lang="vi-VN" sz="1800" dirty="0" err="1">
                <a:solidFill>
                  <a:schemeClr val="bg1"/>
                </a:solidFill>
              </a:rPr>
              <a:t>để</a:t>
            </a:r>
            <a:r>
              <a:rPr lang="vi-VN" sz="1800" dirty="0">
                <a:solidFill>
                  <a:schemeClr val="bg1"/>
                </a:solidFill>
              </a:rPr>
              <a:t> phân tích các dữ liệu </a:t>
            </a:r>
            <a:r>
              <a:rPr lang="vi-VN" sz="1800" dirty="0" err="1">
                <a:solidFill>
                  <a:schemeClr val="bg1"/>
                </a:solidFill>
              </a:rPr>
              <a:t>liệu</a:t>
            </a:r>
            <a:r>
              <a:rPr lang="vi-VN" sz="1800" dirty="0">
                <a:solidFill>
                  <a:schemeClr val="bg1"/>
                </a:solidFill>
              </a:rPr>
              <a:t> thời gian có tính mùa vụ rõ rệt</a:t>
            </a:r>
          </a:p>
          <a:p>
            <a:pPr marL="0" lvl="0" indent="0" algn="just" fontAlgn="base">
              <a:lnSpc>
                <a:spcPct val="115000"/>
              </a:lnSpc>
              <a:buNone/>
            </a:pPr>
            <a:endParaRPr lang="vi-VN" sz="1800" dirty="0">
              <a:solidFill>
                <a:schemeClr val="bg1"/>
              </a:solidFill>
            </a:endParaRPr>
          </a:p>
        </p:txBody>
      </p:sp>
    </p:spTree>
    <p:extLst>
      <p:ext uri="{BB962C8B-B14F-4D97-AF65-F5344CB8AC3E}">
        <p14:creationId xmlns:p14="http://schemas.microsoft.com/office/powerpoint/2010/main" val="2318143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dirty="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545699" y="1755858"/>
            <a:ext cx="805260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dirty="0">
                <a:solidFill>
                  <a:schemeClr val="bg1"/>
                </a:solidFill>
              </a:rPr>
              <a:t>Phương pháp đánh giá bài toán: </a:t>
            </a:r>
            <a:r>
              <a:rPr lang="vi-VN" sz="1800">
                <a:solidFill>
                  <a:srgbClr val="5983E4"/>
                </a:solidFill>
              </a:rPr>
              <a:t>MSE của </a:t>
            </a:r>
            <a:r>
              <a:rPr lang="vi-VN" sz="1800" err="1">
                <a:solidFill>
                  <a:srgbClr val="5983E4"/>
                </a:solidFill>
              </a:rPr>
              <a:t>Prophet</a:t>
            </a:r>
            <a:endParaRPr lang="vi-VN" sz="1800">
              <a:solidFill>
                <a:srgbClr val="5983E4"/>
              </a:solidFill>
            </a:endParaRPr>
          </a:p>
          <a:p>
            <a:pPr marL="0" lvl="0" indent="0" algn="just" fontAlgn="base">
              <a:lnSpc>
                <a:spcPct val="115000"/>
              </a:lnSpc>
              <a:buNone/>
            </a:pPr>
            <a:r>
              <a:rPr lang="vi-VN" dirty="0">
                <a:solidFill>
                  <a:schemeClr val="bg1"/>
                </a:solidFill>
                <a:sym typeface="Wingdings" panose="05000000000000000000" pitchFamily="2" charset="2"/>
              </a:rPr>
              <a:t> </a:t>
            </a:r>
            <a:r>
              <a:rPr lang="vi-VN" dirty="0">
                <a:solidFill>
                  <a:schemeClr val="bg1"/>
                </a:solidFill>
              </a:rPr>
              <a:t>So sánh </a:t>
            </a:r>
            <a:r>
              <a:rPr lang="vi-VN">
                <a:solidFill>
                  <a:srgbClr val="5983E4"/>
                </a:solidFill>
              </a:rPr>
              <a:t>MSE của </a:t>
            </a:r>
            <a:r>
              <a:rPr lang="vi-VN" err="1">
                <a:solidFill>
                  <a:srgbClr val="5983E4"/>
                </a:solidFill>
              </a:rPr>
              <a:t>Arima</a:t>
            </a:r>
            <a:r>
              <a:rPr lang="vi-VN">
                <a:solidFill>
                  <a:srgbClr val="5983E4"/>
                </a:solidFill>
              </a:rPr>
              <a:t> và </a:t>
            </a:r>
            <a:r>
              <a:rPr lang="vi-VN" err="1">
                <a:solidFill>
                  <a:srgbClr val="5983E4"/>
                </a:solidFill>
              </a:rPr>
              <a:t>Prophet</a:t>
            </a:r>
            <a:r>
              <a:rPr lang="vi-VN">
                <a:solidFill>
                  <a:srgbClr val="5983E4"/>
                </a:solidFill>
              </a:rPr>
              <a:t>:</a:t>
            </a:r>
          </a:p>
          <a:p>
            <a:pPr marL="571500" lvl="1" indent="0" algn="just" fontAlgn="base">
              <a:spcBef>
                <a:spcPts val="0"/>
              </a:spcBef>
              <a:buNone/>
            </a:pPr>
            <a:r>
              <a:rPr lang="vi-VN" sz="1800">
                <a:solidFill>
                  <a:srgbClr val="5983E4"/>
                </a:solidFill>
              </a:rPr>
              <a:t>MSE của ARIMA</a:t>
            </a:r>
            <a:r>
              <a:rPr lang="vi-VN" sz="1800" dirty="0">
                <a:solidFill>
                  <a:schemeClr val="bg1"/>
                </a:solidFill>
              </a:rPr>
              <a:t>: Thường nhỏ hơn khi dữ liệu có tính chất tuyến tính, không có nhiều yếu tố phi tuyến hay mùa vụ rõ rệt.</a:t>
            </a:r>
          </a:p>
          <a:p>
            <a:pPr marL="571500" lvl="1" indent="0" algn="just" fontAlgn="base">
              <a:spcBef>
                <a:spcPts val="0"/>
              </a:spcBef>
              <a:buNone/>
            </a:pPr>
            <a:r>
              <a:rPr lang="vi-VN" sz="1800">
                <a:solidFill>
                  <a:srgbClr val="5983E4"/>
                </a:solidFill>
              </a:rPr>
              <a:t>MSE của </a:t>
            </a:r>
            <a:r>
              <a:rPr lang="vi-VN" sz="1800" err="1">
                <a:solidFill>
                  <a:srgbClr val="5983E4"/>
                </a:solidFill>
              </a:rPr>
              <a:t>Prophet</a:t>
            </a:r>
            <a:r>
              <a:rPr lang="vi-VN" sz="1800">
                <a:solidFill>
                  <a:srgbClr val="5983E4"/>
                </a:solidFill>
              </a:rPr>
              <a:t>:</a:t>
            </a:r>
            <a:r>
              <a:rPr lang="vi-VN" sz="1800" dirty="0">
                <a:solidFill>
                  <a:schemeClr val="bg1"/>
                </a:solidFill>
              </a:rPr>
              <a:t> Thường nhỏ hơn trong các trường hợp dữ liệu có xu hướng phi tuyến hoặc có mùa vụ rõ rệt.</a:t>
            </a:r>
          </a:p>
          <a:p>
            <a:pPr marL="571500" lvl="1" indent="0" algn="just" fontAlgn="base">
              <a:spcBef>
                <a:spcPts val="0"/>
              </a:spcBef>
              <a:buNone/>
            </a:pPr>
            <a:r>
              <a:rPr lang="vi-VN" sz="1800" dirty="0">
                <a:solidFill>
                  <a:schemeClr val="bg1"/>
                </a:solidFill>
                <a:sym typeface="Wingdings" panose="05000000000000000000" pitchFamily="2" charset="2"/>
              </a:rPr>
              <a:t> </a:t>
            </a:r>
            <a:r>
              <a:rPr lang="vi-VN" sz="1800" dirty="0" err="1">
                <a:solidFill>
                  <a:schemeClr val="bg1"/>
                </a:solidFill>
              </a:rPr>
              <a:t>Prophet</a:t>
            </a:r>
            <a:r>
              <a:rPr lang="vi-VN" sz="1800" dirty="0">
                <a:solidFill>
                  <a:schemeClr val="bg1"/>
                </a:solidFill>
              </a:rPr>
              <a:t> thường vượt trội hơn trong các tình huống phức tạp hơn, trong khi ARIMA có thể tốt hơn cho các chuỗi thời gian đơn giản.</a:t>
            </a:r>
          </a:p>
        </p:txBody>
      </p:sp>
    </p:spTree>
    <p:extLst>
      <p:ext uri="{BB962C8B-B14F-4D97-AF65-F5344CB8AC3E}">
        <p14:creationId xmlns:p14="http://schemas.microsoft.com/office/powerpoint/2010/main" val="4265889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942D00"/>
      </a:dk1>
      <a:lt1>
        <a:srgbClr val="FFFFFF"/>
      </a:lt1>
      <a:dk2>
        <a:srgbClr val="331907"/>
      </a:dk2>
      <a:lt2>
        <a:srgbClr val="CDF4FD"/>
      </a:lt2>
      <a:accent1>
        <a:srgbClr val="83DFF5"/>
      </a:accent1>
      <a:accent2>
        <a:srgbClr val="FF9A32"/>
      </a:accent2>
      <a:accent3>
        <a:srgbClr val="5983E4"/>
      </a:accent3>
      <a:accent4>
        <a:srgbClr val="10C4EB"/>
      </a:accent4>
      <a:accent5>
        <a:srgbClr val="FFAF58"/>
      </a:accent5>
      <a:accent6>
        <a:srgbClr val="2C70E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693</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Source Sans Pro Black</vt:lpstr>
      <vt:lpstr>Share Tech</vt:lpstr>
      <vt:lpstr>Maven Pro</vt:lpstr>
      <vt:lpstr>Fira Sans Extra Condensed Medium</vt:lpstr>
      <vt:lpstr>Arial</vt:lpstr>
      <vt:lpstr>Advent Pro SemiBold</vt:lpstr>
      <vt:lpstr>Livvic Light</vt:lpstr>
      <vt:lpstr>Nunito Light</vt:lpstr>
      <vt:lpstr>Wingdings</vt:lpstr>
      <vt:lpstr>Data Science Consulting by Slidesgo</vt:lpstr>
      <vt:lpstr>DỰ BÁO THỜI TIẾT</vt:lpstr>
      <vt:lpstr>GIỚI THIỆU SẢN PHẨM</vt:lpstr>
      <vt:lpstr>Ý TƯỞNG</vt:lpstr>
      <vt:lpstr>Ý TƯỞNG</vt:lpstr>
      <vt:lpstr>Ý TƯỞNG</vt:lpstr>
      <vt:lpstr>PowerPoint Presentation</vt:lpstr>
      <vt:lpstr>PowerPoint Presentation</vt:lpstr>
      <vt:lpstr>PowerPoint Presentation</vt:lpstr>
      <vt:lpstr>PowerPoint Presentation</vt:lpstr>
      <vt:lpstr>PowerPoint Presentation</vt:lpstr>
      <vt:lpstr>PowerPoint Presentation</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THỜI TIẾT</dc:title>
  <dc:creator>than</dc:creator>
  <cp:lastModifiedBy>Jusst Than</cp:lastModifiedBy>
  <cp:revision>1</cp:revision>
  <dcterms:modified xsi:type="dcterms:W3CDTF">2024-08-10T02:10:39Z</dcterms:modified>
</cp:coreProperties>
</file>