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5" r:id="rId7"/>
    <p:sldId id="264" r:id="rId8"/>
    <p:sldId id="274" r:id="rId9"/>
    <p:sldId id="270" r:id="rId10"/>
    <p:sldId id="273" r:id="rId11"/>
    <p:sldId id="268" r:id="rId12"/>
    <p:sldId id="266" r:id="rId13"/>
    <p:sldId id="267" r:id="rId14"/>
    <p:sldId id="271" r:id="rId15"/>
    <p:sldId id="276" r:id="rId16"/>
    <p:sldId id="277" r:id="rId17"/>
    <p:sldId id="269" r:id="rId18"/>
    <p:sldId id="278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DD870-E574-4B64-A72F-3B327C8EEB5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1FF2F4-08CA-4540-91B4-8B1BB008C69F}">
      <dgm:prSet/>
      <dgm:spPr/>
      <dgm:t>
        <a:bodyPr/>
        <a:lstStyle/>
        <a:p>
          <a:r>
            <a:rPr lang="en-US"/>
            <a:t>Flowchart of Sentiment Analysis</a:t>
          </a:r>
        </a:p>
      </dgm:t>
    </dgm:pt>
    <dgm:pt modelId="{396E896C-F2AF-4C6C-B20C-73F434A52673}" type="parTrans" cxnId="{BBA771BA-4937-4834-AEA7-EF40F30928DD}">
      <dgm:prSet/>
      <dgm:spPr/>
      <dgm:t>
        <a:bodyPr/>
        <a:lstStyle/>
        <a:p>
          <a:endParaRPr lang="en-US"/>
        </a:p>
      </dgm:t>
    </dgm:pt>
    <dgm:pt modelId="{12B20DCD-C097-42E2-AC5A-DFF27AA69CE6}" type="sibTrans" cxnId="{BBA771BA-4937-4834-AEA7-EF40F30928DD}">
      <dgm:prSet/>
      <dgm:spPr/>
      <dgm:t>
        <a:bodyPr/>
        <a:lstStyle/>
        <a:p>
          <a:endParaRPr lang="en-US"/>
        </a:p>
      </dgm:t>
    </dgm:pt>
    <dgm:pt modelId="{EA8CAA96-525C-40ED-A60E-E1AB52D03AE0}">
      <dgm:prSet/>
      <dgm:spPr/>
      <dgm:t>
        <a:bodyPr/>
        <a:lstStyle/>
        <a:p>
          <a:r>
            <a:rPr lang="en-US"/>
            <a:t>Input data pre-processing</a:t>
          </a:r>
        </a:p>
      </dgm:t>
    </dgm:pt>
    <dgm:pt modelId="{B84D4D0E-450C-4B5C-AEB7-9DD0B0287C16}" type="parTrans" cxnId="{7AE1C96E-1B2B-4D69-B8BA-2A07977D4A1A}">
      <dgm:prSet/>
      <dgm:spPr/>
      <dgm:t>
        <a:bodyPr/>
        <a:lstStyle/>
        <a:p>
          <a:endParaRPr lang="en-US"/>
        </a:p>
      </dgm:t>
    </dgm:pt>
    <dgm:pt modelId="{D01C8D25-4547-468E-97A1-180A70455BC9}" type="sibTrans" cxnId="{7AE1C96E-1B2B-4D69-B8BA-2A07977D4A1A}">
      <dgm:prSet/>
      <dgm:spPr/>
      <dgm:t>
        <a:bodyPr/>
        <a:lstStyle/>
        <a:p>
          <a:endParaRPr lang="en-US"/>
        </a:p>
      </dgm:t>
    </dgm:pt>
    <dgm:pt modelId="{FCE0895D-A726-41F9-B8BA-746537D195CD}">
      <dgm:prSet/>
      <dgm:spPr/>
      <dgm:t>
        <a:bodyPr/>
        <a:lstStyle/>
        <a:p>
          <a:r>
            <a:rPr lang="en-US"/>
            <a:t>Model for predicting</a:t>
          </a:r>
        </a:p>
      </dgm:t>
    </dgm:pt>
    <dgm:pt modelId="{3658D68A-01B8-4E76-A54D-4934D58F331A}" type="parTrans" cxnId="{47C32A0C-2EE6-48A0-941C-E465D6767A8F}">
      <dgm:prSet/>
      <dgm:spPr/>
      <dgm:t>
        <a:bodyPr/>
        <a:lstStyle/>
        <a:p>
          <a:endParaRPr lang="en-US"/>
        </a:p>
      </dgm:t>
    </dgm:pt>
    <dgm:pt modelId="{955BF2A8-2248-43DA-AB0C-C6CD2096BD25}" type="sibTrans" cxnId="{47C32A0C-2EE6-48A0-941C-E465D6767A8F}">
      <dgm:prSet/>
      <dgm:spPr/>
      <dgm:t>
        <a:bodyPr/>
        <a:lstStyle/>
        <a:p>
          <a:endParaRPr lang="en-US"/>
        </a:p>
      </dgm:t>
    </dgm:pt>
    <dgm:pt modelId="{7145AC22-9F01-4A6D-BA11-DBA7C97781BA}">
      <dgm:prSet/>
      <dgm:spPr/>
      <dgm:t>
        <a:bodyPr/>
        <a:lstStyle/>
        <a:p>
          <a:r>
            <a:rPr lang="en-US"/>
            <a:t>Result</a:t>
          </a:r>
        </a:p>
      </dgm:t>
    </dgm:pt>
    <dgm:pt modelId="{87086FA3-E33F-4D7E-A5EA-DA8FED7A83B4}" type="parTrans" cxnId="{95F83C61-AF80-4356-888A-AE16B53A532F}">
      <dgm:prSet/>
      <dgm:spPr/>
      <dgm:t>
        <a:bodyPr/>
        <a:lstStyle/>
        <a:p>
          <a:endParaRPr lang="en-US"/>
        </a:p>
      </dgm:t>
    </dgm:pt>
    <dgm:pt modelId="{5E34E251-3FA7-4315-81A4-BD0D89CD8055}" type="sibTrans" cxnId="{95F83C61-AF80-4356-888A-AE16B53A532F}">
      <dgm:prSet/>
      <dgm:spPr/>
      <dgm:t>
        <a:bodyPr/>
        <a:lstStyle/>
        <a:p>
          <a:endParaRPr lang="en-US"/>
        </a:p>
      </dgm:t>
    </dgm:pt>
    <dgm:pt modelId="{246F83B3-BFF7-48BF-89C6-C38257027C78}" type="pres">
      <dgm:prSet presAssocID="{B54DD870-E574-4B64-A72F-3B327C8EEB51}" presName="Name0" presStyleCnt="0">
        <dgm:presLayoutVars>
          <dgm:dir/>
          <dgm:animLvl val="lvl"/>
          <dgm:resizeHandles val="exact"/>
        </dgm:presLayoutVars>
      </dgm:prSet>
      <dgm:spPr/>
    </dgm:pt>
    <dgm:pt modelId="{9B308641-5B54-4978-B8CB-59FA039BEDBB}" type="pres">
      <dgm:prSet presAssocID="{7145AC22-9F01-4A6D-BA11-DBA7C97781BA}" presName="boxAndChildren" presStyleCnt="0"/>
      <dgm:spPr/>
    </dgm:pt>
    <dgm:pt modelId="{DD6566D3-08F9-4F32-81A0-75D99829F296}" type="pres">
      <dgm:prSet presAssocID="{7145AC22-9F01-4A6D-BA11-DBA7C97781BA}" presName="parentTextBox" presStyleLbl="node1" presStyleIdx="0" presStyleCnt="4"/>
      <dgm:spPr/>
    </dgm:pt>
    <dgm:pt modelId="{F2F275E0-1572-4ED9-988A-AF9B4AF66554}" type="pres">
      <dgm:prSet presAssocID="{955BF2A8-2248-43DA-AB0C-C6CD2096BD25}" presName="sp" presStyleCnt="0"/>
      <dgm:spPr/>
    </dgm:pt>
    <dgm:pt modelId="{85698C22-D1CD-4BB4-8C99-FA3CA5F81A13}" type="pres">
      <dgm:prSet presAssocID="{FCE0895D-A726-41F9-B8BA-746537D195CD}" presName="arrowAndChildren" presStyleCnt="0"/>
      <dgm:spPr/>
    </dgm:pt>
    <dgm:pt modelId="{F6D5DCAC-C074-4C03-94F2-07BCA37D419C}" type="pres">
      <dgm:prSet presAssocID="{FCE0895D-A726-41F9-B8BA-746537D195CD}" presName="parentTextArrow" presStyleLbl="node1" presStyleIdx="1" presStyleCnt="4"/>
      <dgm:spPr/>
    </dgm:pt>
    <dgm:pt modelId="{3AE4D7CC-664F-4088-B18D-C5E6AC5C7151}" type="pres">
      <dgm:prSet presAssocID="{D01C8D25-4547-468E-97A1-180A70455BC9}" presName="sp" presStyleCnt="0"/>
      <dgm:spPr/>
    </dgm:pt>
    <dgm:pt modelId="{DD6EA5A8-0791-4D1D-8684-2C9D295BDAC4}" type="pres">
      <dgm:prSet presAssocID="{EA8CAA96-525C-40ED-A60E-E1AB52D03AE0}" presName="arrowAndChildren" presStyleCnt="0"/>
      <dgm:spPr/>
    </dgm:pt>
    <dgm:pt modelId="{700D5F58-7597-4686-BA5B-E8587C6559CA}" type="pres">
      <dgm:prSet presAssocID="{EA8CAA96-525C-40ED-A60E-E1AB52D03AE0}" presName="parentTextArrow" presStyleLbl="node1" presStyleIdx="2" presStyleCnt="4"/>
      <dgm:spPr/>
    </dgm:pt>
    <dgm:pt modelId="{11B93CE0-4258-44BC-82F4-831620C33541}" type="pres">
      <dgm:prSet presAssocID="{12B20DCD-C097-42E2-AC5A-DFF27AA69CE6}" presName="sp" presStyleCnt="0"/>
      <dgm:spPr/>
    </dgm:pt>
    <dgm:pt modelId="{F5C00F1D-B72E-4C2E-99FF-8AA912A21B54}" type="pres">
      <dgm:prSet presAssocID="{BC1FF2F4-08CA-4540-91B4-8B1BB008C69F}" presName="arrowAndChildren" presStyleCnt="0"/>
      <dgm:spPr/>
    </dgm:pt>
    <dgm:pt modelId="{24D9FCF2-3110-4E78-8C67-68335C29511C}" type="pres">
      <dgm:prSet presAssocID="{BC1FF2F4-08CA-4540-91B4-8B1BB008C69F}" presName="parentTextArrow" presStyleLbl="node1" presStyleIdx="3" presStyleCnt="4"/>
      <dgm:spPr/>
    </dgm:pt>
  </dgm:ptLst>
  <dgm:cxnLst>
    <dgm:cxn modelId="{47C32A0C-2EE6-48A0-941C-E465D6767A8F}" srcId="{B54DD870-E574-4B64-A72F-3B327C8EEB51}" destId="{FCE0895D-A726-41F9-B8BA-746537D195CD}" srcOrd="2" destOrd="0" parTransId="{3658D68A-01B8-4E76-A54D-4934D58F331A}" sibTransId="{955BF2A8-2248-43DA-AB0C-C6CD2096BD25}"/>
    <dgm:cxn modelId="{95F83C61-AF80-4356-888A-AE16B53A532F}" srcId="{B54DD870-E574-4B64-A72F-3B327C8EEB51}" destId="{7145AC22-9F01-4A6D-BA11-DBA7C97781BA}" srcOrd="3" destOrd="0" parTransId="{87086FA3-E33F-4D7E-A5EA-DA8FED7A83B4}" sibTransId="{5E34E251-3FA7-4315-81A4-BD0D89CD8055}"/>
    <dgm:cxn modelId="{E35D9C46-8B22-4DE1-A485-E266F3753CCD}" type="presOf" srcId="{7145AC22-9F01-4A6D-BA11-DBA7C97781BA}" destId="{DD6566D3-08F9-4F32-81A0-75D99829F296}" srcOrd="0" destOrd="0" presId="urn:microsoft.com/office/officeart/2005/8/layout/process4"/>
    <dgm:cxn modelId="{64484B47-B129-415B-A999-7C365A7BFD2F}" type="presOf" srcId="{EA8CAA96-525C-40ED-A60E-E1AB52D03AE0}" destId="{700D5F58-7597-4686-BA5B-E8587C6559CA}" srcOrd="0" destOrd="0" presId="urn:microsoft.com/office/officeart/2005/8/layout/process4"/>
    <dgm:cxn modelId="{7AE1C96E-1B2B-4D69-B8BA-2A07977D4A1A}" srcId="{B54DD870-E574-4B64-A72F-3B327C8EEB51}" destId="{EA8CAA96-525C-40ED-A60E-E1AB52D03AE0}" srcOrd="1" destOrd="0" parTransId="{B84D4D0E-450C-4B5C-AEB7-9DD0B0287C16}" sibTransId="{D01C8D25-4547-468E-97A1-180A70455BC9}"/>
    <dgm:cxn modelId="{BF5E1677-E351-445D-97AF-FD0D19150F03}" type="presOf" srcId="{FCE0895D-A726-41F9-B8BA-746537D195CD}" destId="{F6D5DCAC-C074-4C03-94F2-07BCA37D419C}" srcOrd="0" destOrd="0" presId="urn:microsoft.com/office/officeart/2005/8/layout/process4"/>
    <dgm:cxn modelId="{1097248D-3569-4653-8006-AB71ADCD819F}" type="presOf" srcId="{BC1FF2F4-08CA-4540-91B4-8B1BB008C69F}" destId="{24D9FCF2-3110-4E78-8C67-68335C29511C}" srcOrd="0" destOrd="0" presId="urn:microsoft.com/office/officeart/2005/8/layout/process4"/>
    <dgm:cxn modelId="{BBA771BA-4937-4834-AEA7-EF40F30928DD}" srcId="{B54DD870-E574-4B64-A72F-3B327C8EEB51}" destId="{BC1FF2F4-08CA-4540-91B4-8B1BB008C69F}" srcOrd="0" destOrd="0" parTransId="{396E896C-F2AF-4C6C-B20C-73F434A52673}" sibTransId="{12B20DCD-C097-42E2-AC5A-DFF27AA69CE6}"/>
    <dgm:cxn modelId="{37A1A5D5-78F7-4F89-AADB-7AD15F9F88ED}" type="presOf" srcId="{B54DD870-E574-4B64-A72F-3B327C8EEB51}" destId="{246F83B3-BFF7-48BF-89C6-C38257027C78}" srcOrd="0" destOrd="0" presId="urn:microsoft.com/office/officeart/2005/8/layout/process4"/>
    <dgm:cxn modelId="{4E04D38B-5CDA-4162-B884-B47FF7B46CA8}" type="presParOf" srcId="{246F83B3-BFF7-48BF-89C6-C38257027C78}" destId="{9B308641-5B54-4978-B8CB-59FA039BEDBB}" srcOrd="0" destOrd="0" presId="urn:microsoft.com/office/officeart/2005/8/layout/process4"/>
    <dgm:cxn modelId="{3C27C495-8511-408E-984F-45A7F5B7FD86}" type="presParOf" srcId="{9B308641-5B54-4978-B8CB-59FA039BEDBB}" destId="{DD6566D3-08F9-4F32-81A0-75D99829F296}" srcOrd="0" destOrd="0" presId="urn:microsoft.com/office/officeart/2005/8/layout/process4"/>
    <dgm:cxn modelId="{3968F318-F70B-4E72-97E7-A1577E52CD37}" type="presParOf" srcId="{246F83B3-BFF7-48BF-89C6-C38257027C78}" destId="{F2F275E0-1572-4ED9-988A-AF9B4AF66554}" srcOrd="1" destOrd="0" presId="urn:microsoft.com/office/officeart/2005/8/layout/process4"/>
    <dgm:cxn modelId="{C3AEA640-E5FB-4098-9329-016E22E8C34D}" type="presParOf" srcId="{246F83B3-BFF7-48BF-89C6-C38257027C78}" destId="{85698C22-D1CD-4BB4-8C99-FA3CA5F81A13}" srcOrd="2" destOrd="0" presId="urn:microsoft.com/office/officeart/2005/8/layout/process4"/>
    <dgm:cxn modelId="{65D9A8CA-5793-431B-9BC2-29E6C2310C53}" type="presParOf" srcId="{85698C22-D1CD-4BB4-8C99-FA3CA5F81A13}" destId="{F6D5DCAC-C074-4C03-94F2-07BCA37D419C}" srcOrd="0" destOrd="0" presId="urn:microsoft.com/office/officeart/2005/8/layout/process4"/>
    <dgm:cxn modelId="{F6F454DF-F7AC-4F84-963D-33694A0315B1}" type="presParOf" srcId="{246F83B3-BFF7-48BF-89C6-C38257027C78}" destId="{3AE4D7CC-664F-4088-B18D-C5E6AC5C7151}" srcOrd="3" destOrd="0" presId="urn:microsoft.com/office/officeart/2005/8/layout/process4"/>
    <dgm:cxn modelId="{C5CD88D8-2435-46E7-8D22-30658C08DB0F}" type="presParOf" srcId="{246F83B3-BFF7-48BF-89C6-C38257027C78}" destId="{DD6EA5A8-0791-4D1D-8684-2C9D295BDAC4}" srcOrd="4" destOrd="0" presId="urn:microsoft.com/office/officeart/2005/8/layout/process4"/>
    <dgm:cxn modelId="{378249EB-2898-4A32-A172-3B742DDF1272}" type="presParOf" srcId="{DD6EA5A8-0791-4D1D-8684-2C9D295BDAC4}" destId="{700D5F58-7597-4686-BA5B-E8587C6559CA}" srcOrd="0" destOrd="0" presId="urn:microsoft.com/office/officeart/2005/8/layout/process4"/>
    <dgm:cxn modelId="{CB5C0B93-CD63-42B9-986E-4C22ABAA3799}" type="presParOf" srcId="{246F83B3-BFF7-48BF-89C6-C38257027C78}" destId="{11B93CE0-4258-44BC-82F4-831620C33541}" srcOrd="5" destOrd="0" presId="urn:microsoft.com/office/officeart/2005/8/layout/process4"/>
    <dgm:cxn modelId="{1C837843-7301-413E-948D-1B451AAADFD5}" type="presParOf" srcId="{246F83B3-BFF7-48BF-89C6-C38257027C78}" destId="{F5C00F1D-B72E-4C2E-99FF-8AA912A21B54}" srcOrd="6" destOrd="0" presId="urn:microsoft.com/office/officeart/2005/8/layout/process4"/>
    <dgm:cxn modelId="{452C59B7-9404-4EC8-B7AF-4132761FBBAA}" type="presParOf" srcId="{F5C00F1D-B72E-4C2E-99FF-8AA912A21B54}" destId="{24D9FCF2-3110-4E78-8C67-68335C2951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566D3-08F9-4F32-81A0-75D99829F296}">
      <dsp:nvSpPr>
        <dsp:cNvPr id="0" name=""/>
        <dsp:cNvSpPr/>
      </dsp:nvSpPr>
      <dsp:spPr>
        <a:xfrm>
          <a:off x="0" y="3046855"/>
          <a:ext cx="7130833" cy="666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Result</a:t>
          </a:r>
        </a:p>
      </dsp:txBody>
      <dsp:txXfrm>
        <a:off x="0" y="3046855"/>
        <a:ext cx="7130833" cy="666577"/>
      </dsp:txXfrm>
    </dsp:sp>
    <dsp:sp modelId="{F6D5DCAC-C074-4C03-94F2-07BCA37D419C}">
      <dsp:nvSpPr>
        <dsp:cNvPr id="0" name=""/>
        <dsp:cNvSpPr/>
      </dsp:nvSpPr>
      <dsp:spPr>
        <a:xfrm rot="10800000">
          <a:off x="0" y="2031658"/>
          <a:ext cx="7130833" cy="102519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for predicting</a:t>
          </a:r>
        </a:p>
      </dsp:txBody>
      <dsp:txXfrm rot="10800000">
        <a:off x="0" y="2031658"/>
        <a:ext cx="7130833" cy="666142"/>
      </dsp:txXfrm>
    </dsp:sp>
    <dsp:sp modelId="{700D5F58-7597-4686-BA5B-E8587C6559CA}">
      <dsp:nvSpPr>
        <dsp:cNvPr id="0" name=""/>
        <dsp:cNvSpPr/>
      </dsp:nvSpPr>
      <dsp:spPr>
        <a:xfrm rot="10800000">
          <a:off x="0" y="1016460"/>
          <a:ext cx="7130833" cy="102519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Input data pre-processing</a:t>
          </a:r>
        </a:p>
      </dsp:txBody>
      <dsp:txXfrm rot="10800000">
        <a:off x="0" y="1016460"/>
        <a:ext cx="7130833" cy="666142"/>
      </dsp:txXfrm>
    </dsp:sp>
    <dsp:sp modelId="{24D9FCF2-3110-4E78-8C67-68335C29511C}">
      <dsp:nvSpPr>
        <dsp:cNvPr id="0" name=""/>
        <dsp:cNvSpPr/>
      </dsp:nvSpPr>
      <dsp:spPr>
        <a:xfrm rot="10800000">
          <a:off x="0" y="1262"/>
          <a:ext cx="7130833" cy="102519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Flowchart of Sentiment Analysis</a:t>
          </a:r>
        </a:p>
      </dsp:txBody>
      <dsp:txXfrm rot="10800000">
        <a:off x="0" y="1262"/>
        <a:ext cx="7130833" cy="66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506" y="637953"/>
            <a:ext cx="6204344" cy="3189507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SENTIMENT ANALYSIS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967" y="4732245"/>
            <a:ext cx="2968329" cy="68506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EFFFF"/>
                </a:solidFill>
              </a:rPr>
              <a:t>Luong Khac Manh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E3EE-95F5-40E5-85F5-94E0CAB8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Vectorizer – TF-IDF</a:t>
            </a:r>
          </a:p>
        </p:txBody>
      </p:sp>
      <p:pic>
        <p:nvPicPr>
          <p:cNvPr id="4100" name="Picture 4" descr="FiloTechnologia: A simple java class for tf*idf scoring">
            <a:extLst>
              <a:ext uri="{FF2B5EF4-FFF2-40B4-BE49-F238E27FC236}">
                <a16:creationId xmlns:a16="http://schemas.microsoft.com/office/drawing/2014/main" id="{A2B4B6E9-67C9-4232-AF63-05E3D07D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0" y="2740570"/>
            <a:ext cx="9144000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4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1167D-0EC0-4E54-BE5A-2EE32B67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for predicting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43FEC-0D41-4F1E-9C01-08239CDBB9E5}"/>
              </a:ext>
            </a:extLst>
          </p:cNvPr>
          <p:cNvSpPr/>
          <p:nvPr/>
        </p:nvSpPr>
        <p:spPr>
          <a:xfrm>
            <a:off x="1377742" y="2802880"/>
            <a:ext cx="5487097" cy="73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/>
              <a:t>Multinomial Naïve Bayes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5957EA-2C73-4A05-87AA-21F2A76BD58C}"/>
              </a:ext>
            </a:extLst>
          </p:cNvPr>
          <p:cNvSpPr/>
          <p:nvPr/>
        </p:nvSpPr>
        <p:spPr>
          <a:xfrm>
            <a:off x="1377742" y="4047852"/>
            <a:ext cx="5487097" cy="73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Support vector machine – kernel = ‘linear’</a:t>
            </a:r>
          </a:p>
        </p:txBody>
      </p:sp>
    </p:spTree>
    <p:extLst>
      <p:ext uri="{BB962C8B-B14F-4D97-AF65-F5344CB8AC3E}">
        <p14:creationId xmlns:p14="http://schemas.microsoft.com/office/powerpoint/2010/main" val="167918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245-B90A-448A-9116-6F9A3241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B1DA2-6AE1-4CE1-B5DF-D83AEEF6D145}"/>
                  </a:ext>
                </a:extLst>
              </p:cNvPr>
              <p:cNvSpPr txBox="1"/>
              <p:nvPr/>
            </p:nvSpPr>
            <p:spPr>
              <a:xfrm>
                <a:off x="916983" y="2304639"/>
                <a:ext cx="7500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Given the dependent feature vector </a:t>
                </a:r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)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and the class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. Bayes’theorem is stated mathematically as the following relationship:</a:t>
                </a:r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B1DA2-6AE1-4CE1-B5DF-D83AEEF6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3" y="2304639"/>
                <a:ext cx="7500418" cy="646331"/>
              </a:xfrm>
              <a:prstGeom prst="rect">
                <a:avLst/>
              </a:prstGeom>
              <a:blipFill>
                <a:blip r:embed="rId2"/>
                <a:stretch>
                  <a:fillRect l="-65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EC84D5-0830-40E5-BF2D-5F7F98E854D7}"/>
                  </a:ext>
                </a:extLst>
              </p:cNvPr>
              <p:cNvSpPr txBox="1"/>
              <p:nvPr/>
            </p:nvSpPr>
            <p:spPr>
              <a:xfrm>
                <a:off x="1563757" y="2997295"/>
                <a:ext cx="5844208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EC84D5-0830-40E5-BF2D-5F7F98E85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57" y="2997295"/>
                <a:ext cx="5844208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C7F1EE-887E-4CF0-AFF8-9779F6F4B521}"/>
                  </a:ext>
                </a:extLst>
              </p:cNvPr>
              <p:cNvSpPr txBox="1"/>
              <p:nvPr/>
            </p:nvSpPr>
            <p:spPr>
              <a:xfrm>
                <a:off x="916983" y="3673708"/>
                <a:ext cx="7500419" cy="949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According to the “naive” conditional independence assumptions, for the given class</a:t>
                </a:r>
                <a:r>
                  <a:rPr lang="en-US" b="0">
                    <a:solidFill>
                      <a:srgbClr val="292929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each feature of vector</a:t>
                </a:r>
                <a:r>
                  <a:rPr lang="en-US" b="0" i="1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0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is conditionally independent of every other feature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for 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C7F1EE-887E-4CF0-AFF8-9779F6F4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3" y="3673708"/>
                <a:ext cx="7500419" cy="949619"/>
              </a:xfrm>
              <a:prstGeom prst="rect">
                <a:avLst/>
              </a:prstGeom>
              <a:blipFill>
                <a:blip r:embed="rId4"/>
                <a:stretch>
                  <a:fillRect l="-650" t="-3871" r="-569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7E8DA1-0F20-46C0-943C-ACF270A8B300}"/>
                  </a:ext>
                </a:extLst>
              </p:cNvPr>
              <p:cNvSpPr txBox="1"/>
              <p:nvPr/>
            </p:nvSpPr>
            <p:spPr>
              <a:xfrm>
                <a:off x="1745088" y="4426964"/>
                <a:ext cx="5844208" cy="68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7E8DA1-0F20-46C0-943C-ACF270A8B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088" y="4426964"/>
                <a:ext cx="5844208" cy="684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8BD197-EA3E-4C83-9870-BD771667E128}"/>
                  </a:ext>
                </a:extLst>
              </p:cNvPr>
              <p:cNvSpPr txBox="1"/>
              <p:nvPr/>
            </p:nvSpPr>
            <p:spPr>
              <a:xfrm>
                <a:off x="916984" y="5127278"/>
                <a:ext cx="75004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Since </a:t>
                </a:r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)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is constant, if the values of the feature variables are known, the following classification rule can be used:</a:t>
                </a:r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8BD197-EA3E-4C83-9870-BD771667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4" y="5127278"/>
                <a:ext cx="7500417" cy="646331"/>
              </a:xfrm>
              <a:prstGeom prst="rect">
                <a:avLst/>
              </a:prstGeom>
              <a:blipFill>
                <a:blip r:embed="rId6"/>
                <a:stretch>
                  <a:fillRect l="-65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79287-6962-4A56-AC3F-4D1E9020E301}"/>
                  </a:ext>
                </a:extLst>
              </p:cNvPr>
              <p:cNvSpPr txBox="1"/>
              <p:nvPr/>
            </p:nvSpPr>
            <p:spPr>
              <a:xfrm>
                <a:off x="1646036" y="5633968"/>
                <a:ext cx="5844208" cy="112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79287-6962-4A56-AC3F-4D1E9020E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036" y="5633968"/>
                <a:ext cx="5844208" cy="1126590"/>
              </a:xfrm>
              <a:prstGeom prst="rect">
                <a:avLst/>
              </a:prstGeom>
              <a:blipFill>
                <a:blip r:embed="rId7"/>
                <a:stretch>
                  <a:fillRect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5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E9A93-DF8A-4AD0-AF74-2DBBD7D9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2.3.2 Multinomial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11E70F-D9AB-456E-B0B4-276FFE0851AA}"/>
                  </a:ext>
                </a:extLst>
              </p:cNvPr>
              <p:cNvSpPr txBox="1"/>
              <p:nvPr/>
            </p:nvSpPr>
            <p:spPr>
              <a:xfrm>
                <a:off x="839491" y="2419029"/>
                <a:ext cx="78243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rgbClr val="292929"/>
                    </a:solidFill>
                    <a:latin typeface="charter"/>
                  </a:rPr>
                  <a:t>V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for each class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, where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is the number of features (i.e. the size of the vocabulary) and </a:t>
                </a:r>
                <a:r>
                  <a:rPr lang="en-US">
                    <a:solidFill>
                      <a:srgbClr val="29292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is the probability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of feature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i="0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appearing in a sample that belongs to the class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11E70F-D9AB-456E-B0B4-276FFE08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91" y="2419029"/>
                <a:ext cx="7824370" cy="923330"/>
              </a:xfrm>
              <a:prstGeom prst="rect">
                <a:avLst/>
              </a:prstGeom>
              <a:blipFill>
                <a:blip r:embed="rId2"/>
                <a:stretch>
                  <a:fillRect l="-70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F91E5-1A8A-4A9F-8F1F-DDBCED00FA68}"/>
                  </a:ext>
                </a:extLst>
              </p:cNvPr>
              <p:cNvSpPr txBox="1"/>
              <p:nvPr/>
            </p:nvSpPr>
            <p:spPr>
              <a:xfrm>
                <a:off x="2282140" y="3411940"/>
                <a:ext cx="4572000" cy="657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F91E5-1A8A-4A9F-8F1F-DDBCED00F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0" y="3411940"/>
                <a:ext cx="4572000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919E17-64C8-405B-A0C6-A5865BB2E892}"/>
              </a:ext>
            </a:extLst>
          </p:cNvPr>
          <p:cNvSpPr txBox="1"/>
          <p:nvPr/>
        </p:nvSpPr>
        <p:spPr>
          <a:xfrm>
            <a:off x="839490" y="4069621"/>
            <a:ext cx="757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Thus, the final decision rule is defined as follows: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8B22D-DA12-49B8-8D33-F47013543DA3}"/>
                  </a:ext>
                </a:extLst>
              </p:cNvPr>
              <p:cNvSpPr txBox="1"/>
              <p:nvPr/>
            </p:nvSpPr>
            <p:spPr>
              <a:xfrm>
                <a:off x="1646036" y="4536491"/>
                <a:ext cx="5844208" cy="520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8B22D-DA12-49B8-8D33-F47013543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036" y="4536491"/>
                <a:ext cx="5844208" cy="520784"/>
              </a:xfrm>
              <a:prstGeom prst="rect">
                <a:avLst/>
              </a:prstGeom>
              <a:blipFill>
                <a:blip r:embed="rId4"/>
                <a:stretch>
                  <a:fillRect t="-73256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23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Support vector machine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1E9C0D-53F8-4AA7-AA02-855D5522B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21" y="2380593"/>
            <a:ext cx="4123681" cy="4006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435E4D-322C-4C17-9029-3C60485746D6}"/>
              </a:ext>
            </a:extLst>
          </p:cNvPr>
          <p:cNvSpPr txBox="1"/>
          <p:nvPr/>
        </p:nvSpPr>
        <p:spPr>
          <a:xfrm>
            <a:off x="858166" y="2290204"/>
            <a:ext cx="2655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Construct a hyperplane or set of hyperplanes in a hight or infinite dimensional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Finding w,b satisfy max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57DA3-4893-4D71-B292-90C63491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16" y="4210792"/>
            <a:ext cx="3604224" cy="796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DEBED-166C-4476-89E5-794365ED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94" y="4958782"/>
            <a:ext cx="30384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2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Kernel Support vector machine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16D3B-4EE3-4BF3-9661-CA5D3816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5" y="3096919"/>
            <a:ext cx="5433835" cy="2770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1F591-FA54-4028-8A27-07B6011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63" y="3096919"/>
            <a:ext cx="2633477" cy="30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6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Kernel Support vector machine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972365B4-900D-405B-9964-848EDFF16F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542900"/>
                  </p:ext>
                </p:extLst>
              </p:nvPr>
            </p:nvGraphicFramePr>
            <p:xfrm>
              <a:off x="940904" y="2812886"/>
              <a:ext cx="7476496" cy="300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783">
                      <a:extLst>
                        <a:ext uri="{9D8B030D-6E8A-4147-A177-3AD203B41FA5}">
                          <a16:colId xmlns:a16="http://schemas.microsoft.com/office/drawing/2014/main" val="4233193329"/>
                        </a:ext>
                      </a:extLst>
                    </a:gridCol>
                    <a:gridCol w="2769704">
                      <a:extLst>
                        <a:ext uri="{9D8B030D-6E8A-4147-A177-3AD203B41FA5}">
                          <a16:colId xmlns:a16="http://schemas.microsoft.com/office/drawing/2014/main" val="2407703191"/>
                        </a:ext>
                      </a:extLst>
                    </a:gridCol>
                    <a:gridCol w="1114885">
                      <a:extLst>
                        <a:ext uri="{9D8B030D-6E8A-4147-A177-3AD203B41FA5}">
                          <a16:colId xmlns:a16="http://schemas.microsoft.com/office/drawing/2014/main" val="1248733523"/>
                        </a:ext>
                      </a:extLst>
                    </a:gridCol>
                    <a:gridCol w="1869124">
                      <a:extLst>
                        <a:ext uri="{9D8B030D-6E8A-4147-A177-3AD203B41FA5}">
                          <a16:colId xmlns:a16="http://schemas.microsoft.com/office/drawing/2014/main" val="2293096057"/>
                        </a:ext>
                      </a:extLst>
                    </a:gridCol>
                  </a:tblGrid>
                  <a:tr h="747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Kernel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Tuning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19563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18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‘linear’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279682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/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‘poly’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i="1"/>
                            <a:t>d</a:t>
                          </a:r>
                          <a:r>
                            <a:rPr lang="en-US" sz="1800"/>
                            <a:t>: degree,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800"/>
                            <a:t>:gama,</a:t>
                          </a:r>
                          <a:r>
                            <a:rPr lang="en-US" sz="1800" baseline="0"/>
                            <a:t> </a:t>
                          </a:r>
                          <a:r>
                            <a:rPr lang="en-US" sz="1800" i="1" baseline="0"/>
                            <a:t>r</a:t>
                          </a:r>
                          <a:r>
                            <a:rPr lang="en-US" sz="1800" baseline="0"/>
                            <a:t>: coef0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991586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‘sigmoid’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800"/>
                            <a:t>:gama,</a:t>
                          </a:r>
                          <a:r>
                            <a:rPr lang="en-US" sz="1800" baseline="0"/>
                            <a:t> </a:t>
                          </a:r>
                          <a:r>
                            <a:rPr lang="en-US" sz="1800" i="1" baseline="0"/>
                            <a:t>r</a:t>
                          </a:r>
                          <a:r>
                            <a:rPr lang="en-US" sz="1800" baseline="0"/>
                            <a:t>: coef0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338800"/>
                      </a:ext>
                    </a:extLst>
                  </a:tr>
                  <a:tr h="747114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Radial Basic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‘rbf’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800"/>
                            <a:t>&gt;0:gama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08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972365B4-900D-405B-9964-848EDFF16F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542900"/>
                  </p:ext>
                </p:extLst>
              </p:nvPr>
            </p:nvGraphicFramePr>
            <p:xfrm>
              <a:off x="940904" y="2812886"/>
              <a:ext cx="7476496" cy="300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783">
                      <a:extLst>
                        <a:ext uri="{9D8B030D-6E8A-4147-A177-3AD203B41FA5}">
                          <a16:colId xmlns:a16="http://schemas.microsoft.com/office/drawing/2014/main" val="4233193329"/>
                        </a:ext>
                      </a:extLst>
                    </a:gridCol>
                    <a:gridCol w="2769704">
                      <a:extLst>
                        <a:ext uri="{9D8B030D-6E8A-4147-A177-3AD203B41FA5}">
                          <a16:colId xmlns:a16="http://schemas.microsoft.com/office/drawing/2014/main" val="2407703191"/>
                        </a:ext>
                      </a:extLst>
                    </a:gridCol>
                    <a:gridCol w="1114885">
                      <a:extLst>
                        <a:ext uri="{9D8B030D-6E8A-4147-A177-3AD203B41FA5}">
                          <a16:colId xmlns:a16="http://schemas.microsoft.com/office/drawing/2014/main" val="1248733523"/>
                        </a:ext>
                      </a:extLst>
                    </a:gridCol>
                    <a:gridCol w="1869124">
                      <a:extLst>
                        <a:ext uri="{9D8B030D-6E8A-4147-A177-3AD203B41FA5}">
                          <a16:colId xmlns:a16="http://schemas.microsoft.com/office/drawing/2014/main" val="2293096057"/>
                        </a:ext>
                      </a:extLst>
                    </a:gridCol>
                  </a:tblGrid>
                  <a:tr h="747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Kernel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Tuning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19563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180282" r="-108811" b="-4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‘linear’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2796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189524" r="-108811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‘poly’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89524" r="-1303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991586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428169" r="-108811" b="-176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‘sigmoid’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28169" r="-1303" b="-176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338800"/>
                      </a:ext>
                    </a:extLst>
                  </a:tr>
                  <a:tr h="747114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Radial Basic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304878" r="-108811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‘rbf’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4878" r="-1303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84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034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A2645-FABC-4C4D-96C7-78A1BD86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>
                <a:solidFill>
                  <a:srgbClr val="FFFFFF"/>
                </a:solidFill>
              </a:rPr>
              <a:t>Result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E47AB-1ABD-49F3-A201-7630DFA6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32" y="2568894"/>
            <a:ext cx="7211146" cy="1948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B1FC-29AA-400E-AF75-306F1C85474F}"/>
              </a:ext>
            </a:extLst>
          </p:cNvPr>
          <p:cNvSpPr txBox="1"/>
          <p:nvPr/>
        </p:nvSpPr>
        <p:spPr>
          <a:xfrm>
            <a:off x="1048081" y="4732755"/>
            <a:ext cx="7045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100"/>
              <a:t>Vetorizer: TF-IDF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100"/>
              <a:t>Train model: Kernel SVM</a:t>
            </a:r>
          </a:p>
        </p:txBody>
      </p:sp>
    </p:spTree>
    <p:extLst>
      <p:ext uri="{BB962C8B-B14F-4D97-AF65-F5344CB8AC3E}">
        <p14:creationId xmlns:p14="http://schemas.microsoft.com/office/powerpoint/2010/main" val="252801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409865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Graphic 83" descr="Gavel">
            <a:extLst>
              <a:ext uri="{FF2B5EF4-FFF2-40B4-BE49-F238E27FC236}">
                <a16:creationId xmlns:a16="http://schemas.microsoft.com/office/drawing/2014/main" id="{EF3AD51D-24D4-4997-BD19-A7ADACE87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8ED54-66BA-4D06-B9F0-228D1F9837E4}"/>
              </a:ext>
            </a:extLst>
          </p:cNvPr>
          <p:cNvSpPr txBox="1"/>
          <p:nvPr/>
        </p:nvSpPr>
        <p:spPr>
          <a:xfrm>
            <a:off x="678764" y="1719295"/>
            <a:ext cx="225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2957-1FB5-4BA8-8FA3-F16D894E043A}"/>
              </a:ext>
            </a:extLst>
          </p:cNvPr>
          <p:cNvSpPr txBox="1"/>
          <p:nvPr/>
        </p:nvSpPr>
        <p:spPr>
          <a:xfrm>
            <a:off x="5088835" y="2903852"/>
            <a:ext cx="3233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Vectorizer by TF-IDF vs train model by Kernel SVM for result better than Bag of Word vs Naïve Bayes</a:t>
            </a:r>
          </a:p>
        </p:txBody>
      </p:sp>
    </p:spTree>
    <p:extLst>
      <p:ext uri="{BB962C8B-B14F-4D97-AF65-F5344CB8AC3E}">
        <p14:creationId xmlns:p14="http://schemas.microsoft.com/office/powerpoint/2010/main" val="37062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94C053FF-6906-40FA-8646-2C91544F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600" y="699325"/>
            <a:ext cx="8178799" cy="54593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38AA49-E93E-4CA0-9DFC-EF813700D7EB}"/>
              </a:ext>
            </a:extLst>
          </p:cNvPr>
          <p:cNvGrpSpPr/>
          <p:nvPr/>
        </p:nvGrpSpPr>
        <p:grpSpPr>
          <a:xfrm>
            <a:off x="4582419" y="1160237"/>
            <a:ext cx="3875384" cy="1059437"/>
            <a:chOff x="0" y="563094"/>
            <a:chExt cx="3943350" cy="13922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E865433-6401-40B9-AFCD-B5A4E3B9E970}"/>
                </a:ext>
              </a:extLst>
            </p:cNvPr>
            <p:cNvSpPr/>
            <p:nvPr/>
          </p:nvSpPr>
          <p:spPr>
            <a:xfrm>
              <a:off x="0" y="563094"/>
              <a:ext cx="3943350" cy="13922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53EF1199-4898-46AC-8D4B-19AE115C7580}"/>
                </a:ext>
              </a:extLst>
            </p:cNvPr>
            <p:cNvSpPr txBox="1"/>
            <p:nvPr/>
          </p:nvSpPr>
          <p:spPr>
            <a:xfrm>
              <a:off x="67966" y="631060"/>
              <a:ext cx="3807418" cy="125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Introduce to Sentiment Analysis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626B6D-5891-4962-8801-8DAA5F79905B}"/>
              </a:ext>
            </a:extLst>
          </p:cNvPr>
          <p:cNvGrpSpPr/>
          <p:nvPr/>
        </p:nvGrpSpPr>
        <p:grpSpPr>
          <a:xfrm>
            <a:off x="4582419" y="2653338"/>
            <a:ext cx="3943350" cy="1059436"/>
            <a:chOff x="0" y="2056194"/>
            <a:chExt cx="3943350" cy="139229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ED9B839-169F-40AC-956A-9DD19392CA15}"/>
                </a:ext>
              </a:extLst>
            </p:cNvPr>
            <p:cNvSpPr/>
            <p:nvPr/>
          </p:nvSpPr>
          <p:spPr>
            <a:xfrm>
              <a:off x="0" y="2056194"/>
              <a:ext cx="3943350" cy="13922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6">
              <a:extLst>
                <a:ext uri="{FF2B5EF4-FFF2-40B4-BE49-F238E27FC236}">
                  <a16:creationId xmlns:a16="http://schemas.microsoft.com/office/drawing/2014/main" id="{1044F06C-3102-474D-AFCA-C4EEDFF85F12}"/>
                </a:ext>
              </a:extLst>
            </p:cNvPr>
            <p:cNvSpPr txBox="1"/>
            <p:nvPr/>
          </p:nvSpPr>
          <p:spPr>
            <a:xfrm>
              <a:off x="67966" y="2124160"/>
              <a:ext cx="3807418" cy="125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Build Sentiment Analysis Model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460D31-0830-45B8-92AB-1BA99F150C01}"/>
              </a:ext>
            </a:extLst>
          </p:cNvPr>
          <p:cNvGrpSpPr/>
          <p:nvPr/>
        </p:nvGrpSpPr>
        <p:grpSpPr>
          <a:xfrm>
            <a:off x="4582419" y="4146438"/>
            <a:ext cx="3875384" cy="1059436"/>
            <a:chOff x="0" y="3549294"/>
            <a:chExt cx="3943350" cy="139229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F0CA94-FC59-41D5-9F0F-84E1FF5B609B}"/>
                </a:ext>
              </a:extLst>
            </p:cNvPr>
            <p:cNvSpPr/>
            <p:nvPr/>
          </p:nvSpPr>
          <p:spPr>
            <a:xfrm>
              <a:off x="0" y="3549294"/>
              <a:ext cx="3943350" cy="13922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FEE00E1B-66AF-49CD-86C9-4D0EAE4449BF}"/>
                </a:ext>
              </a:extLst>
            </p:cNvPr>
            <p:cNvSpPr txBox="1"/>
            <p:nvPr/>
          </p:nvSpPr>
          <p:spPr>
            <a:xfrm>
              <a:off x="67966" y="3617260"/>
              <a:ext cx="3807418" cy="125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0EBA9A-C630-4F5B-9B29-5A9A0A7F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to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3694-9621-4355-8907-CB48B077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028" y="3812003"/>
            <a:ext cx="3040158" cy="1348680"/>
          </a:xfrm>
        </p:spPr>
        <p:txBody>
          <a:bodyPr>
            <a:normAutofit/>
          </a:bodyPr>
          <a:lstStyle/>
          <a:p>
            <a:r>
              <a:rPr lang="en-US"/>
              <a:t>2 Approaches:</a:t>
            </a:r>
          </a:p>
          <a:p>
            <a:pPr lvl="1"/>
            <a:r>
              <a:rPr lang="en-US"/>
              <a:t>User</a:t>
            </a:r>
          </a:p>
          <a:p>
            <a:pPr lvl="1"/>
            <a:r>
              <a:rPr lang="en-US"/>
              <a:t>Machine learning</a:t>
            </a:r>
          </a:p>
          <a:p>
            <a:pPr marL="0" indent="0">
              <a:buNone/>
            </a:pPr>
            <a:endParaRPr lang="en-US" b="1"/>
          </a:p>
        </p:txBody>
      </p:sp>
      <p:pic>
        <p:nvPicPr>
          <p:cNvPr id="1026" name="Picture 2" descr="Everything There Is to Know about Sentiment Analysis">
            <a:extLst>
              <a:ext uri="{FF2B5EF4-FFF2-40B4-BE49-F238E27FC236}">
                <a16:creationId xmlns:a16="http://schemas.microsoft.com/office/drawing/2014/main" id="{430F0B87-C13F-4FEB-B153-5C2D1BF4B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r="13028" b="1"/>
          <a:stretch/>
        </p:blipFill>
        <p:spPr bwMode="auto">
          <a:xfrm>
            <a:off x="4574169" y="2492375"/>
            <a:ext cx="3601803" cy="39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1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4BEA9-27E9-4C1F-BDFF-5DCD7492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18B21-A51C-4DE3-8AAC-D2E91C74EF42}"/>
              </a:ext>
            </a:extLst>
          </p:cNvPr>
          <p:cNvSpPr txBox="1"/>
          <p:nvPr/>
        </p:nvSpPr>
        <p:spPr>
          <a:xfrm>
            <a:off x="916983" y="2402302"/>
            <a:ext cx="762103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Businesses and Organization: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Brand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New product perception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Product and Service benchmarking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Business spends a huge amount of money to find consumer sentiments and opinions.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Individuals: Interested in other’s opinions when….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Purchasing a product or using a service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Finding opinions on political topics, movies, etc.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77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BDCCD5-40EA-48AF-9296-A5129553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49" y="759805"/>
            <a:ext cx="750010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Build sentiment analysis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B3DDCB-D88C-4CF2-8BEA-227628E3D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95305"/>
              </p:ext>
            </p:extLst>
          </p:nvPr>
        </p:nvGraphicFramePr>
        <p:xfrm>
          <a:off x="1066869" y="2499837"/>
          <a:ext cx="7130833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87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BDCCD5-40EA-48AF-9296-A5129553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49" y="759805"/>
            <a:ext cx="750010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Flowchar of Sentiment analysis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CC700F-D2B3-4D87-A570-B80153DE2AD6}"/>
              </a:ext>
            </a:extLst>
          </p:cNvPr>
          <p:cNvSpPr/>
          <p:nvPr/>
        </p:nvSpPr>
        <p:spPr>
          <a:xfrm>
            <a:off x="1427959" y="2503328"/>
            <a:ext cx="1392458" cy="56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609F10-3509-4B19-B040-632352D20C3E}"/>
              </a:ext>
            </a:extLst>
          </p:cNvPr>
          <p:cNvSpPr/>
          <p:nvPr/>
        </p:nvSpPr>
        <p:spPr>
          <a:xfrm>
            <a:off x="3008241" y="3169742"/>
            <a:ext cx="1392458" cy="56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Vectorizer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66D18-2C92-474E-9221-64227E7FB891}"/>
              </a:ext>
            </a:extLst>
          </p:cNvPr>
          <p:cNvSpPr/>
          <p:nvPr/>
        </p:nvSpPr>
        <p:spPr>
          <a:xfrm>
            <a:off x="4717772" y="3878654"/>
            <a:ext cx="1392458" cy="56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6FE2BD-D21B-46CF-A791-73852E5728BC}"/>
              </a:ext>
            </a:extLst>
          </p:cNvPr>
          <p:cNvSpPr/>
          <p:nvPr/>
        </p:nvSpPr>
        <p:spPr>
          <a:xfrm>
            <a:off x="4717772" y="5181616"/>
            <a:ext cx="1437371" cy="55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ED9AA-C880-498E-9635-57F03DD7902D}"/>
              </a:ext>
            </a:extLst>
          </p:cNvPr>
          <p:cNvSpPr/>
          <p:nvPr/>
        </p:nvSpPr>
        <p:spPr>
          <a:xfrm>
            <a:off x="6382681" y="5181616"/>
            <a:ext cx="1392458" cy="55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Neutral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668F47-E2F7-4ABC-8FF3-8E42E0C95D00}"/>
              </a:ext>
            </a:extLst>
          </p:cNvPr>
          <p:cNvSpPr/>
          <p:nvPr/>
        </p:nvSpPr>
        <p:spPr>
          <a:xfrm>
            <a:off x="3097776" y="5181616"/>
            <a:ext cx="1392458" cy="55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Positive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AB44041-2285-4FEE-818B-CF3F8E7C41FD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2820417" y="2787822"/>
            <a:ext cx="884053" cy="381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5FF95CE-4E9C-45F5-BB9C-2EAAA13AC08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4400699" y="3454236"/>
            <a:ext cx="1013302" cy="42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26CCAB-FE21-4E85-B7E9-751E2DC2331F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3794005" y="4447642"/>
            <a:ext cx="1619996" cy="73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7EFC63-3EA3-4032-94FE-1B950F20285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414001" y="4447642"/>
            <a:ext cx="22457" cy="73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ABB3E-F5BD-45B5-8748-E3FE9A626A7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414001" y="4447642"/>
            <a:ext cx="1664909" cy="73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9DA14-483A-4B89-9894-5B37B55D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Training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53992-ECA7-4806-A1A2-183B8194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0" y="2954206"/>
            <a:ext cx="7270552" cy="2976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1E241E-2380-46B3-BE6A-457F0887A82A}"/>
              </a:ext>
            </a:extLst>
          </p:cNvPr>
          <p:cNvSpPr txBox="1"/>
          <p:nvPr/>
        </p:nvSpPr>
        <p:spPr>
          <a:xfrm>
            <a:off x="1146773" y="2526795"/>
            <a:ext cx="6493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/>
              <a:t>4930 records</a:t>
            </a:r>
          </a:p>
        </p:txBody>
      </p:sp>
    </p:spTree>
    <p:extLst>
      <p:ext uri="{BB962C8B-B14F-4D97-AF65-F5344CB8AC3E}">
        <p14:creationId xmlns:p14="http://schemas.microsoft.com/office/powerpoint/2010/main" val="128569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9DA14-483A-4B89-9894-5B37B55D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46044-4BB1-4AA4-BE59-3D871AB3D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73" y="2209457"/>
            <a:ext cx="7175592" cy="43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3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5A56EF-DD75-4BAD-AC45-0894279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Vectorizer – Bag of Words</a:t>
            </a:r>
          </a:p>
        </p:txBody>
      </p:sp>
      <p:pic>
        <p:nvPicPr>
          <p:cNvPr id="3076" name="Picture 4" descr="Bag of Words example | Download Scientific Diagram">
            <a:extLst>
              <a:ext uri="{FF2B5EF4-FFF2-40B4-BE49-F238E27FC236}">
                <a16:creationId xmlns:a16="http://schemas.microsoft.com/office/drawing/2014/main" id="{DA248E8F-CA2C-44E0-AB04-02E8680A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72" y="2470263"/>
            <a:ext cx="7270629" cy="43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448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charter</vt:lpstr>
      <vt:lpstr>Symbol</vt:lpstr>
      <vt:lpstr>Wingdings</vt:lpstr>
      <vt:lpstr>Office Theme</vt:lpstr>
      <vt:lpstr> SENTIMENT ANALYSIS    </vt:lpstr>
      <vt:lpstr>CONTENT</vt:lpstr>
      <vt:lpstr>Introduction to sentiment analysis</vt:lpstr>
      <vt:lpstr>Application</vt:lpstr>
      <vt:lpstr>Build sentiment analysis model</vt:lpstr>
      <vt:lpstr>Flowchar of Sentiment analysis </vt:lpstr>
      <vt:lpstr>Training data</vt:lpstr>
      <vt:lpstr>Training data</vt:lpstr>
      <vt:lpstr>Vectorizer – Bag of Words</vt:lpstr>
      <vt:lpstr>Vectorizer – TF-IDF</vt:lpstr>
      <vt:lpstr>Model for predicting</vt:lpstr>
      <vt:lpstr>Naïve Bayes Classifier</vt:lpstr>
      <vt:lpstr>2.3.2 Multinomial Naïve Bayes</vt:lpstr>
      <vt:lpstr>Support vector machine </vt:lpstr>
      <vt:lpstr>Kernel Support vector machine </vt:lpstr>
      <vt:lpstr>Kernel Support vector machine </vt:lpstr>
      <vt:lpstr>Result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SENTIMENT ANALYSIS    </dc:title>
  <dc:creator>Luong Khac Manh 20173551</dc:creator>
  <cp:lastModifiedBy>Luong Khac Manh 20173551</cp:lastModifiedBy>
  <cp:revision>1</cp:revision>
  <dcterms:created xsi:type="dcterms:W3CDTF">2020-12-02T16:24:36Z</dcterms:created>
  <dcterms:modified xsi:type="dcterms:W3CDTF">2020-12-02T16:29:40Z</dcterms:modified>
</cp:coreProperties>
</file>