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5" r:id="rId3"/>
    <p:sldId id="257" r:id="rId4"/>
    <p:sldId id="261" r:id="rId5"/>
    <p:sldId id="262" r:id="rId6"/>
    <p:sldId id="263" r:id="rId7"/>
    <p:sldId id="264" r:id="rId8"/>
    <p:sldId id="258" r:id="rId9"/>
    <p:sldId id="259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82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5DD0D6-7A82-473E-879B-C6ECD6CCCFE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408324-A84C-4A45-93B6-78D079CCE772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5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Subtle clouds">
            <a:extLst>
              <a:ext uri="{FF2B5EF4-FFF2-40B4-BE49-F238E27FC236}">
                <a16:creationId xmlns:a16="http://schemas.microsoft.com/office/drawing/2014/main" id="{AE67B6E0-F36A-402E-8136-9CFC70114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8" r="-1" b="1247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985D6-9E67-4E77-9447-33AF495E4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7"/>
            <a:ext cx="7810500" cy="2590465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FINAL REPORT STEP1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3A5D-CAE0-4711-8F40-6963BCAEE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533499"/>
            <a:ext cx="6953250" cy="978234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BW:Nguyễn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Mạnh</a:t>
            </a:r>
          </a:p>
          <a:p>
            <a:pPr algn="ctr"/>
            <a:r>
              <a:rPr lang="en-US" dirty="0"/>
              <a:t>Mentor : Nguyễn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48E-8210-4106-8377-6518A09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Support Vector 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0E2C46-AF5D-46D8-8C86-0F2A72178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64" y="1809077"/>
            <a:ext cx="3440205" cy="22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B57EB1-7ABA-4DE5-9E6E-3DDF1D86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32" y="3826770"/>
            <a:ext cx="3601571" cy="24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6E88FD-38F2-4548-AC3E-962721ED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52" y="3826769"/>
            <a:ext cx="3601571" cy="24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D32F0-AD87-4AA0-B797-9604133EAAD9}"/>
              </a:ext>
            </a:extLst>
          </p:cNvPr>
          <p:cNvSpPr txBox="1"/>
          <p:nvPr/>
        </p:nvSpPr>
        <p:spPr>
          <a:xfrm>
            <a:off x="3119718" y="2600793"/>
            <a:ext cx="1016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PLA</a:t>
            </a:r>
          </a:p>
        </p:txBody>
      </p:sp>
    </p:spTree>
    <p:extLst>
      <p:ext uri="{BB962C8B-B14F-4D97-AF65-F5344CB8AC3E}">
        <p14:creationId xmlns:p14="http://schemas.microsoft.com/office/powerpoint/2010/main" val="384840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48E-8210-4106-8377-6518A09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Support Vector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5FC44C-C2A3-4FDD-9898-A20E323C1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75" y="2374740"/>
            <a:ext cx="3549425" cy="1450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D5F97-5080-43D1-A221-5768FECA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68" y="4671667"/>
            <a:ext cx="2192437" cy="1193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EC040-7E5E-4033-B70C-272ADFE8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483" y="2031185"/>
            <a:ext cx="2370719" cy="47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9D981-AAEE-408D-ACD9-0AE4BB40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186" y="4038930"/>
            <a:ext cx="1582637" cy="4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3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216-E6B0-4FBB-BC5D-D7409838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CC25-3C2D-43D5-95DA-DA8425B1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E50993-86A7-49E5-AA37-60E1562305E8}"/>
              </a:ext>
            </a:extLst>
          </p:cNvPr>
          <p:cNvSpPr/>
          <p:nvPr/>
        </p:nvSpPr>
        <p:spPr>
          <a:xfrm>
            <a:off x="5838487" y="3059052"/>
            <a:ext cx="842683" cy="746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78228-3AD7-4C63-B14C-59F6223A5639}"/>
              </a:ext>
            </a:extLst>
          </p:cNvPr>
          <p:cNvSpPr txBox="1"/>
          <p:nvPr/>
        </p:nvSpPr>
        <p:spPr>
          <a:xfrm>
            <a:off x="7407872" y="2874385"/>
            <a:ext cx="30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? , b =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C0761-EAB6-47B0-BA15-60B6AF01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2" y="2503455"/>
            <a:ext cx="3768891" cy="1111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8B6BA-45F4-4F6A-BB43-D377E65B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07" y="4177184"/>
            <a:ext cx="81259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985-9FC1-4C9C-8CB9-969613B0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71CA-C291-447A-ACF1-BAFD9DD1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err="1">
                <a:solidFill>
                  <a:schemeClr val="tx1"/>
                </a:solidFill>
              </a:rPr>
              <a:t>Tiêu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chuẩn</a:t>
            </a:r>
            <a:r>
              <a:rPr lang="en-US" sz="2500" dirty="0">
                <a:solidFill>
                  <a:schemeClr val="tx1"/>
                </a:solidFill>
              </a:rPr>
              <a:t> Slater  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AD959-9355-4229-A9D8-02550A6D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25" y="2263061"/>
            <a:ext cx="5240276" cy="646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6DC06-F3D5-48F7-94F6-25657D8C26BA}"/>
              </a:ext>
            </a:extLst>
          </p:cNvPr>
          <p:cNvSpPr/>
          <p:nvPr/>
        </p:nvSpPr>
        <p:spPr>
          <a:xfrm>
            <a:off x="1097280" y="2950126"/>
            <a:ext cx="9391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Lagrangian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của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bài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toán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SVM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7C2AB-3A75-4084-B780-36777040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99" y="3393061"/>
            <a:ext cx="4715533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D9529-580B-4D42-A62A-6E75652C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8" y="4672201"/>
            <a:ext cx="4302514" cy="970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CFBF8-2863-4112-92B6-DB424D26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93" y="4875677"/>
            <a:ext cx="2915057" cy="60968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4F816AE-1BAF-4271-9E33-B9AC600DB18F}"/>
              </a:ext>
            </a:extLst>
          </p:cNvPr>
          <p:cNvSpPr/>
          <p:nvPr/>
        </p:nvSpPr>
        <p:spPr>
          <a:xfrm>
            <a:off x="4356110" y="5157661"/>
            <a:ext cx="842683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F85392-C403-4B7F-9522-8B4325308694}"/>
              </a:ext>
            </a:extLst>
          </p:cNvPr>
          <p:cNvSpPr/>
          <p:nvPr/>
        </p:nvSpPr>
        <p:spPr>
          <a:xfrm>
            <a:off x="8011099" y="5132070"/>
            <a:ext cx="770952" cy="62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3B41C-1D6B-4957-BC4C-A483FFB15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300" y="4934777"/>
            <a:ext cx="2295845" cy="4286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5D756D-4557-4BE8-8B78-1319B8B4A8C3}"/>
              </a:ext>
            </a:extLst>
          </p:cNvPr>
          <p:cNvSpPr/>
          <p:nvPr/>
        </p:nvSpPr>
        <p:spPr>
          <a:xfrm>
            <a:off x="1036320" y="4183676"/>
            <a:ext cx="32407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err="1">
                <a:solidFill>
                  <a:srgbClr val="000000"/>
                </a:solidFill>
                <a:latin typeface="Calibri (Body)"/>
              </a:rPr>
              <a:t>Hàm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</a:rPr>
              <a:t>đối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</a:rPr>
              <a:t>ngẫu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 Lagrange</a:t>
            </a:r>
          </a:p>
        </p:txBody>
      </p:sp>
    </p:spTree>
    <p:extLst>
      <p:ext uri="{BB962C8B-B14F-4D97-AF65-F5344CB8AC3E}">
        <p14:creationId xmlns:p14="http://schemas.microsoft.com/office/powerpoint/2010/main" val="138499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6646-90A4-411B-B106-ACF71475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C545-9BEA-4D72-8175-6318E22EF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rgbClr val="FF0000"/>
                </a:solidFill>
              </a:rPr>
              <a:t>*</a:t>
            </a:r>
            <a:r>
              <a:rPr lang="en-US" sz="2500" dirty="0" err="1">
                <a:solidFill>
                  <a:schemeClr val="tx1"/>
                </a:solidFill>
              </a:rPr>
              <a:t>Nếu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bài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toán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tối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ưu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lồi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thỏa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mãn</a:t>
            </a:r>
            <a:r>
              <a:rPr lang="en-US" sz="2500" dirty="0">
                <a:solidFill>
                  <a:schemeClr val="tx1"/>
                </a:solidFill>
              </a:rPr>
              <a:t> tiểu </a:t>
            </a:r>
            <a:r>
              <a:rPr lang="en-US" sz="2500" dirty="0" err="1">
                <a:solidFill>
                  <a:schemeClr val="tx1"/>
                </a:solidFill>
              </a:rPr>
              <a:t>chuẩn</a:t>
            </a:r>
            <a:r>
              <a:rPr lang="en-US" sz="2500" dirty="0">
                <a:solidFill>
                  <a:schemeClr val="tx1"/>
                </a:solidFill>
              </a:rPr>
              <a:t> Slater </a:t>
            </a:r>
            <a:r>
              <a:rPr lang="en-US" sz="2500" dirty="0" err="1">
                <a:solidFill>
                  <a:schemeClr val="tx1"/>
                </a:solidFill>
              </a:rPr>
              <a:t>thì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đối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ngẫu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mạnh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xảy</a:t>
            </a:r>
            <a:r>
              <a:rPr lang="en-US" sz="2500" dirty="0">
                <a:solidFill>
                  <a:schemeClr val="tx1"/>
                </a:solidFill>
              </a:rPr>
              <a:t> ra và </a:t>
            </a:r>
            <a:r>
              <a:rPr lang="en-US" sz="2500" dirty="0" err="1">
                <a:solidFill>
                  <a:schemeClr val="tx1"/>
                </a:solidFill>
              </a:rPr>
              <a:t>thỏa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mãn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thì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</a:p>
          <a:p>
            <a:r>
              <a:rPr lang="en-US" sz="2500" dirty="0" err="1">
                <a:solidFill>
                  <a:schemeClr val="tx1"/>
                </a:solidFill>
              </a:rPr>
              <a:t>Nghiệm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chính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là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nghiệm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của</a:t>
            </a:r>
            <a:r>
              <a:rPr lang="en-US" sz="2500" dirty="0">
                <a:solidFill>
                  <a:schemeClr val="tx1"/>
                </a:solidFill>
              </a:rPr>
              <a:t> hệ </a:t>
            </a:r>
            <a:r>
              <a:rPr lang="en-US" sz="2500" dirty="0" err="1">
                <a:solidFill>
                  <a:schemeClr val="tx1"/>
                </a:solidFill>
              </a:rPr>
              <a:t>điều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kiện</a:t>
            </a:r>
            <a:r>
              <a:rPr lang="en-US" sz="2500" dirty="0">
                <a:solidFill>
                  <a:schemeClr val="tx1"/>
                </a:solidFill>
              </a:rPr>
              <a:t> KKT 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54761-D54A-4CE6-8D10-7FC2130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50" y="3703504"/>
            <a:ext cx="6242163" cy="103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2A4C2-E4EE-4D0A-ACEE-A658E370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89" y="4848816"/>
            <a:ext cx="2390421" cy="8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ACA-A19D-4F29-B8D0-75C1F7A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Support Vector Machine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842D92-AC6B-4F7C-86EA-A0D829AD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1828906"/>
            <a:ext cx="3188970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840083-6519-41A2-AEA1-34EF9461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33" y="1804776"/>
            <a:ext cx="3261361" cy="21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68F80F-823C-42A1-B131-D24AAC6F7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20" y="3757084"/>
            <a:ext cx="3339306" cy="22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FAE0-6364-4911-AF3F-9778B243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Support Vector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622AC-3AC8-48D3-B759-03C2A916C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572" y="3523883"/>
            <a:ext cx="4149446" cy="112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20998-920A-4A5D-9770-74E5DF9C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07" y="1934683"/>
            <a:ext cx="2882620" cy="109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68E2E-B463-4E3C-BB66-337569BEE1A7}"/>
              </a:ext>
            </a:extLst>
          </p:cNvPr>
          <p:cNvSpPr txBox="1"/>
          <p:nvPr/>
        </p:nvSpPr>
        <p:spPr>
          <a:xfrm>
            <a:off x="1077782" y="2159173"/>
            <a:ext cx="20104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mục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FEF37-DDF0-4C90-8CD8-9E44CFC3CA5C}"/>
              </a:ext>
            </a:extLst>
          </p:cNvPr>
          <p:cNvSpPr txBox="1"/>
          <p:nvPr/>
        </p:nvSpPr>
        <p:spPr>
          <a:xfrm>
            <a:off x="1097280" y="3619500"/>
            <a:ext cx="1969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mất</a:t>
            </a:r>
            <a:r>
              <a:rPr lang="en-US" sz="2500" dirty="0"/>
              <a:t> </a:t>
            </a:r>
            <a:r>
              <a:rPr lang="en-US" sz="2500" dirty="0" err="1"/>
              <a:t>mát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4696-F5B5-42FF-9DDB-05FC09D9C4DD}"/>
              </a:ext>
            </a:extLst>
          </p:cNvPr>
          <p:cNvSpPr txBox="1"/>
          <p:nvPr/>
        </p:nvSpPr>
        <p:spPr>
          <a:xfrm>
            <a:off x="1077782" y="4904538"/>
            <a:ext cx="2812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Tối</a:t>
            </a:r>
            <a:r>
              <a:rPr lang="en-US" sz="2500" dirty="0"/>
              <a:t> </a:t>
            </a:r>
            <a:r>
              <a:rPr lang="en-US" sz="2500" dirty="0" err="1"/>
              <a:t>ưu</a:t>
            </a:r>
            <a:r>
              <a:rPr lang="en-US" sz="2500" dirty="0"/>
              <a:t> </a:t>
            </a: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mất</a:t>
            </a:r>
            <a:r>
              <a:rPr lang="en-US" sz="2500" dirty="0"/>
              <a:t> </a:t>
            </a:r>
            <a:r>
              <a:rPr lang="en-US" sz="2500" dirty="0" err="1"/>
              <a:t>mát</a:t>
            </a: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833BD-6CD9-4461-B513-56C15383D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37" y="5143065"/>
            <a:ext cx="3134959" cy="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77DA-8191-43AD-8DC2-014B8194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Machine-Neural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7203F-DCE6-4383-8189-7C0A0A09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6" y="2844198"/>
            <a:ext cx="11168067" cy="19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A20-46BC-4869-96DC-93A3EA8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D3F8-8873-46AC-A063-52EE922C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          C classes 1,2,…,C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           </a:t>
            </a:r>
            <a:r>
              <a:rPr lang="en-US" sz="2500" dirty="0" err="1">
                <a:solidFill>
                  <a:schemeClr val="tx1"/>
                </a:solidFill>
              </a:rPr>
              <a:t>Sử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dụng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quy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tắc</a:t>
            </a:r>
            <a:r>
              <a:rPr lang="en-US" sz="2500" dirty="0">
                <a:solidFill>
                  <a:schemeClr val="tx1"/>
                </a:solidFill>
              </a:rPr>
              <a:t> Bayes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634C-EB56-4C82-8F3B-C512998E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38" y="2323232"/>
            <a:ext cx="3049366" cy="86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CBBC4-AA13-429E-85F5-EFCF9781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1" y="2450747"/>
            <a:ext cx="1699421" cy="544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F2BFB-DE5A-4E0D-8850-8D5702A9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776" y="3785315"/>
            <a:ext cx="8863407" cy="862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510A0-EC5D-480B-B2C0-B4E3863F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530" y="4787429"/>
            <a:ext cx="5686745" cy="18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B51-8803-453E-B5AC-BA9DF90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4A9C-4A12-4F3A-BDA5-BFDB75C9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GitHub - JonathanRadotski/multinomial_naivebayes: Documentation of  multinomial naivebayes from scratch.">
            <a:extLst>
              <a:ext uri="{FF2B5EF4-FFF2-40B4-BE49-F238E27FC236}">
                <a16:creationId xmlns:a16="http://schemas.microsoft.com/office/drawing/2014/main" id="{4B4C8C31-DA3C-435A-96DF-4D7928C3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221495"/>
            <a:ext cx="6411016" cy="35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6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82CD-8EA7-4A50-958C-09C7AC0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12E8-8C3A-4FF2-A348-FAC7DD0D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br>
              <a:rPr lang="en-US" dirty="0"/>
            </a:br>
            <a:r>
              <a:rPr lang="en-US" dirty="0"/>
              <a:t>1. Linear Regression</a:t>
            </a:r>
            <a:br>
              <a:rPr lang="en-US" dirty="0"/>
            </a:br>
            <a:r>
              <a:rPr lang="en-US" dirty="0"/>
              <a:t>2. K-nearest neighbors- KNN</a:t>
            </a:r>
            <a:br>
              <a:rPr lang="en-US" dirty="0"/>
            </a:br>
            <a:r>
              <a:rPr lang="en-US" dirty="0"/>
              <a:t>3.  Support Vector Machine- SVM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Navie</a:t>
            </a:r>
            <a:r>
              <a:rPr lang="en-US" dirty="0"/>
              <a:t> Bayes - NB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br>
              <a:rPr lang="en-US" dirty="0"/>
            </a:br>
            <a:r>
              <a:rPr lang="en-US" dirty="0"/>
              <a:t>6.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298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B51-8803-453E-B5AC-BA9DF90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4A9C-4A12-4F3A-BDA5-BFDB75C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474"/>
            <a:ext cx="10058400" cy="3973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500" dirty="0">
                <a:solidFill>
                  <a:schemeClr val="tx1"/>
                </a:solidFill>
                <a:latin typeface="Calibri (Body)"/>
              </a:rPr>
              <a:t>Các phân phối thường dùng cho p(xi|c)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:</a:t>
            </a: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- Gaussian Naive Bayes :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sử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chủ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yếu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loại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liệu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thành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phần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biến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liên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tục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vi-VN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6146" name="Picture 2" descr="Gaussian Naive Bayes">
            <a:extLst>
              <a:ext uri="{FF2B5EF4-FFF2-40B4-BE49-F238E27FC236}">
                <a16:creationId xmlns:a16="http://schemas.microsoft.com/office/drawing/2014/main" id="{8AC44CEB-A098-4B5B-AFE7-AA7C2030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50" y="3429000"/>
            <a:ext cx="7608700" cy="20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8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B51-8803-453E-B5AC-BA9DF90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4A9C-4A12-4F3A-BDA5-BFDB75C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474"/>
            <a:ext cx="10058400" cy="3973619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- Multinomial Naive Bayes: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 chủ yếu được sử dụng trong phân loại văn bản 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- Bernoulli Naive Bayes: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áp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cho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loại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liệu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mỗi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thành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phần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một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giá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trị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binary </a:t>
            </a: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vi-VN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7CDF9-B1E5-443D-BF82-27AD9CCF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23" y="2285883"/>
            <a:ext cx="2890839" cy="1038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82A40-3BD4-4E27-94EF-67F5165A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42" y="2438293"/>
            <a:ext cx="2404671" cy="885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EC7EE-D9C8-4426-A9F3-94660646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89" y="4695786"/>
            <a:ext cx="5048486" cy="7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5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59C0-7667-4DE8-B4F8-E0293B2F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A205-46E7-4C23-8E8C-9E445F07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000"/>
            <a:ext cx="10058400" cy="396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chemeClr val="tx1"/>
                </a:solidFill>
              </a:rPr>
              <a:t>Là</a:t>
            </a:r>
            <a:r>
              <a:rPr lang="en-US" sz="2500" dirty="0">
                <a:solidFill>
                  <a:schemeClr val="tx1"/>
                </a:solidFill>
              </a:rPr>
              <a:t> làm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hệ </a:t>
            </a:r>
            <a:r>
              <a:rPr lang="en-US" sz="2500" dirty="0" err="1">
                <a:solidFill>
                  <a:schemeClr val="tx1"/>
                </a:solidFill>
              </a:rPr>
              <a:t>thống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có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khả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năng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tự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động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gợi</a:t>
            </a:r>
            <a:r>
              <a:rPr lang="en-US" sz="2500" dirty="0">
                <a:solidFill>
                  <a:schemeClr val="tx1"/>
                </a:solidFill>
              </a:rPr>
              <a:t> ý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ngừời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dùng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những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sản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phẩm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họ</a:t>
            </a:r>
            <a:r>
              <a:rPr lang="en-US" sz="2500" dirty="0">
                <a:solidFill>
                  <a:schemeClr val="tx1"/>
                </a:solidFill>
              </a:rPr>
              <a:t> </a:t>
            </a:r>
            <a:r>
              <a:rPr lang="en-US" sz="2500" dirty="0" err="1">
                <a:solidFill>
                  <a:schemeClr val="tx1"/>
                </a:solidFill>
              </a:rPr>
              <a:t>có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thể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thích</a:t>
            </a:r>
            <a:r>
              <a:rPr lang="en-US" sz="25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chemeClr val="tx1"/>
                </a:solidFill>
              </a:rPr>
              <a:t>Có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hai</a:t>
            </a:r>
            <a:r>
              <a:rPr lang="en-US" sz="2500" dirty="0">
                <a:solidFill>
                  <a:schemeClr val="tx1"/>
                </a:solidFill>
              </a:rPr>
              <a:t> thực </a:t>
            </a:r>
            <a:r>
              <a:rPr lang="en-US" sz="2500" dirty="0" err="1">
                <a:solidFill>
                  <a:schemeClr val="tx1"/>
                </a:solidFill>
              </a:rPr>
              <a:t>thể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chính</a:t>
            </a:r>
            <a:r>
              <a:rPr lang="en-US" sz="2500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  -  users : </a:t>
            </a:r>
            <a:r>
              <a:rPr lang="en-US" sz="2500" dirty="0" err="1">
                <a:solidFill>
                  <a:schemeClr val="tx1"/>
                </a:solidFill>
              </a:rPr>
              <a:t>người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dùng</a:t>
            </a: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  -  items : </a:t>
            </a:r>
            <a:r>
              <a:rPr lang="en-US" sz="2500" dirty="0" err="1">
                <a:solidFill>
                  <a:schemeClr val="tx1"/>
                </a:solidFill>
              </a:rPr>
              <a:t>sản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phẩm</a:t>
            </a:r>
            <a:r>
              <a:rPr lang="en-US" sz="2500" dirty="0">
                <a:solidFill>
                  <a:schemeClr val="tx1"/>
                </a:solidFill>
              </a:rPr>
              <a:t>                      </a:t>
            </a:r>
          </a:p>
        </p:txBody>
      </p:sp>
      <p:pic>
        <p:nvPicPr>
          <p:cNvPr id="7170" name="Picture 2" descr="A simple way to explain the Recommendation Engine in AI | by Roger Chua |  Voice Tech Podcast | Medium">
            <a:extLst>
              <a:ext uri="{FF2B5EF4-FFF2-40B4-BE49-F238E27FC236}">
                <a16:creationId xmlns:a16="http://schemas.microsoft.com/office/drawing/2014/main" id="{4977EB28-D322-4E6F-B456-A6327723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20" y="2557463"/>
            <a:ext cx="3543300" cy="23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79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3BDF-845D-4894-AD41-9051C040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B34B-AA27-4728-9134-740E4C95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 </a:t>
            </a:r>
          </a:p>
          <a:p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Hiện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tượng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 Long Tail 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thương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mại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</a:p>
          <a:p>
            <a:r>
              <a:rPr lang="vi-VN" sz="2500" dirty="0">
                <a:solidFill>
                  <a:schemeClr val="tx1"/>
                </a:solidFill>
                <a:latin typeface="Calibri (Body)"/>
              </a:rPr>
              <a:t> phần lớn doanh thu (80%) đến từ phần nhỏ số sản phẩm phổ biến nhất (20 một danh sách dài phía sau chỉ tạo ra một lượng nhỏ đóng góp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(80%)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. Hiện tượng này còn được gọi là long tail phenomenon, tức phần đuôi dài của những sản phẩm ít phổ biến</a:t>
            </a: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                  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cửa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hàng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online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khắc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phục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4A055E-1E7E-44DA-A8F3-26B87FE805FA}"/>
              </a:ext>
            </a:extLst>
          </p:cNvPr>
          <p:cNvSpPr/>
          <p:nvPr/>
        </p:nvSpPr>
        <p:spPr>
          <a:xfrm>
            <a:off x="1247775" y="5092066"/>
            <a:ext cx="1095375" cy="1371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DD1-D80C-4680-8F31-43348B5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22DB-583B-4FDD-9C43-4513DF4D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2968"/>
            <a:ext cx="10058400" cy="397612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Recommendation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chia thành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hai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nhóm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lớn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: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Calibri (Body)"/>
              </a:rPr>
              <a:t>Content-based systems: 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đánh giá đặc tính của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items được recommended.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246F77-6032-47A5-AA00-002831B8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9021"/>
            <a:ext cx="4562475" cy="231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6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D0BE-8321-4687-A4D9-F4AD2437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8067-F26A-4FFA-98A5-547891FA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sz="2300" dirty="0">
                <a:solidFill>
                  <a:schemeClr val="tx1"/>
                </a:solidFill>
                <a:latin typeface="Calibri (Body)"/>
              </a:rPr>
              <a:t>Collaborative filtering: hệ thống gợi ý items dựa trên sự tương quan (similarity) giữa các users và/hoặc items</a:t>
            </a:r>
            <a:r>
              <a:rPr lang="en-US" sz="2300" dirty="0">
                <a:solidFill>
                  <a:schemeClr val="tx1"/>
                </a:solidFill>
                <a:latin typeface="Calibri (Body)"/>
              </a:rPr>
              <a:t> 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487A916-E512-4514-82C6-E08865B1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94" y="2828757"/>
            <a:ext cx="7379368" cy="28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8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5E2-7CA6-48EA-92BF-D4CEB7F3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09B258-D926-43A1-80F5-9893E4A37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7" y="219928"/>
            <a:ext cx="10446350" cy="5876072"/>
          </a:xfrm>
        </p:spPr>
      </p:pic>
    </p:spTree>
    <p:extLst>
      <p:ext uri="{BB962C8B-B14F-4D97-AF65-F5344CB8AC3E}">
        <p14:creationId xmlns:p14="http://schemas.microsoft.com/office/powerpoint/2010/main" val="31935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E6D-B4F3-4CC9-953C-D9AE370E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2" descr="Hàm J(θ) cho Linear Regression, Python, Kteam, Howkteam">
            <a:extLst>
              <a:ext uri="{FF2B5EF4-FFF2-40B4-BE49-F238E27FC236}">
                <a16:creationId xmlns:a16="http://schemas.microsoft.com/office/drawing/2014/main" id="{6C4E6732-5822-4841-8F20-D35BFF769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97" y="3745911"/>
            <a:ext cx="4103792" cy="23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àm J(θ) cho Linear Regression, Python, Kteam, Howkteam">
            <a:extLst>
              <a:ext uri="{FF2B5EF4-FFF2-40B4-BE49-F238E27FC236}">
                <a16:creationId xmlns:a16="http://schemas.microsoft.com/office/drawing/2014/main" id="{7A9E8D50-D4D2-4245-87A0-411B02D1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7" y="3745911"/>
            <a:ext cx="4103792" cy="23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BD442-6B2B-4858-BA26-A10E33231495}"/>
              </a:ext>
            </a:extLst>
          </p:cNvPr>
          <p:cNvSpPr txBox="1"/>
          <p:nvPr/>
        </p:nvSpPr>
        <p:spPr>
          <a:xfrm>
            <a:off x="946484" y="2053389"/>
            <a:ext cx="10294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Hàm</a:t>
            </a:r>
            <a:r>
              <a:rPr lang="en-US" sz="2500" dirty="0"/>
              <a:t> J(</a:t>
            </a:r>
            <a:r>
              <a:rPr lang="el-GR" sz="2500" dirty="0"/>
              <a:t>θ)</a:t>
            </a:r>
            <a:r>
              <a:rPr lang="en-US" sz="2500" dirty="0"/>
              <a:t> – </a:t>
            </a: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mất</a:t>
            </a:r>
            <a:r>
              <a:rPr lang="en-US" sz="2500" dirty="0"/>
              <a:t> </a:t>
            </a:r>
            <a:r>
              <a:rPr lang="en-US" sz="2500" dirty="0" err="1"/>
              <a:t>mát</a:t>
            </a:r>
            <a:r>
              <a:rPr lang="en-US" sz="2500" dirty="0"/>
              <a:t> đánh </a:t>
            </a:r>
            <a:r>
              <a:rPr lang="en-US" sz="2500" dirty="0" err="1"/>
              <a:t>giá</a:t>
            </a:r>
            <a:r>
              <a:rPr lang="en-US" sz="2500" dirty="0"/>
              <a:t>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en-US" sz="2500" dirty="0" err="1"/>
              <a:t>chính</a:t>
            </a:r>
            <a:r>
              <a:rPr lang="en-US" sz="2500" dirty="0"/>
              <a:t> </a:t>
            </a:r>
            <a:r>
              <a:rPr lang="en-US" sz="2500" dirty="0" err="1"/>
              <a:t>xác</a:t>
            </a:r>
            <a:r>
              <a:rPr lang="en-US" sz="2500" dirty="0"/>
              <a:t> hay thực </a:t>
            </a:r>
            <a:r>
              <a:rPr lang="en-US" sz="2500" dirty="0" err="1"/>
              <a:t>chất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</a:p>
          <a:p>
            <a:r>
              <a:rPr lang="en-US" sz="2500" dirty="0" err="1"/>
              <a:t>trung</a:t>
            </a:r>
            <a:r>
              <a:rPr lang="en-US" sz="2500" dirty="0"/>
              <a:t> </a:t>
            </a:r>
            <a:r>
              <a:rPr lang="en-US" sz="2500" dirty="0" err="1"/>
              <a:t>bình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sai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đoán</a:t>
            </a:r>
            <a:r>
              <a:rPr lang="en-US" sz="2500" dirty="0"/>
              <a:t> và </a:t>
            </a:r>
            <a:r>
              <a:rPr lang="en-US" sz="2500" dirty="0" err="1"/>
              <a:t>nhãn</a:t>
            </a:r>
            <a:r>
              <a:rPr lang="en-US" sz="2500" dirty="0"/>
              <a:t> thực </a:t>
            </a:r>
            <a:r>
              <a:rPr lang="en-US" sz="2500" dirty="0" err="1"/>
              <a:t>tế</a:t>
            </a:r>
            <a:r>
              <a:rPr lang="en-US" sz="25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33AE4-5B16-4D09-9120-FD65F5FB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10" y="2983805"/>
            <a:ext cx="312463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E6D-B4F3-4CC9-953C-D9AE370E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28" name="Picture 4" descr="Hàm J(θ) cho Linear Regression, Python, Kteam, Howkteam">
            <a:extLst>
              <a:ext uri="{FF2B5EF4-FFF2-40B4-BE49-F238E27FC236}">
                <a16:creationId xmlns:a16="http://schemas.microsoft.com/office/drawing/2014/main" id="{EE08E946-3317-4F18-9740-723C8F1E3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77" y="2214257"/>
            <a:ext cx="4687503" cy="357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8FD4C-6DA3-49F7-80EA-02B9DD02C8EE}"/>
              </a:ext>
            </a:extLst>
          </p:cNvPr>
          <p:cNvSpPr txBox="1"/>
          <p:nvPr/>
        </p:nvSpPr>
        <p:spPr>
          <a:xfrm>
            <a:off x="1158240" y="2094809"/>
            <a:ext cx="53099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J(</a:t>
            </a:r>
            <a:r>
              <a:rPr lang="el-GR" sz="2500" dirty="0"/>
              <a:t>θ) “</a:t>
            </a:r>
            <a:r>
              <a:rPr lang="en-US" sz="2500" dirty="0"/>
              <a:t>vectorized”</a:t>
            </a:r>
          </a:p>
          <a:p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F6967-E35C-4CEC-A91A-A1ACEA51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55130"/>
            <a:ext cx="4944178" cy="8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94A-03D4-4A8E-81A5-F89A2CA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504-5FDE-42E8-B8FE-88FF6713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err="1">
                <a:solidFill>
                  <a:schemeClr val="tx1"/>
                </a:solidFill>
              </a:rPr>
              <a:t>Công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thức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chung</a:t>
            </a:r>
            <a:r>
              <a:rPr lang="en-US" sz="2500" dirty="0">
                <a:solidFill>
                  <a:schemeClr val="tx1"/>
                </a:solidFill>
              </a:rPr>
              <a:t> Gradient Descent :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3074" name="Picture 2" descr="Gradient Descent, Python, Kteam, Howkteam">
            <a:extLst>
              <a:ext uri="{FF2B5EF4-FFF2-40B4-BE49-F238E27FC236}">
                <a16:creationId xmlns:a16="http://schemas.microsoft.com/office/drawing/2014/main" id="{486B8A0F-EB58-4A1B-A64E-4B6D08F7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57" y="2401981"/>
            <a:ext cx="4685297" cy="29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DFCFE-2C7D-4F4C-978C-8AB17A85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14" y="3575128"/>
            <a:ext cx="2761489" cy="7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4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94A-03D4-4A8E-81A5-F89A2CA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504-5FDE-42E8-B8FE-88FF6713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Gradient Descent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Linear regression :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err="1">
                <a:solidFill>
                  <a:schemeClr val="tx1"/>
                </a:solidFill>
              </a:rPr>
              <a:t>Rút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gọn</a:t>
            </a:r>
            <a:r>
              <a:rPr lang="en-US" sz="2500" dirty="0">
                <a:solidFill>
                  <a:schemeClr val="tx1"/>
                </a:solidFill>
              </a:rPr>
              <a:t> thành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9F8C1-8ACA-4389-BFA7-CCC33949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20" y="3107471"/>
            <a:ext cx="4575505" cy="101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6B417-FFA2-462B-AA77-B75D96B5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82" y="5012265"/>
            <a:ext cx="4412543" cy="8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94A-03D4-4A8E-81A5-F89A2CA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Linear regression </a:t>
            </a:r>
          </a:p>
        </p:txBody>
      </p:sp>
      <p:pic>
        <p:nvPicPr>
          <p:cNvPr id="5122" name="Picture 2" descr="Gradient Descent, Python, Kteam, Howkteam">
            <a:extLst>
              <a:ext uri="{FF2B5EF4-FFF2-40B4-BE49-F238E27FC236}">
                <a16:creationId xmlns:a16="http://schemas.microsoft.com/office/drawing/2014/main" id="{82A61D38-49B1-4573-B8E2-187ABC76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85" y="2757927"/>
            <a:ext cx="3131035" cy="2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adient Descent, Python, Kteam, Howkteam">
            <a:extLst>
              <a:ext uri="{FF2B5EF4-FFF2-40B4-BE49-F238E27FC236}">
                <a16:creationId xmlns:a16="http://schemas.microsoft.com/office/drawing/2014/main" id="{0A33A76A-20DF-4E31-9BEE-E3075D034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97" y="2974519"/>
            <a:ext cx="5049016" cy="23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0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94DC-1A35-4CD2-ABCD-FE44A61C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064133"/>
            <a:ext cx="8373979" cy="673227"/>
          </a:xfrm>
        </p:spPr>
        <p:txBody>
          <a:bodyPr>
            <a:normAutofit fontScale="90000"/>
          </a:bodyPr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FE76-EFDD-438F-9FAC-BC226818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thuật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toán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supervised-learning đơn giản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 .</a:t>
            </a:r>
          </a:p>
          <a:p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Áp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cả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2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bài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toán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Classification và Regression .</a:t>
            </a:r>
          </a:p>
        </p:txBody>
      </p:sp>
      <p:pic>
        <p:nvPicPr>
          <p:cNvPr id="1026" name="Picture 2" descr="K Nearest Neighbor | KNN Algorithm | KNN in Python &amp;amp; R">
            <a:extLst>
              <a:ext uri="{FF2B5EF4-FFF2-40B4-BE49-F238E27FC236}">
                <a16:creationId xmlns:a16="http://schemas.microsoft.com/office/drawing/2014/main" id="{06FBC902-4F81-4E1F-AF8B-F570299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85" y="2256553"/>
            <a:ext cx="3524584" cy="31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79CD-EE8F-41D1-86DF-D763757D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3F957-0A42-44FE-B334-48A8F678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83" y="1870284"/>
            <a:ext cx="402011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8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495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Retrospect</vt:lpstr>
      <vt:lpstr>FINAL REPORT STEP1</vt:lpstr>
      <vt:lpstr>Nội dung trình bày</vt:lpstr>
      <vt:lpstr>Linear Regression</vt:lpstr>
      <vt:lpstr>Linear Regression</vt:lpstr>
      <vt:lpstr>Gradient for Linear regression </vt:lpstr>
      <vt:lpstr>Gradient for Linear regression </vt:lpstr>
      <vt:lpstr>Gradient for Linear regression </vt:lpstr>
      <vt:lpstr>K-nearest neighbors</vt:lpstr>
      <vt:lpstr>K-nearest neighbors</vt:lpstr>
      <vt:lpstr> Support Vector Machine</vt:lpstr>
      <vt:lpstr> Support Vector Machine</vt:lpstr>
      <vt:lpstr>Support Vector Machine</vt:lpstr>
      <vt:lpstr>Support Vector Machine</vt:lpstr>
      <vt:lpstr>Support Vector Machine</vt:lpstr>
      <vt:lpstr>Soft Margin Support Vector Machine</vt:lpstr>
      <vt:lpstr>Soft Margin Support Vector Machine</vt:lpstr>
      <vt:lpstr>Support Vector Machine-Neural Network</vt:lpstr>
      <vt:lpstr>Naive Bayes</vt:lpstr>
      <vt:lpstr>Naive Bayes</vt:lpstr>
      <vt:lpstr>Naive Bayes</vt:lpstr>
      <vt:lpstr>Naive Bayes</vt:lpstr>
      <vt:lpstr>Recommendation</vt:lpstr>
      <vt:lpstr>Recommendation</vt:lpstr>
      <vt:lpstr>Recommendation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Nguyễn</dc:creator>
  <cp:lastModifiedBy>Mạnh Nguyễn</cp:lastModifiedBy>
  <cp:revision>130</cp:revision>
  <dcterms:created xsi:type="dcterms:W3CDTF">2021-07-12T01:42:59Z</dcterms:created>
  <dcterms:modified xsi:type="dcterms:W3CDTF">2021-07-13T03:26:44Z</dcterms:modified>
</cp:coreProperties>
</file>