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AC66C-9705-4329-BF5C-55E43C7AA11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8C25C-9F38-4281-9CFE-02834A1572B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2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Ví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dụ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phụ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thuộc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hàm</a:t>
            </a:r>
            <a:endParaRPr lang="fr-FR" baseline="0" dirty="0" smtClean="0"/>
          </a:p>
          <a:p>
            <a:r>
              <a:rPr lang="fr-FR" baseline="0" dirty="0" err="1" smtClean="0"/>
              <a:t>Quan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hệ</a:t>
            </a:r>
            <a:r>
              <a:rPr lang="fr-FR" baseline="0" dirty="0" smtClean="0"/>
              <a:t>: </a:t>
            </a:r>
          </a:p>
          <a:p>
            <a:r>
              <a:rPr lang="fr-FR" baseline="0" dirty="0" smtClean="0"/>
              <a:t>SINHVIEN: MASV, HOTENSV, NAMSINH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932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66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25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8C25C-9F38-4281-9CFE-02834A1572B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3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728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61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20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28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88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9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2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52446-766F-48BB-A61E-3E1309B6D26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70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467E-C0C9-466E-A1E5-7D72A37CCDC3}" type="datetime1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40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A88C-47EE-40FF-973C-CDC456AFFE3C}" type="datetime1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39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7E3-AF06-4325-B927-44022ADF5C7F}" type="datetime1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77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D78B-27FB-4B39-940F-16FE25AD3CEE}" type="datetime1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02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677D-265F-4E54-BC1A-6FD11D32DEF2}" type="datetime1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0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C4ECE-C830-4A69-A18F-B162021BDA82}" type="datetime1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5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D8E0-931B-4707-B6F5-AEF2DC35BAD3}" type="datetime1">
              <a:rPr lang="fr-FR" smtClean="0"/>
              <a:t>28/05/2018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4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F3F0-073C-428B-91B8-E0EF21BDD10D}" type="datetime1">
              <a:rPr lang="fr-FR" smtClean="0"/>
              <a:t>28/05/2018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3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D4DF-E93C-4039-BCC0-CBE9CB5BCFC7}" type="datetime1">
              <a:rPr lang="fr-FR" smtClean="0"/>
              <a:t>28/05/2018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1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7FE-C2E5-464D-B22F-AA3558FD4E8B}" type="datetime1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06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4AF6-94A7-4106-8F85-E53A1E99128B}" type="datetime1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45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CBBC-4825-4150-A267-D8082325417A}" type="datetime1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FAAB-8F45-45E8-8509-56D0F62EC9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03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Các</a:t>
            </a:r>
            <a:r>
              <a:rPr lang="fr-FR" dirty="0" smtClean="0"/>
              <a:t> </a:t>
            </a:r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7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1 (1NF) (</a:t>
            </a:r>
            <a:r>
              <a:rPr lang="fr-FR" dirty="0" err="1" smtClean="0"/>
              <a:t>tiếp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10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Loại</a:t>
            </a:r>
            <a:r>
              <a:rPr lang="fr-FR" dirty="0"/>
              <a:t> </a:t>
            </a:r>
            <a:r>
              <a:rPr lang="fr-FR" dirty="0" err="1"/>
              <a:t>bỏ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đa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: </a:t>
            </a:r>
          </a:p>
          <a:p>
            <a:pPr marL="201168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78515" y="3454401"/>
            <a:ext cx="1146629" cy="522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94514" y="4093029"/>
            <a:ext cx="885372" cy="33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91893" y="2598058"/>
            <a:ext cx="2440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là {</a:t>
            </a:r>
            <a:r>
              <a:rPr lang="fr-FR" dirty="0" err="1"/>
              <a:t>Tênnhânviên</a:t>
            </a:r>
            <a:r>
              <a:rPr lang="fr-FR" dirty="0"/>
              <a:t>, </a:t>
            </a:r>
            <a:r>
              <a:rPr lang="fr-FR" dirty="0" err="1"/>
              <a:t>Sốgiờ</a:t>
            </a:r>
            <a:r>
              <a:rPr lang="fr-FR" dirty="0"/>
              <a:t>}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23" y="2301407"/>
            <a:ext cx="5140779" cy="1699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805" y="4484915"/>
            <a:ext cx="5116560" cy="219846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625773" y="4056743"/>
            <a:ext cx="1052285" cy="341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1 (1NF) (</a:t>
            </a:r>
            <a:r>
              <a:rPr lang="fr-FR" dirty="0" err="1"/>
              <a:t>tiếp</a:t>
            </a:r>
            <a:r>
              <a:rPr lang="fr-F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58" y="1787678"/>
            <a:ext cx="874766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Bảng</a:t>
            </a:r>
            <a:r>
              <a:rPr lang="fr-FR" dirty="0"/>
              <a:t> INVOICE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viết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 (</a:t>
            </a:r>
            <a:r>
              <a:rPr lang="fr-FR" dirty="0" err="1"/>
              <a:t>thêm</a:t>
            </a:r>
            <a:r>
              <a:rPr lang="fr-FR" dirty="0"/>
              <a:t> </a:t>
            </a:r>
            <a:r>
              <a:rPr lang="fr-FR" dirty="0" err="1"/>
              <a:t>InvoiceNumber</a:t>
            </a:r>
            <a:r>
              <a:rPr lang="fr-FR" dirty="0"/>
              <a:t> </a:t>
            </a:r>
            <a:r>
              <a:rPr lang="fr-FR" dirty="0" err="1"/>
              <a:t>làm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</a:t>
            </a:r>
            <a:r>
              <a:rPr lang="fr-FR" dirty="0" err="1"/>
              <a:t>bảng</a:t>
            </a:r>
            <a:r>
              <a:rPr lang="fr-FR" dirty="0"/>
              <a:t> </a:t>
            </a:r>
            <a:r>
              <a:rPr lang="fr-FR" dirty="0" err="1"/>
              <a:t>Invoice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sz="2400" dirty="0"/>
              <a:t>R(</a:t>
            </a:r>
            <a:r>
              <a:rPr lang="fr-FR" sz="2400" b="1" u="sng" dirty="0" err="1">
                <a:solidFill>
                  <a:srgbClr val="0070C0"/>
                </a:solidFill>
              </a:rPr>
              <a:t>InvoiceNumber</a:t>
            </a:r>
            <a:r>
              <a:rPr lang="fr-FR" sz="2400" dirty="0"/>
              <a:t>, Customer </a:t>
            </a:r>
            <a:r>
              <a:rPr lang="fr-FR" sz="2400" dirty="0" err="1"/>
              <a:t>Number</a:t>
            </a:r>
            <a:r>
              <a:rPr lang="fr-FR" sz="2400" dirty="0"/>
              <a:t>, Name, </a:t>
            </a:r>
            <a:r>
              <a:rPr lang="fr-FR" sz="2400" dirty="0" err="1"/>
              <a:t>Address</a:t>
            </a:r>
            <a:r>
              <a:rPr lang="fr-FR" sz="2400" dirty="0"/>
              <a:t>, City, State, Zip Code, Phone, </a:t>
            </a:r>
            <a:r>
              <a:rPr lang="fr-FR" sz="2400" dirty="0" err="1"/>
              <a:t>Terms</a:t>
            </a:r>
            <a:r>
              <a:rPr lang="fr-FR" sz="2400" dirty="0"/>
              <a:t>, </a:t>
            </a:r>
            <a:r>
              <a:rPr lang="fr-FR" sz="2400" dirty="0" err="1"/>
              <a:t>Ship</a:t>
            </a:r>
            <a:r>
              <a:rPr lang="fr-FR" sz="2400" dirty="0"/>
              <a:t> Via, </a:t>
            </a:r>
            <a:r>
              <a:rPr lang="fr-FR" sz="2400" dirty="0" err="1"/>
              <a:t>Order</a:t>
            </a:r>
            <a:r>
              <a:rPr lang="fr-FR" sz="2400" dirty="0"/>
              <a:t> Date,</a:t>
            </a:r>
            <a:r>
              <a:rPr lang="fr-FR" sz="2400" dirty="0">
                <a:solidFill>
                  <a:srgbClr val="FF0000"/>
                </a:solidFill>
              </a:rPr>
              <a:t>{Product </a:t>
            </a:r>
            <a:r>
              <a:rPr lang="fr-FR" sz="2400" dirty="0" err="1">
                <a:solidFill>
                  <a:srgbClr val="FF0000"/>
                </a:solidFill>
              </a:rPr>
              <a:t>Number</a:t>
            </a:r>
            <a:r>
              <a:rPr lang="fr-FR" sz="2400" dirty="0">
                <a:solidFill>
                  <a:srgbClr val="FF0000"/>
                </a:solidFill>
              </a:rPr>
              <a:t>, Description, </a:t>
            </a:r>
            <a:r>
              <a:rPr lang="fr-FR" sz="2400" dirty="0" err="1">
                <a:solidFill>
                  <a:srgbClr val="FF0000"/>
                </a:solidFill>
              </a:rPr>
              <a:t>Quantity</a:t>
            </a:r>
            <a:r>
              <a:rPr lang="fr-FR" sz="2400" dirty="0">
                <a:solidFill>
                  <a:srgbClr val="FF0000"/>
                </a:solidFill>
              </a:rPr>
              <a:t>, Unit </a:t>
            </a:r>
            <a:r>
              <a:rPr lang="fr-FR" sz="2400" dirty="0" smtClean="0">
                <a:solidFill>
                  <a:srgbClr val="FF0000"/>
                </a:solidFill>
              </a:rPr>
              <a:t>Price}</a:t>
            </a:r>
            <a:r>
              <a:rPr lang="fr-FR" sz="2400" dirty="0" smtClean="0"/>
              <a:t>)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tách</a:t>
            </a:r>
            <a:r>
              <a:rPr lang="fr-FR" dirty="0"/>
              <a:t> </a:t>
            </a:r>
            <a:r>
              <a:rPr lang="fr-FR" dirty="0" err="1"/>
              <a:t>thành</a:t>
            </a:r>
            <a:endParaRPr lang="fr-FR" dirty="0"/>
          </a:p>
          <a:p>
            <a:pPr marL="0" indent="0">
              <a:buNone/>
            </a:pPr>
            <a:r>
              <a:rPr lang="fr-FR" sz="2400" dirty="0"/>
              <a:t>INVOICE(</a:t>
            </a:r>
            <a:r>
              <a:rPr lang="fr-FR" sz="2400" b="1" u="sng" dirty="0" err="1">
                <a:solidFill>
                  <a:srgbClr val="0070C0"/>
                </a:solidFill>
              </a:rPr>
              <a:t>InvoiceNumber</a:t>
            </a:r>
            <a:r>
              <a:rPr lang="fr-FR" sz="2400" dirty="0"/>
              <a:t>, Customer </a:t>
            </a:r>
            <a:r>
              <a:rPr lang="fr-FR" sz="2400" dirty="0" err="1"/>
              <a:t>Number</a:t>
            </a:r>
            <a:r>
              <a:rPr lang="fr-FR" sz="2400" dirty="0"/>
              <a:t>, Name, </a:t>
            </a:r>
            <a:r>
              <a:rPr lang="fr-FR" sz="2400" dirty="0" err="1"/>
              <a:t>Address</a:t>
            </a:r>
            <a:r>
              <a:rPr lang="fr-FR" sz="2400" dirty="0"/>
              <a:t>, City, State, Zip Code, Phone, </a:t>
            </a:r>
            <a:r>
              <a:rPr lang="fr-FR" sz="2400" dirty="0" err="1"/>
              <a:t>Terms</a:t>
            </a:r>
            <a:r>
              <a:rPr lang="fr-FR" sz="2400" dirty="0"/>
              <a:t>, </a:t>
            </a:r>
            <a:r>
              <a:rPr lang="fr-FR" sz="2400" dirty="0" err="1"/>
              <a:t>Ship</a:t>
            </a:r>
            <a:r>
              <a:rPr lang="fr-FR" sz="2400" dirty="0"/>
              <a:t> Via, </a:t>
            </a:r>
            <a:r>
              <a:rPr lang="fr-FR" sz="2400" dirty="0" err="1"/>
              <a:t>Order</a:t>
            </a:r>
            <a:r>
              <a:rPr lang="fr-FR" sz="2400" dirty="0"/>
              <a:t> </a:t>
            </a:r>
            <a:r>
              <a:rPr lang="fr-FR" sz="2400" dirty="0"/>
              <a:t>Date)</a:t>
            </a:r>
          </a:p>
          <a:p>
            <a:pPr marL="0" indent="0">
              <a:buNone/>
            </a:pPr>
            <a:r>
              <a:rPr lang="fr-FR" sz="2400" dirty="0"/>
              <a:t>INVOICE LINE ITEM (</a:t>
            </a:r>
            <a:r>
              <a:rPr lang="fr-FR" sz="2400" b="1" u="sng" dirty="0" err="1">
                <a:solidFill>
                  <a:srgbClr val="0070C0"/>
                </a:solidFill>
              </a:rPr>
              <a:t>InvoiceNumber</a:t>
            </a:r>
            <a:r>
              <a:rPr lang="fr-FR" sz="2400" b="1" u="sng" dirty="0">
                <a:solidFill>
                  <a:srgbClr val="0070C0"/>
                </a:solidFill>
              </a:rPr>
              <a:t>, </a:t>
            </a:r>
            <a:r>
              <a:rPr lang="fr-FR" sz="2400" b="1" u="sng" dirty="0">
                <a:solidFill>
                  <a:srgbClr val="0070C0"/>
                </a:solidFill>
              </a:rPr>
              <a:t>Product </a:t>
            </a:r>
            <a:r>
              <a:rPr lang="fr-FR" sz="2400" b="1" u="sng" dirty="0" err="1">
                <a:solidFill>
                  <a:srgbClr val="0070C0"/>
                </a:solidFill>
              </a:rPr>
              <a:t>Number</a:t>
            </a:r>
            <a:r>
              <a:rPr lang="fr-FR" sz="2400" b="1" u="sng" dirty="0">
                <a:solidFill>
                  <a:srgbClr val="0070C0"/>
                </a:solidFill>
              </a:rPr>
              <a:t>,</a:t>
            </a:r>
            <a:r>
              <a:rPr lang="fr-FR" sz="2400" dirty="0">
                <a:solidFill>
                  <a:srgbClr val="FF0000"/>
                </a:solidFill>
              </a:rPr>
              <a:t> Description, </a:t>
            </a:r>
            <a:r>
              <a:rPr lang="fr-FR" sz="2400" dirty="0" err="1">
                <a:solidFill>
                  <a:srgbClr val="FF0000"/>
                </a:solidFill>
              </a:rPr>
              <a:t>Quantity</a:t>
            </a:r>
            <a:r>
              <a:rPr lang="fr-FR" sz="2400" dirty="0">
                <a:solidFill>
                  <a:srgbClr val="FF0000"/>
                </a:solidFill>
              </a:rPr>
              <a:t>, Unit </a:t>
            </a:r>
            <a:r>
              <a:rPr lang="fr-FR" sz="2400" dirty="0" smtClean="0">
                <a:solidFill>
                  <a:srgbClr val="FF0000"/>
                </a:solidFill>
              </a:rPr>
              <a:t>Price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2 (2NF)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R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là </a:t>
            </a:r>
            <a:r>
              <a:rPr lang="fr-FR" dirty="0" err="1"/>
              <a:t>đạt</a:t>
            </a:r>
            <a:r>
              <a:rPr lang="fr-FR" dirty="0"/>
              <a:t> </a:t>
            </a:r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2 </a:t>
            </a:r>
            <a:r>
              <a:rPr lang="fr-FR" dirty="0" err="1"/>
              <a:t>nếu</a:t>
            </a:r>
            <a:r>
              <a:rPr lang="fr-FR" dirty="0"/>
              <a:t> </a:t>
            </a:r>
            <a:r>
              <a:rPr lang="fr-FR" dirty="0" err="1"/>
              <a:t>đã</a:t>
            </a:r>
            <a:r>
              <a:rPr lang="fr-FR" dirty="0"/>
              <a:t> là 1NF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tất</a:t>
            </a:r>
            <a:r>
              <a:rPr lang="fr-FR" dirty="0"/>
              <a:t> </a:t>
            </a:r>
            <a:r>
              <a:rPr lang="fr-FR" dirty="0" err="1"/>
              <a:t>cả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đều</a:t>
            </a:r>
            <a:r>
              <a:rPr lang="fr-FR" dirty="0"/>
              <a:t> </a:t>
            </a:r>
            <a:r>
              <a:rPr lang="fr-FR" dirty="0" err="1"/>
              <a:t>phụ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đầy</a:t>
            </a:r>
            <a:r>
              <a:rPr lang="fr-FR" dirty="0"/>
              <a:t> </a:t>
            </a:r>
            <a:r>
              <a:rPr lang="fr-FR" dirty="0" err="1"/>
              <a:t>đủ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là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tham</a:t>
            </a:r>
            <a:r>
              <a:rPr lang="fr-FR" dirty="0"/>
              <a:t> </a:t>
            </a:r>
            <a:r>
              <a:rPr lang="fr-FR" dirty="0" err="1"/>
              <a:t>gia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bất</a:t>
            </a:r>
            <a:r>
              <a:rPr lang="fr-FR" dirty="0"/>
              <a:t> </a:t>
            </a:r>
            <a:r>
              <a:rPr lang="fr-FR" dirty="0" err="1"/>
              <a:t>kỳ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nào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 err="1"/>
              <a:t>Chuẩn</a:t>
            </a:r>
            <a:r>
              <a:rPr lang="fr-FR" sz="2600" dirty="0"/>
              <a:t> </a:t>
            </a:r>
            <a:r>
              <a:rPr lang="fr-FR" sz="2600" dirty="0" err="1"/>
              <a:t>hóa</a:t>
            </a:r>
            <a:r>
              <a:rPr lang="fr-FR" sz="2600" dirty="0"/>
              <a:t> </a:t>
            </a:r>
            <a:r>
              <a:rPr lang="fr-FR" sz="2600" dirty="0" err="1"/>
              <a:t>từ</a:t>
            </a:r>
            <a:r>
              <a:rPr lang="fr-FR" sz="2600" dirty="0"/>
              <a:t> 1NF – 2NF: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Tách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phụ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bộ</a:t>
            </a:r>
            <a:r>
              <a:rPr lang="fr-FR" dirty="0"/>
              <a:t> </a:t>
            </a:r>
            <a:r>
              <a:rPr lang="fr-FR" dirty="0" err="1"/>
              <a:t>phận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chính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bảng</a:t>
            </a:r>
            <a:r>
              <a:rPr lang="fr-FR" dirty="0"/>
              <a:t> </a:t>
            </a:r>
            <a:r>
              <a:rPr lang="fr-FR" dirty="0" err="1"/>
              <a:t>riêng</a:t>
            </a:r>
            <a:r>
              <a:rPr lang="fr-FR" dirty="0"/>
              <a:t> </a:t>
            </a:r>
            <a:r>
              <a:rPr lang="fr-FR" dirty="0" err="1"/>
              <a:t>với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chính</a:t>
            </a:r>
            <a:r>
              <a:rPr lang="fr-FR" dirty="0"/>
              <a:t> là </a:t>
            </a:r>
            <a:r>
              <a:rPr lang="fr-FR" dirty="0" err="1"/>
              <a:t>bộ</a:t>
            </a:r>
            <a:r>
              <a:rPr lang="fr-FR" dirty="0"/>
              <a:t> </a:t>
            </a:r>
            <a:r>
              <a:rPr lang="fr-FR" dirty="0" err="1"/>
              <a:t>phận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chúng</a:t>
            </a:r>
            <a:r>
              <a:rPr lang="fr-FR" dirty="0"/>
              <a:t> </a:t>
            </a:r>
            <a:r>
              <a:rPr lang="fr-FR" dirty="0" err="1"/>
              <a:t>phụ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vào</a:t>
            </a:r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53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2 (2NF) (</a:t>
            </a:r>
            <a:r>
              <a:rPr lang="fr-FR" dirty="0" err="1" smtClean="0"/>
              <a:t>Tiếp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Ví</a:t>
            </a:r>
            <a:r>
              <a:rPr lang="fr-FR" dirty="0"/>
              <a:t> </a:t>
            </a:r>
            <a:r>
              <a:rPr lang="fr-FR" dirty="0" err="1"/>
              <a:t>dụ</a:t>
            </a:r>
            <a:r>
              <a:rPr lang="fr-FR" dirty="0"/>
              <a:t>: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13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042" y="1875291"/>
            <a:ext cx="5591175" cy="2962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687" y="4956932"/>
            <a:ext cx="4211600" cy="19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2 (2NF) (</a:t>
            </a:r>
            <a:r>
              <a:rPr lang="fr-FR" dirty="0" err="1" smtClean="0"/>
              <a:t>Tiếp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2950755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Ví</a:t>
            </a:r>
            <a:r>
              <a:rPr lang="fr-FR" dirty="0"/>
              <a:t> </a:t>
            </a:r>
            <a:r>
              <a:rPr lang="fr-FR" dirty="0" err="1"/>
              <a:t>dụ</a:t>
            </a:r>
            <a:r>
              <a:rPr lang="fr-FR" dirty="0"/>
              <a:t>: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trên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tách</a:t>
            </a:r>
            <a:r>
              <a:rPr lang="fr-FR" dirty="0"/>
              <a:t> </a:t>
            </a:r>
            <a:r>
              <a:rPr lang="fr-FR" dirty="0" err="1"/>
              <a:t>thành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14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64" y="1753053"/>
            <a:ext cx="5207680" cy="45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2</a:t>
            </a:r>
            <a:r>
              <a:rPr lang="fr-FR" dirty="0" smtClean="0"/>
              <a:t> (2NF</a:t>
            </a:r>
            <a:r>
              <a:rPr lang="fr-FR" dirty="0"/>
              <a:t>) (</a:t>
            </a:r>
            <a:r>
              <a:rPr lang="fr-FR" dirty="0" err="1"/>
              <a:t>tiếp</a:t>
            </a:r>
            <a:r>
              <a:rPr lang="fr-F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58" y="1787678"/>
            <a:ext cx="874766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CSDL INVOICE ở </a:t>
            </a:r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1NF</a:t>
            </a:r>
          </a:p>
          <a:p>
            <a:pPr marL="0" indent="0">
              <a:buNone/>
            </a:pPr>
            <a:r>
              <a:rPr lang="fr-FR" sz="2400" dirty="0"/>
              <a:t>R1-INVOICE(</a:t>
            </a:r>
            <a:r>
              <a:rPr lang="fr-FR" sz="2400" b="1" u="sng" dirty="0" err="1">
                <a:solidFill>
                  <a:srgbClr val="0070C0"/>
                </a:solidFill>
              </a:rPr>
              <a:t>InvoiceNumber</a:t>
            </a:r>
            <a:r>
              <a:rPr lang="fr-FR" sz="2400" dirty="0"/>
              <a:t>, Customer </a:t>
            </a:r>
            <a:r>
              <a:rPr lang="fr-FR" sz="2400" dirty="0" err="1"/>
              <a:t>Number</a:t>
            </a:r>
            <a:r>
              <a:rPr lang="fr-FR" sz="2400" dirty="0"/>
              <a:t>, Name, </a:t>
            </a:r>
            <a:r>
              <a:rPr lang="fr-FR" sz="2400" dirty="0" err="1"/>
              <a:t>Address</a:t>
            </a:r>
            <a:r>
              <a:rPr lang="fr-FR" sz="2400" dirty="0"/>
              <a:t>, City, State, Zip Code, Phone, </a:t>
            </a:r>
            <a:r>
              <a:rPr lang="fr-FR" sz="2400" dirty="0" err="1"/>
              <a:t>Terms</a:t>
            </a:r>
            <a:r>
              <a:rPr lang="fr-FR" sz="2400" dirty="0"/>
              <a:t>, </a:t>
            </a:r>
            <a:r>
              <a:rPr lang="fr-FR" sz="2400" dirty="0" err="1"/>
              <a:t>Ship</a:t>
            </a:r>
            <a:r>
              <a:rPr lang="fr-FR" sz="2400" dirty="0"/>
              <a:t> Via, </a:t>
            </a:r>
            <a:r>
              <a:rPr lang="fr-FR" sz="2400" dirty="0" err="1"/>
              <a:t>Order</a:t>
            </a:r>
            <a:r>
              <a:rPr lang="fr-FR" sz="2400" dirty="0"/>
              <a:t> </a:t>
            </a:r>
            <a:r>
              <a:rPr lang="fr-FR" sz="2400" dirty="0"/>
              <a:t>Date)</a:t>
            </a:r>
          </a:p>
          <a:p>
            <a:pPr marL="0" indent="0">
              <a:buNone/>
            </a:pPr>
            <a:r>
              <a:rPr lang="fr-FR" sz="2400" dirty="0"/>
              <a:t>R2-INVOICE LINE ITEM (</a:t>
            </a:r>
            <a:r>
              <a:rPr lang="fr-FR" sz="2400" b="1" u="sng" dirty="0" err="1">
                <a:solidFill>
                  <a:srgbClr val="0070C0"/>
                </a:solidFill>
              </a:rPr>
              <a:t>InvoiceNumber</a:t>
            </a:r>
            <a:r>
              <a:rPr lang="fr-FR" sz="2400" b="1" u="sng" dirty="0">
                <a:solidFill>
                  <a:srgbClr val="0070C0"/>
                </a:solidFill>
              </a:rPr>
              <a:t>, </a:t>
            </a:r>
            <a:r>
              <a:rPr lang="fr-FR" sz="2400" b="1" u="sng" dirty="0">
                <a:solidFill>
                  <a:srgbClr val="0070C0"/>
                </a:solidFill>
              </a:rPr>
              <a:t>Product </a:t>
            </a:r>
            <a:r>
              <a:rPr lang="fr-FR" sz="2400" b="1" u="sng" dirty="0" err="1">
                <a:solidFill>
                  <a:srgbClr val="0070C0"/>
                </a:solidFill>
              </a:rPr>
              <a:t>Number</a:t>
            </a:r>
            <a:r>
              <a:rPr lang="fr-FR" sz="2400" b="1" u="sng" dirty="0">
                <a:solidFill>
                  <a:srgbClr val="0070C0"/>
                </a:solidFill>
              </a:rPr>
              <a:t>,</a:t>
            </a:r>
            <a:r>
              <a:rPr lang="fr-FR" sz="2400" dirty="0">
                <a:solidFill>
                  <a:srgbClr val="FF0000"/>
                </a:solidFill>
              </a:rPr>
              <a:t> Description, </a:t>
            </a:r>
            <a:r>
              <a:rPr lang="fr-FR" sz="2400" dirty="0" err="1">
                <a:solidFill>
                  <a:srgbClr val="FF0000"/>
                </a:solidFill>
              </a:rPr>
              <a:t>Quantity</a:t>
            </a:r>
            <a:r>
              <a:rPr lang="fr-FR" sz="2400" dirty="0">
                <a:solidFill>
                  <a:srgbClr val="FF0000"/>
                </a:solidFill>
              </a:rPr>
              <a:t>, Unit </a:t>
            </a:r>
            <a:r>
              <a:rPr lang="fr-FR" sz="2400" dirty="0" smtClean="0">
                <a:solidFill>
                  <a:srgbClr val="FF0000"/>
                </a:solidFill>
              </a:rPr>
              <a:t>Price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2</a:t>
            </a:r>
            <a:r>
              <a:rPr lang="fr-FR" dirty="0" smtClean="0"/>
              <a:t> (2NF</a:t>
            </a:r>
            <a:r>
              <a:rPr lang="fr-FR" dirty="0"/>
              <a:t>) (</a:t>
            </a:r>
            <a:r>
              <a:rPr lang="fr-FR" dirty="0" err="1"/>
              <a:t>tiếp</a:t>
            </a:r>
            <a:r>
              <a:rPr lang="fr-F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58" y="1787678"/>
            <a:ext cx="874766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Ta </a:t>
            </a:r>
            <a:r>
              <a:rPr lang="fr-FR" dirty="0" err="1"/>
              <a:t>thấy</a:t>
            </a:r>
            <a:r>
              <a:rPr lang="fr-FR" dirty="0"/>
              <a:t>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R2-INVOICE LINE ITEM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phụ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hàm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môt</a:t>
            </a:r>
            <a:r>
              <a:rPr lang="fr-FR" dirty="0"/>
              <a:t> </a:t>
            </a:r>
            <a:r>
              <a:rPr lang="fr-FR" dirty="0" err="1"/>
              <a:t>phần</a:t>
            </a:r>
            <a:r>
              <a:rPr lang="fr-FR" dirty="0"/>
              <a:t> </a:t>
            </a:r>
            <a:r>
              <a:rPr lang="fr-FR" dirty="0" err="1"/>
              <a:t>khóa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{</a:t>
            </a:r>
            <a:r>
              <a:rPr lang="fr-FR" sz="2400" b="1" u="sng" dirty="0">
                <a:solidFill>
                  <a:srgbClr val="0070C0"/>
                </a:solidFill>
              </a:rPr>
              <a:t>Product </a:t>
            </a:r>
            <a:r>
              <a:rPr lang="fr-FR" sz="2400" b="1" u="sng" dirty="0" err="1">
                <a:solidFill>
                  <a:srgbClr val="0070C0"/>
                </a:solidFill>
              </a:rPr>
              <a:t>Number</a:t>
            </a:r>
            <a:r>
              <a:rPr lang="fr-FR" sz="2400" dirty="0"/>
              <a:t>} -&gt; {Description, Unit Price}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tách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2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endParaRPr lang="fr-FR" dirty="0"/>
          </a:p>
          <a:p>
            <a:pPr marL="0" indent="0">
              <a:buNone/>
            </a:pPr>
            <a:r>
              <a:rPr lang="fr-FR" sz="2400" dirty="0"/>
              <a:t>PRODUCT (</a:t>
            </a:r>
            <a:r>
              <a:rPr lang="fr-FR" sz="2400" b="1" u="sng" dirty="0">
                <a:solidFill>
                  <a:srgbClr val="0070C0"/>
                </a:solidFill>
              </a:rPr>
              <a:t>Product </a:t>
            </a:r>
            <a:r>
              <a:rPr lang="fr-FR" sz="2400" b="1" u="sng" dirty="0" err="1">
                <a:solidFill>
                  <a:srgbClr val="0070C0"/>
                </a:solidFill>
              </a:rPr>
              <a:t>Number</a:t>
            </a:r>
            <a:r>
              <a:rPr lang="fr-FR" sz="2400" b="1" u="sng" dirty="0">
                <a:solidFill>
                  <a:srgbClr val="0070C0"/>
                </a:solidFill>
              </a:rPr>
              <a:t>,</a:t>
            </a:r>
            <a:r>
              <a:rPr lang="fr-FR" sz="2400" dirty="0">
                <a:solidFill>
                  <a:srgbClr val="FF0000"/>
                </a:solidFill>
              </a:rPr>
              <a:t> Description, </a:t>
            </a:r>
            <a:r>
              <a:rPr lang="fr-FR" sz="2400" dirty="0">
                <a:solidFill>
                  <a:srgbClr val="FF0000"/>
                </a:solidFill>
              </a:rPr>
              <a:t>Unit Price</a:t>
            </a:r>
            <a:r>
              <a:rPr lang="fr-FR" sz="2400" dirty="0"/>
              <a:t>)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R2-INVOICE LINE ITEM (</a:t>
            </a:r>
            <a:r>
              <a:rPr lang="fr-FR" sz="2400" b="1" u="sng" dirty="0" err="1">
                <a:solidFill>
                  <a:srgbClr val="0070C0"/>
                </a:solidFill>
              </a:rPr>
              <a:t>InvoiceNumber</a:t>
            </a:r>
            <a:r>
              <a:rPr lang="fr-FR" sz="2400" b="1" u="sng" dirty="0">
                <a:solidFill>
                  <a:srgbClr val="0070C0"/>
                </a:solidFill>
              </a:rPr>
              <a:t>, Product </a:t>
            </a:r>
            <a:r>
              <a:rPr lang="fr-FR" sz="2400" b="1" u="sng" dirty="0" err="1">
                <a:solidFill>
                  <a:srgbClr val="0070C0"/>
                </a:solidFill>
              </a:rPr>
              <a:t>Number</a:t>
            </a:r>
            <a:r>
              <a:rPr lang="fr-FR" sz="2400" b="1" u="sng" dirty="0">
                <a:solidFill>
                  <a:srgbClr val="0070C0"/>
                </a:solidFill>
              </a:rPr>
              <a:t>,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Quantity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3 (3NF)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R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là </a:t>
            </a:r>
            <a:r>
              <a:rPr lang="fr-FR" dirty="0" err="1"/>
              <a:t>đạt</a:t>
            </a:r>
            <a:r>
              <a:rPr lang="fr-FR" dirty="0"/>
              <a:t> </a:t>
            </a:r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3 </a:t>
            </a:r>
            <a:r>
              <a:rPr lang="fr-FR" dirty="0" err="1"/>
              <a:t>nếu</a:t>
            </a:r>
            <a:r>
              <a:rPr lang="fr-FR" dirty="0"/>
              <a:t> </a:t>
            </a:r>
            <a:r>
              <a:rPr lang="fr-FR" dirty="0" err="1"/>
              <a:t>thỏa</a:t>
            </a:r>
            <a:r>
              <a:rPr lang="fr-FR" dirty="0"/>
              <a:t> </a:t>
            </a:r>
            <a:r>
              <a:rPr lang="fr-FR" dirty="0" err="1"/>
              <a:t>mãn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điều</a:t>
            </a:r>
            <a:r>
              <a:rPr lang="fr-FR" dirty="0"/>
              <a:t> </a:t>
            </a:r>
            <a:r>
              <a:rPr lang="fr-FR" dirty="0" err="1"/>
              <a:t>kiện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 </a:t>
            </a:r>
            <a:r>
              <a:rPr lang="fr-FR" dirty="0" err="1"/>
              <a:t>phải</a:t>
            </a:r>
            <a:r>
              <a:rPr lang="fr-FR" dirty="0"/>
              <a:t> </a:t>
            </a:r>
            <a:r>
              <a:rPr lang="fr-FR" dirty="0" err="1"/>
              <a:t>đạt</a:t>
            </a:r>
            <a:r>
              <a:rPr lang="fr-FR" dirty="0"/>
              <a:t> </a:t>
            </a:r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2NF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Mọi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phụ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bắc</a:t>
            </a:r>
            <a:r>
              <a:rPr lang="fr-FR" dirty="0"/>
              <a:t> </a:t>
            </a:r>
            <a:r>
              <a:rPr lang="fr-FR" dirty="0" err="1"/>
              <a:t>cầu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(</a:t>
            </a:r>
            <a:r>
              <a:rPr lang="fr-FR" dirty="0" err="1"/>
              <a:t>tức</a:t>
            </a:r>
            <a:r>
              <a:rPr lang="fr-FR" dirty="0"/>
              <a:t> là </a:t>
            </a:r>
            <a:r>
              <a:rPr lang="fr-FR" dirty="0" err="1"/>
              <a:t>tất</a:t>
            </a:r>
            <a:r>
              <a:rPr lang="fr-FR" dirty="0"/>
              <a:t> </a:t>
            </a:r>
            <a:r>
              <a:rPr lang="fr-FR" dirty="0" err="1"/>
              <a:t>cả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phải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suy</a:t>
            </a:r>
            <a:r>
              <a:rPr lang="fr-FR" dirty="0"/>
              <a:t> ra </a:t>
            </a:r>
            <a:r>
              <a:rPr lang="fr-FR" dirty="0" err="1"/>
              <a:t>trực</a:t>
            </a:r>
            <a:r>
              <a:rPr lang="fr-FR" dirty="0"/>
              <a:t> </a:t>
            </a:r>
            <a:r>
              <a:rPr lang="fr-FR" dirty="0" err="1"/>
              <a:t>tiếp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17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859" y="3775982"/>
            <a:ext cx="3207885" cy="30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3 (3NF) (</a:t>
            </a:r>
            <a:r>
              <a:rPr lang="fr-FR" dirty="0" err="1" smtClean="0"/>
              <a:t>tiếp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Quy</a:t>
            </a:r>
            <a:r>
              <a:rPr lang="fr-FR" dirty="0"/>
              <a:t> </a:t>
            </a:r>
            <a:r>
              <a:rPr lang="fr-FR" dirty="0" err="1"/>
              <a:t>tắc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về</a:t>
            </a:r>
            <a:r>
              <a:rPr lang="fr-FR" dirty="0"/>
              <a:t> 3NF: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Loại</a:t>
            </a:r>
            <a:r>
              <a:rPr lang="fr-FR" dirty="0"/>
              <a:t> </a:t>
            </a:r>
            <a:r>
              <a:rPr lang="fr-FR" dirty="0" err="1"/>
              <a:t>bỏ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phụ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bắc</a:t>
            </a:r>
            <a:r>
              <a:rPr lang="fr-FR" dirty="0"/>
              <a:t> </a:t>
            </a:r>
            <a:r>
              <a:rPr lang="fr-FR" dirty="0" err="1"/>
              <a:t>cầu</a:t>
            </a:r>
            <a:r>
              <a:rPr lang="fr-FR" dirty="0"/>
              <a:t> ra </a:t>
            </a:r>
            <a:r>
              <a:rPr lang="fr-FR" dirty="0" err="1"/>
              <a:t>khỏi</a:t>
            </a:r>
            <a:r>
              <a:rPr lang="fr-FR" dirty="0"/>
              <a:t>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và</a:t>
            </a:r>
            <a:r>
              <a:rPr lang="fr-FR" dirty="0"/>
              <a:t> </a:t>
            </a:r>
            <a:r>
              <a:rPr lang="fr-FR" dirty="0" err="1"/>
              <a:t>tách</a:t>
            </a:r>
            <a:r>
              <a:rPr lang="fr-FR" dirty="0"/>
              <a:t> </a:t>
            </a:r>
            <a:r>
              <a:rPr lang="fr-FR" dirty="0" err="1"/>
              <a:t>chúng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riêng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chính</a:t>
            </a:r>
            <a:r>
              <a:rPr lang="fr-FR" dirty="0"/>
              <a:t> là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bắc</a:t>
            </a:r>
            <a:r>
              <a:rPr lang="fr-FR" dirty="0"/>
              <a:t> </a:t>
            </a:r>
            <a:r>
              <a:rPr lang="fr-FR" dirty="0" err="1"/>
              <a:t>cầu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còn</a:t>
            </a:r>
            <a:r>
              <a:rPr lang="fr-FR" dirty="0"/>
              <a:t> </a:t>
            </a:r>
            <a:r>
              <a:rPr lang="fr-FR" dirty="0" err="1"/>
              <a:t>lại</a:t>
            </a:r>
            <a:r>
              <a:rPr lang="fr-FR" dirty="0"/>
              <a:t> </a:t>
            </a:r>
            <a:r>
              <a:rPr lang="fr-FR" dirty="0" err="1"/>
              <a:t>lập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1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khóa</a:t>
            </a:r>
            <a:r>
              <a:rPr lang="fr-FR" dirty="0"/>
              <a:t> </a:t>
            </a:r>
            <a:r>
              <a:rPr lang="fr-FR" dirty="0" err="1"/>
              <a:t>chính</a:t>
            </a:r>
            <a:r>
              <a:rPr lang="fr-FR" dirty="0"/>
              <a:t> là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ban </a:t>
            </a:r>
            <a:r>
              <a:rPr lang="fr-FR" dirty="0" err="1"/>
              <a:t>đầu</a:t>
            </a:r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743201" y="4241800"/>
          <a:ext cx="3222171" cy="1663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057"/>
                <a:gridCol w="1074057"/>
                <a:gridCol w="1074057"/>
              </a:tblGrid>
              <a:tr h="324394">
                <a:tc>
                  <a:txBody>
                    <a:bodyPr/>
                    <a:lstStyle/>
                    <a:p>
                      <a:r>
                        <a:rPr lang="fr-FR" b="1" u="sng" dirty="0" smtClean="0">
                          <a:solidFill>
                            <a:srgbClr val="0070C0"/>
                          </a:solidFill>
                        </a:rPr>
                        <a:t>MSKH</a:t>
                      </a:r>
                      <a:endParaRPr lang="fr-FR" b="1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TÊNKH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TP</a:t>
                      </a:r>
                      <a:endParaRPr lang="fr-FR" b="1" dirty="0"/>
                    </a:p>
                  </a:txBody>
                  <a:tcPr/>
                </a:tc>
              </a:tr>
              <a:tr h="1297576">
                <a:tc>
                  <a:txBody>
                    <a:bodyPr/>
                    <a:lstStyle/>
                    <a:p>
                      <a:r>
                        <a:rPr lang="fr-FR" dirty="0" smtClean="0"/>
                        <a:t>S1</a:t>
                      </a:r>
                      <a:endParaRPr lang="fr-FR" dirty="0"/>
                    </a:p>
                    <a:p>
                      <a:r>
                        <a:rPr lang="fr-FR" dirty="0" smtClean="0"/>
                        <a:t>S2</a:t>
                      </a:r>
                      <a:endParaRPr lang="fr-FR" dirty="0"/>
                    </a:p>
                    <a:p>
                      <a:r>
                        <a:rPr lang="fr-FR" dirty="0" smtClean="0"/>
                        <a:t>S3</a:t>
                      </a:r>
                      <a:endParaRPr lang="fr-FR" dirty="0"/>
                    </a:p>
                    <a:p>
                      <a:r>
                        <a:rPr lang="fr-FR" dirty="0" smtClean="0"/>
                        <a:t>S4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An</a:t>
                      </a:r>
                      <a:endParaRPr lang="fr-FR" dirty="0"/>
                    </a:p>
                    <a:p>
                      <a:r>
                        <a:rPr lang="fr-FR" dirty="0" err="1" smtClean="0"/>
                        <a:t>Hòa</a:t>
                      </a:r>
                      <a:endParaRPr lang="fr-FR" dirty="0"/>
                    </a:p>
                    <a:p>
                      <a:r>
                        <a:rPr lang="fr-FR" dirty="0" err="1" smtClean="0"/>
                        <a:t>Bình</a:t>
                      </a:r>
                      <a:endParaRPr lang="fr-FR" dirty="0"/>
                    </a:p>
                    <a:p>
                      <a:r>
                        <a:rPr lang="fr-FR" dirty="0" smtClean="0"/>
                        <a:t>Trang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HCM</a:t>
                      </a:r>
                      <a:endParaRPr lang="fr-FR" dirty="0"/>
                    </a:p>
                    <a:p>
                      <a:r>
                        <a:rPr lang="fr-FR" dirty="0" smtClean="0"/>
                        <a:t>HN</a:t>
                      </a:r>
                      <a:endParaRPr lang="fr-FR" dirty="0"/>
                    </a:p>
                    <a:p>
                      <a:r>
                        <a:rPr lang="fr-FR" dirty="0" smtClean="0"/>
                        <a:t>NT</a:t>
                      </a:r>
                      <a:endParaRPr lang="fr-FR" dirty="0"/>
                    </a:p>
                    <a:p>
                      <a:r>
                        <a:rPr lang="fr-FR" dirty="0" smtClean="0"/>
                        <a:t>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589487" y="4241801"/>
          <a:ext cx="1611086" cy="1346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543"/>
                <a:gridCol w="805543"/>
              </a:tblGrid>
              <a:tr h="394607">
                <a:tc>
                  <a:txBody>
                    <a:bodyPr/>
                    <a:lstStyle/>
                    <a:p>
                      <a:r>
                        <a:rPr lang="fr-FR" b="1" u="sng" dirty="0" smtClean="0">
                          <a:solidFill>
                            <a:srgbClr val="0070C0"/>
                          </a:solidFill>
                        </a:rPr>
                        <a:t>TP</a:t>
                      </a:r>
                      <a:endParaRPr lang="fr-FR" b="1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PVC</a:t>
                      </a:r>
                      <a:endParaRPr lang="fr-FR" b="1" dirty="0"/>
                    </a:p>
                  </a:txBody>
                  <a:tcPr/>
                </a:tc>
              </a:tr>
              <a:tr h="951592">
                <a:tc>
                  <a:txBody>
                    <a:bodyPr/>
                    <a:lstStyle/>
                    <a:p>
                      <a:r>
                        <a:rPr lang="fr-FR" dirty="0" smtClean="0"/>
                        <a:t>HCM</a:t>
                      </a:r>
                      <a:endParaRPr lang="fr-FR" dirty="0"/>
                    </a:p>
                    <a:p>
                      <a:r>
                        <a:rPr lang="fr-FR" dirty="0" smtClean="0"/>
                        <a:t>HN</a:t>
                      </a:r>
                      <a:endParaRPr lang="fr-FR" dirty="0"/>
                    </a:p>
                    <a:p>
                      <a:r>
                        <a:rPr lang="fr-FR" dirty="0" smtClean="0"/>
                        <a:t>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01</a:t>
                      </a:r>
                      <a:endParaRPr lang="fr-FR" dirty="0"/>
                    </a:p>
                    <a:p>
                      <a:r>
                        <a:rPr lang="fr-FR" dirty="0" smtClean="0"/>
                        <a:t>01</a:t>
                      </a:r>
                      <a:endParaRPr lang="fr-FR" dirty="0"/>
                    </a:p>
                    <a:p>
                      <a:r>
                        <a:rPr lang="fr-FR" dirty="0" smtClean="0"/>
                        <a:t>03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8059" y="5892801"/>
                <a:ext cx="3275127" cy="378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𝐾𝐻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𝑀𝑆𝐾𝐻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Ê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𝑁𝐾𝐻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𝑇𝑃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058" y="5892800"/>
                <a:ext cx="3275127" cy="378373"/>
              </a:xfrm>
              <a:prstGeom prst="rect">
                <a:avLst/>
              </a:prstGeom>
              <a:blipFill rotWithShape="0"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08059" y="5638800"/>
                <a:ext cx="2158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𝑃𝑉𝐶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58" y="5638800"/>
                <a:ext cx="215898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6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3 (3NF) (</a:t>
            </a:r>
            <a:r>
              <a:rPr lang="fr-FR" dirty="0" err="1" smtClean="0"/>
              <a:t>tiếp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19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72" y="1897516"/>
            <a:ext cx="8069886" cy="49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Các</a:t>
            </a:r>
            <a:r>
              <a:rPr lang="fr-FR" sz="4000" dirty="0"/>
              <a:t> </a:t>
            </a:r>
            <a:r>
              <a:rPr lang="fr-FR" sz="4000" dirty="0" err="1"/>
              <a:t>bất</a:t>
            </a:r>
            <a:r>
              <a:rPr lang="fr-FR" sz="4000" dirty="0"/>
              <a:t> </a:t>
            </a:r>
            <a:r>
              <a:rPr lang="fr-FR" sz="4000" dirty="0" err="1"/>
              <a:t>thường</a:t>
            </a:r>
            <a:r>
              <a:rPr lang="fr-FR" sz="4000" dirty="0"/>
              <a:t> khi </a:t>
            </a:r>
            <a:r>
              <a:rPr lang="fr-FR" sz="4000" dirty="0" err="1"/>
              <a:t>cập</a:t>
            </a:r>
            <a:r>
              <a:rPr lang="fr-FR" sz="4000" dirty="0"/>
              <a:t> </a:t>
            </a:r>
            <a:r>
              <a:rPr lang="fr-FR" sz="4000" dirty="0" err="1"/>
              <a:t>nhật</a:t>
            </a:r>
            <a:r>
              <a:rPr lang="fr-FR" sz="4000" dirty="0"/>
              <a:t> </a:t>
            </a:r>
            <a:r>
              <a:rPr lang="fr-FR" sz="4000" dirty="0" err="1"/>
              <a:t>dữ</a:t>
            </a:r>
            <a:r>
              <a:rPr lang="fr-FR" sz="4000" dirty="0"/>
              <a:t> </a:t>
            </a:r>
            <a:r>
              <a:rPr lang="fr-FR" sz="4000" dirty="0" err="1"/>
              <a:t>liệu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Ví</a:t>
            </a:r>
            <a:r>
              <a:rPr lang="fr-FR" dirty="0"/>
              <a:t> </a:t>
            </a:r>
            <a:r>
              <a:rPr lang="fr-FR" dirty="0" err="1"/>
              <a:t>dụ</a:t>
            </a:r>
            <a:r>
              <a:rPr lang="fr-FR" dirty="0"/>
              <a:t>: </a:t>
            </a:r>
            <a:r>
              <a:rPr lang="fr-FR" dirty="0" err="1"/>
              <a:t>với</a:t>
            </a:r>
            <a:r>
              <a:rPr lang="fr-FR" dirty="0"/>
              <a:t> CSDL là </a:t>
            </a:r>
            <a:r>
              <a:rPr lang="fr-FR" dirty="0" err="1"/>
              <a:t>gồm</a:t>
            </a:r>
            <a:r>
              <a:rPr lang="fr-FR" dirty="0"/>
              <a:t> 1 </a:t>
            </a:r>
            <a:r>
              <a:rPr lang="fr-FR" dirty="0" err="1"/>
              <a:t>bảng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đơn</a:t>
            </a:r>
            <a:r>
              <a:rPr lang="fr-FR" dirty="0"/>
              <a:t> (INVOICE) </a:t>
            </a:r>
            <a:r>
              <a:rPr lang="fr-FR" dirty="0" err="1"/>
              <a:t>cho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r>
              <a:rPr lang="fr-FR" dirty="0"/>
              <a:t> </a:t>
            </a:r>
            <a:r>
              <a:rPr lang="fr-FR" dirty="0" err="1"/>
              <a:t>như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:</a:t>
            </a: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4" y="2707546"/>
            <a:ext cx="8090580" cy="33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</a:t>
            </a:r>
            <a:r>
              <a:rPr lang="fr-FR" dirty="0" smtClean="0"/>
              <a:t>3 (3NF</a:t>
            </a:r>
            <a:r>
              <a:rPr lang="fr-FR" dirty="0"/>
              <a:t>) (</a:t>
            </a:r>
            <a:r>
              <a:rPr lang="fr-FR" dirty="0" err="1"/>
              <a:t>tiếp</a:t>
            </a:r>
            <a:r>
              <a:rPr lang="fr-F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58" y="1787678"/>
            <a:ext cx="874766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CSDL INVOICE ở </a:t>
            </a:r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2NF</a:t>
            </a:r>
          </a:p>
          <a:p>
            <a:pPr marL="0" indent="0">
              <a:buNone/>
            </a:pPr>
            <a:r>
              <a:rPr lang="fr-FR" sz="2400" dirty="0"/>
              <a:t>INVOICE(</a:t>
            </a:r>
            <a:r>
              <a:rPr lang="fr-FR" sz="2400" b="1" u="sng" dirty="0" err="1">
                <a:solidFill>
                  <a:srgbClr val="0070C0"/>
                </a:solidFill>
              </a:rPr>
              <a:t>InvoiceNumber</a:t>
            </a:r>
            <a:r>
              <a:rPr lang="fr-FR" sz="2400" dirty="0"/>
              <a:t>, Customer </a:t>
            </a:r>
            <a:r>
              <a:rPr lang="fr-FR" sz="2400" dirty="0" err="1"/>
              <a:t>Number</a:t>
            </a:r>
            <a:r>
              <a:rPr lang="fr-FR" sz="2400" dirty="0"/>
              <a:t>, Name, </a:t>
            </a:r>
            <a:r>
              <a:rPr lang="fr-FR" sz="2400" dirty="0" err="1"/>
              <a:t>Address</a:t>
            </a:r>
            <a:r>
              <a:rPr lang="fr-FR" sz="2400" dirty="0"/>
              <a:t>, City, State, Zip Code, Phone, </a:t>
            </a:r>
            <a:r>
              <a:rPr lang="fr-FR" sz="2400" dirty="0" err="1"/>
              <a:t>Terms</a:t>
            </a:r>
            <a:r>
              <a:rPr lang="fr-FR" sz="2400" dirty="0"/>
              <a:t>, </a:t>
            </a:r>
            <a:r>
              <a:rPr lang="fr-FR" sz="2400" dirty="0" err="1"/>
              <a:t>Ship</a:t>
            </a:r>
            <a:r>
              <a:rPr lang="fr-FR" sz="2400" dirty="0"/>
              <a:t> Via, </a:t>
            </a:r>
            <a:r>
              <a:rPr lang="fr-FR" sz="2400" dirty="0" err="1"/>
              <a:t>Order</a:t>
            </a:r>
            <a:r>
              <a:rPr lang="fr-FR" sz="2400" dirty="0"/>
              <a:t> </a:t>
            </a:r>
            <a:r>
              <a:rPr lang="fr-FR" sz="2400" dirty="0"/>
              <a:t>Date)</a:t>
            </a:r>
          </a:p>
          <a:p>
            <a:pPr marL="0" indent="0">
              <a:buNone/>
            </a:pPr>
            <a:r>
              <a:rPr lang="fr-FR" sz="2400" dirty="0"/>
              <a:t>PRODUCT (</a:t>
            </a:r>
            <a:r>
              <a:rPr lang="fr-FR" sz="2400" b="1" u="sng" dirty="0">
                <a:solidFill>
                  <a:srgbClr val="0070C0"/>
                </a:solidFill>
              </a:rPr>
              <a:t>Product </a:t>
            </a:r>
            <a:r>
              <a:rPr lang="fr-FR" sz="2400" b="1" u="sng" dirty="0" err="1">
                <a:solidFill>
                  <a:srgbClr val="0070C0"/>
                </a:solidFill>
              </a:rPr>
              <a:t>Number</a:t>
            </a:r>
            <a:r>
              <a:rPr lang="fr-FR" sz="2400" b="1" u="sng" dirty="0">
                <a:solidFill>
                  <a:srgbClr val="0070C0"/>
                </a:solidFill>
              </a:rPr>
              <a:t>,</a:t>
            </a:r>
            <a:r>
              <a:rPr lang="fr-FR" sz="2400" dirty="0">
                <a:solidFill>
                  <a:srgbClr val="FF0000"/>
                </a:solidFill>
              </a:rPr>
              <a:t> Description, Unit Price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INVOICE </a:t>
            </a:r>
            <a:r>
              <a:rPr lang="fr-FR" sz="2400" dirty="0"/>
              <a:t>LINE ITEM (</a:t>
            </a:r>
            <a:r>
              <a:rPr lang="fr-FR" sz="2400" b="1" u="sng" dirty="0" err="1">
                <a:solidFill>
                  <a:srgbClr val="0070C0"/>
                </a:solidFill>
              </a:rPr>
              <a:t>InvoiceNumber</a:t>
            </a:r>
            <a:r>
              <a:rPr lang="fr-FR" sz="2400" b="1" u="sng" dirty="0">
                <a:solidFill>
                  <a:srgbClr val="0070C0"/>
                </a:solidFill>
              </a:rPr>
              <a:t>, Product </a:t>
            </a:r>
            <a:r>
              <a:rPr lang="fr-FR" sz="2400" b="1" u="sng" dirty="0" err="1">
                <a:solidFill>
                  <a:srgbClr val="0070C0"/>
                </a:solidFill>
              </a:rPr>
              <a:t>Number</a:t>
            </a:r>
            <a:r>
              <a:rPr lang="fr-FR" sz="2400" b="1" u="sng" dirty="0">
                <a:solidFill>
                  <a:srgbClr val="0070C0"/>
                </a:solidFill>
              </a:rPr>
              <a:t>,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 smtClean="0">
                <a:solidFill>
                  <a:srgbClr val="FF0000"/>
                </a:solidFill>
              </a:rPr>
              <a:t>Quantity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5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</a:t>
            </a:r>
            <a:r>
              <a:rPr lang="fr-FR" dirty="0" smtClean="0"/>
              <a:t>3 (3NF</a:t>
            </a:r>
            <a:r>
              <a:rPr lang="fr-FR" dirty="0"/>
              <a:t>) (</a:t>
            </a:r>
            <a:r>
              <a:rPr lang="fr-FR" dirty="0" err="1"/>
              <a:t>tiếp</a:t>
            </a:r>
            <a:r>
              <a:rPr lang="fr-F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258" y="1787678"/>
            <a:ext cx="874766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Ta </a:t>
            </a:r>
            <a:r>
              <a:rPr lang="fr-FR" dirty="0" err="1"/>
              <a:t>thấy</a:t>
            </a:r>
            <a:r>
              <a:rPr lang="fr-FR" dirty="0"/>
              <a:t>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INVOICE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chứa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bắc</a:t>
            </a:r>
            <a:r>
              <a:rPr lang="fr-FR" dirty="0"/>
              <a:t> </a:t>
            </a:r>
            <a:r>
              <a:rPr lang="fr-FR" dirty="0" err="1"/>
              <a:t>cầu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{</a:t>
            </a:r>
            <a:r>
              <a:rPr lang="fr-FR" sz="2400" dirty="0"/>
              <a:t>Customer </a:t>
            </a:r>
            <a:r>
              <a:rPr lang="fr-FR" sz="2400" dirty="0" err="1"/>
              <a:t>Number</a:t>
            </a:r>
            <a:r>
              <a:rPr lang="fr-FR" sz="2400" dirty="0"/>
              <a:t>} -&gt; {</a:t>
            </a:r>
            <a:r>
              <a:rPr lang="fr-FR" sz="2400" dirty="0"/>
              <a:t>Name, </a:t>
            </a:r>
            <a:r>
              <a:rPr lang="fr-FR" sz="2400" dirty="0" err="1"/>
              <a:t>Address</a:t>
            </a:r>
            <a:r>
              <a:rPr lang="fr-FR" sz="2400" dirty="0"/>
              <a:t>, City, State, Zip Code, </a:t>
            </a:r>
            <a:r>
              <a:rPr lang="fr-FR" sz="2400" dirty="0"/>
              <a:t>Phone}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này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tách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2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endParaRPr lang="fr-FR" dirty="0"/>
          </a:p>
          <a:p>
            <a:pPr marL="0" indent="0">
              <a:buNone/>
            </a:pPr>
            <a:r>
              <a:rPr lang="fr-FR" sz="2400" dirty="0"/>
              <a:t>Customer(</a:t>
            </a:r>
            <a:r>
              <a:rPr lang="fr-FR" sz="2400" b="1" u="sng" dirty="0">
                <a:solidFill>
                  <a:srgbClr val="0070C0"/>
                </a:solidFill>
              </a:rPr>
              <a:t>Customer </a:t>
            </a:r>
            <a:r>
              <a:rPr lang="fr-FR" sz="2400" b="1" u="sng" dirty="0" err="1">
                <a:solidFill>
                  <a:srgbClr val="0070C0"/>
                </a:solidFill>
              </a:rPr>
              <a:t>Number</a:t>
            </a:r>
            <a:r>
              <a:rPr lang="fr-FR" sz="2400" dirty="0"/>
              <a:t>, Name, </a:t>
            </a:r>
            <a:r>
              <a:rPr lang="fr-FR" sz="2400" dirty="0" err="1"/>
              <a:t>Address</a:t>
            </a:r>
            <a:r>
              <a:rPr lang="fr-FR" sz="2400" dirty="0"/>
              <a:t>, City, State, Zip Code, </a:t>
            </a:r>
            <a:r>
              <a:rPr lang="fr-FR" sz="2400" dirty="0"/>
              <a:t>Phone)</a:t>
            </a:r>
          </a:p>
          <a:p>
            <a:pPr marL="0" indent="0">
              <a:buNone/>
            </a:pPr>
            <a:r>
              <a:rPr lang="fr-FR" sz="2400" dirty="0"/>
              <a:t>INVOICE(</a:t>
            </a:r>
            <a:r>
              <a:rPr lang="fr-FR" sz="2400" b="1" u="sng" dirty="0" err="1">
                <a:solidFill>
                  <a:srgbClr val="0070C0"/>
                </a:solidFill>
              </a:rPr>
              <a:t>InvoiceNumber</a:t>
            </a:r>
            <a:r>
              <a:rPr lang="fr-FR" sz="2400" dirty="0"/>
              <a:t>, Customer </a:t>
            </a:r>
            <a:r>
              <a:rPr lang="fr-FR" sz="2400" dirty="0" err="1"/>
              <a:t>Number</a:t>
            </a:r>
            <a:r>
              <a:rPr lang="fr-FR" sz="2400" dirty="0"/>
              <a:t>, </a:t>
            </a:r>
            <a:r>
              <a:rPr lang="fr-FR" sz="2400" dirty="0" err="1"/>
              <a:t>Terms</a:t>
            </a:r>
            <a:r>
              <a:rPr lang="fr-FR" sz="2400" dirty="0"/>
              <a:t>, </a:t>
            </a:r>
            <a:r>
              <a:rPr lang="fr-FR" sz="2400" dirty="0" err="1"/>
              <a:t>Ship</a:t>
            </a:r>
            <a:r>
              <a:rPr lang="fr-FR" sz="2400" dirty="0"/>
              <a:t> Via, </a:t>
            </a:r>
            <a:r>
              <a:rPr lang="fr-FR" sz="2400" dirty="0" err="1"/>
              <a:t>Order</a:t>
            </a:r>
            <a:r>
              <a:rPr lang="fr-FR" sz="2400" dirty="0"/>
              <a:t> Date)</a:t>
            </a:r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Bài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Cho </a:t>
            </a:r>
            <a:r>
              <a:rPr lang="fr-FR" dirty="0" err="1" smtClean="0"/>
              <a:t>lược</a:t>
            </a:r>
            <a:r>
              <a:rPr lang="fr-FR" dirty="0" smtClean="0"/>
              <a:t> </a:t>
            </a:r>
            <a:r>
              <a:rPr lang="fr-FR" dirty="0" err="1" smtClean="0"/>
              <a:t>đồ</a:t>
            </a:r>
            <a:r>
              <a:rPr lang="fr-FR" dirty="0" smtClean="0"/>
              <a:t> </a:t>
            </a:r>
            <a:r>
              <a:rPr lang="fr-FR" dirty="0" err="1" smtClean="0"/>
              <a:t>quan</a:t>
            </a:r>
            <a:r>
              <a:rPr lang="fr-FR" dirty="0" smtClean="0"/>
              <a:t> </a:t>
            </a:r>
            <a:r>
              <a:rPr lang="fr-FR" dirty="0" err="1" smtClean="0"/>
              <a:t>hệ</a:t>
            </a:r>
            <a:r>
              <a:rPr lang="fr-FR" dirty="0" smtClean="0"/>
              <a:t> R={A,B,C,D,E,F,G,H,I,J} </a:t>
            </a:r>
            <a:r>
              <a:rPr lang="fr-FR" dirty="0" err="1" smtClean="0"/>
              <a:t>có</a:t>
            </a:r>
            <a:r>
              <a:rPr lang="fr-FR" dirty="0" smtClean="0"/>
              <a:t> </a:t>
            </a:r>
            <a:r>
              <a:rPr lang="fr-FR" dirty="0" err="1" smtClean="0"/>
              <a:t>khóa</a:t>
            </a:r>
            <a:r>
              <a:rPr lang="fr-FR" dirty="0" smtClean="0"/>
              <a:t> </a:t>
            </a:r>
            <a:r>
              <a:rPr lang="fr-FR" dirty="0" err="1" smtClean="0"/>
              <a:t>chính</a:t>
            </a:r>
            <a:r>
              <a:rPr lang="fr-FR" dirty="0" smtClean="0"/>
              <a:t> là A,B</a:t>
            </a:r>
            <a:endParaRPr lang="fr-FR" dirty="0"/>
          </a:p>
          <a:p>
            <a:r>
              <a:rPr lang="fr-FR" dirty="0" err="1" smtClean="0"/>
              <a:t>Với</a:t>
            </a:r>
            <a:r>
              <a:rPr lang="fr-FR" dirty="0" smtClean="0"/>
              <a:t> </a:t>
            </a:r>
            <a:r>
              <a:rPr lang="fr-FR" dirty="0" err="1" smtClean="0"/>
              <a:t>tập</a:t>
            </a:r>
            <a:r>
              <a:rPr lang="fr-FR" dirty="0" smtClean="0"/>
              <a:t> </a:t>
            </a:r>
            <a:r>
              <a:rPr lang="fr-FR" dirty="0" err="1" smtClean="0"/>
              <a:t>phụ</a:t>
            </a:r>
            <a:r>
              <a:rPr lang="fr-FR" dirty="0" smtClean="0"/>
              <a:t> </a:t>
            </a:r>
            <a:r>
              <a:rPr lang="fr-FR" dirty="0" err="1" smtClean="0"/>
              <a:t>thuộc</a:t>
            </a:r>
            <a:r>
              <a:rPr lang="fr-FR" dirty="0" smtClean="0"/>
              <a:t> </a:t>
            </a:r>
            <a:r>
              <a:rPr lang="fr-FR" dirty="0" err="1" smtClean="0"/>
              <a:t>hàm</a:t>
            </a:r>
            <a:r>
              <a:rPr lang="fr-FR" dirty="0" smtClean="0"/>
              <a:t>:</a:t>
            </a:r>
          </a:p>
          <a:p>
            <a:r>
              <a:rPr lang="fr-FR" dirty="0" smtClean="0"/>
              <a:t>AB -&gt; C,D,E,F,G,H,I,J</a:t>
            </a:r>
          </a:p>
          <a:p>
            <a:r>
              <a:rPr lang="fr-FR" dirty="0" smtClean="0"/>
              <a:t>A -&gt; E,F,G,H,I,J</a:t>
            </a:r>
          </a:p>
          <a:p>
            <a:r>
              <a:rPr lang="fr-FR" dirty="0" smtClean="0"/>
              <a:t>F -&gt; I,J</a:t>
            </a:r>
          </a:p>
          <a:p>
            <a:r>
              <a:rPr lang="fr-FR" dirty="0" err="1" smtClean="0"/>
              <a:t>Hãy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</a:t>
            </a:r>
            <a:r>
              <a:rPr lang="fr-FR" dirty="0" err="1" smtClean="0"/>
              <a:t>hóa</a:t>
            </a:r>
            <a:r>
              <a:rPr lang="fr-FR" dirty="0" smtClean="0"/>
              <a:t> </a:t>
            </a:r>
            <a:r>
              <a:rPr lang="fr-FR" dirty="0" err="1" smtClean="0"/>
              <a:t>quan</a:t>
            </a:r>
            <a:r>
              <a:rPr lang="fr-FR" dirty="0" smtClean="0"/>
              <a:t> </a:t>
            </a:r>
            <a:r>
              <a:rPr lang="fr-FR" dirty="0" err="1" smtClean="0"/>
              <a:t>hệ</a:t>
            </a:r>
            <a:r>
              <a:rPr lang="fr-FR" dirty="0" smtClean="0"/>
              <a:t> R </a:t>
            </a:r>
            <a:r>
              <a:rPr lang="fr-FR" dirty="0" err="1" smtClean="0"/>
              <a:t>về</a:t>
            </a:r>
            <a:r>
              <a:rPr lang="fr-FR" dirty="0" smtClean="0"/>
              <a:t> </a:t>
            </a:r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3RF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AFAAB-8F45-45E8-8509-56D0F62EC98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4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 err="1" smtClean="0"/>
              <a:t>Bài</a:t>
            </a:r>
            <a:r>
              <a:rPr lang="en-US" altLang="fr-FR" dirty="0" smtClean="0"/>
              <a:t> </a:t>
            </a:r>
            <a:r>
              <a:rPr lang="en-US" altLang="fr-FR" dirty="0" err="1" smtClean="0"/>
              <a:t>tập</a:t>
            </a:r>
            <a:endParaRPr lang="en-US" altLang="fr-FR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fr-FR" b="1" dirty="0" err="1" smtClean="0"/>
              <a:t>Các</a:t>
            </a:r>
            <a:r>
              <a:rPr lang="en-US" altLang="fr-FR" b="1" dirty="0" smtClean="0"/>
              <a:t> </a:t>
            </a:r>
            <a:r>
              <a:rPr lang="en-US" altLang="fr-FR" b="1" dirty="0" err="1" smtClean="0"/>
              <a:t>quan</a:t>
            </a:r>
            <a:r>
              <a:rPr lang="en-US" altLang="fr-FR" b="1" dirty="0" smtClean="0"/>
              <a:t> </a:t>
            </a:r>
            <a:r>
              <a:rPr lang="en-US" altLang="fr-FR" b="1" dirty="0" err="1" smtClean="0"/>
              <a:t>hệ</a:t>
            </a:r>
            <a:r>
              <a:rPr lang="en-US" altLang="fr-FR" b="1" dirty="0" smtClean="0"/>
              <a:t> </a:t>
            </a:r>
            <a:r>
              <a:rPr lang="en-US" altLang="fr-FR" b="1" dirty="0" err="1" smtClean="0"/>
              <a:t>sau</a:t>
            </a:r>
            <a:r>
              <a:rPr lang="en-US" altLang="fr-FR" b="1" dirty="0" smtClean="0"/>
              <a:t> </a:t>
            </a:r>
            <a:r>
              <a:rPr lang="en-US" altLang="fr-FR" b="1" dirty="0" err="1" smtClean="0"/>
              <a:t>đã</a:t>
            </a:r>
            <a:r>
              <a:rPr lang="en-US" altLang="fr-FR" b="1" dirty="0" smtClean="0"/>
              <a:t> </a:t>
            </a:r>
            <a:r>
              <a:rPr lang="en-US" altLang="fr-FR" b="1" dirty="0" err="1" smtClean="0"/>
              <a:t>thuộc</a:t>
            </a:r>
            <a:r>
              <a:rPr lang="en-US" altLang="fr-FR" b="1" dirty="0" smtClean="0"/>
              <a:t> 3NF </a:t>
            </a:r>
            <a:r>
              <a:rPr lang="en-US" altLang="fr-FR" b="1" dirty="0" err="1" smtClean="0"/>
              <a:t>chưa</a:t>
            </a:r>
            <a:r>
              <a:rPr lang="en-US" altLang="fr-FR" b="1" dirty="0" smtClean="0"/>
              <a:t>? </a:t>
            </a:r>
            <a:r>
              <a:rPr lang="en-US" altLang="fr-FR" b="1" dirty="0" err="1" smtClean="0"/>
              <a:t>Nếu</a:t>
            </a:r>
            <a:r>
              <a:rPr lang="en-US" altLang="fr-FR" b="1" dirty="0" smtClean="0"/>
              <a:t> </a:t>
            </a:r>
            <a:r>
              <a:rPr lang="en-US" altLang="fr-FR" b="1" dirty="0" err="1" smtClean="0"/>
              <a:t>chưa</a:t>
            </a:r>
            <a:r>
              <a:rPr lang="en-US" altLang="fr-FR" b="1" dirty="0" smtClean="0"/>
              <a:t>, </a:t>
            </a:r>
            <a:r>
              <a:rPr lang="en-US" altLang="fr-FR" b="1" dirty="0" err="1" smtClean="0"/>
              <a:t>hãy</a:t>
            </a:r>
            <a:r>
              <a:rPr lang="en-US" altLang="fr-FR" b="1" dirty="0" smtClean="0"/>
              <a:t> </a:t>
            </a:r>
            <a:r>
              <a:rPr lang="en-US" altLang="fr-FR" b="1" dirty="0" err="1" smtClean="0"/>
              <a:t>chuẩn</a:t>
            </a:r>
            <a:r>
              <a:rPr lang="en-US" altLang="fr-FR" b="1" dirty="0" smtClean="0"/>
              <a:t> </a:t>
            </a:r>
            <a:r>
              <a:rPr lang="en-US" altLang="fr-FR" b="1" dirty="0" err="1" smtClean="0"/>
              <a:t>hóa</a:t>
            </a:r>
            <a:r>
              <a:rPr lang="en-US" altLang="fr-FR" b="1" dirty="0" smtClean="0"/>
              <a:t> </a:t>
            </a:r>
            <a:r>
              <a:rPr lang="en-US" altLang="fr-FR" b="1" dirty="0" err="1" smtClean="0"/>
              <a:t>về</a:t>
            </a:r>
            <a:r>
              <a:rPr lang="en-US" altLang="fr-FR" b="1" dirty="0" smtClean="0"/>
              <a:t> 3NF</a:t>
            </a:r>
            <a:endParaRPr lang="en-US" altLang="fr-FR" b="1" dirty="0"/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 smtClean="0"/>
              <a:t>R(XYZTV</a:t>
            </a:r>
            <a:r>
              <a:rPr lang="en-US" altLang="fr-FR" sz="2000" dirty="0"/>
              <a:t>): XY-&gt;Z, Y-&gt;T, Z-&gt;V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 smtClean="0"/>
              <a:t>R(XYZT</a:t>
            </a:r>
            <a:r>
              <a:rPr lang="en-US" altLang="fr-FR" sz="2000" dirty="0"/>
              <a:t>): X-&gt;Y, Y-&gt;Z, Z-&gt;T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 smtClean="0"/>
              <a:t>R(ABC</a:t>
            </a:r>
            <a:r>
              <a:rPr lang="en-US" altLang="fr-FR" sz="2000" dirty="0"/>
              <a:t>): AB-&gt;C, B-&gt;A, C-&gt;B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/>
              <a:t>R(ABCD): BD-&gt;C, AB-&gt;D, AC-&gt;B, BD-&gt;A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/>
              <a:t>R(ABCD): AD-&gt;C, CD-&gt;B, BD-&gt;C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/>
              <a:t>R(ABCD): A-&gt;C, B-&gt;A, A-&gt;D, AD-&gt;C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/>
              <a:t>R(ABCD): A-&gt;D, C-&gt;A, D-&gt;B, AC-&gt;B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/>
              <a:t>R(XYZT): XYT-&gt;Z, ZT-&gt;X, XZ-&gt;Y, XZ-&gt;T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/>
              <a:t>R(XYZT): XY-&gt;Z, XYT-&gt;Z, XYZ-&gt;T, XZ-&gt;T</a:t>
            </a:r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/>
              <a:t>R(XYZT): YT-&gt;Z, XY-&gt;T, XZ-&gt;Y, YT-&gt;X</a:t>
            </a:r>
            <a:endParaRPr lang="en-US" altLang="fr-FR" dirty="0"/>
          </a:p>
          <a:p>
            <a:pPr marL="914400" lvl="1" indent="-457200">
              <a:buFont typeface="Verdana" panose="020B0604030504040204" pitchFamily="34" charset="0"/>
              <a:buAutoNum type="arabicPeriod"/>
            </a:pPr>
            <a:r>
              <a:rPr lang="en-US" altLang="fr-FR" sz="2000" dirty="0"/>
              <a:t>R(XYZT): YZ-&gt;X, XT-&gt;Z, ZT-&gt;Y, YT-&gt;Z</a:t>
            </a:r>
          </a:p>
        </p:txBody>
      </p:sp>
    </p:spTree>
    <p:extLst>
      <p:ext uri="{BB962C8B-B14F-4D97-AF65-F5344CB8AC3E}">
        <p14:creationId xmlns:p14="http://schemas.microsoft.com/office/powerpoint/2010/main" val="35621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Ví</a:t>
            </a:r>
            <a:r>
              <a:rPr lang="fr-FR" dirty="0"/>
              <a:t> </a:t>
            </a:r>
            <a:r>
              <a:rPr lang="fr-FR" dirty="0" err="1"/>
              <a:t>dụ</a:t>
            </a:r>
            <a:r>
              <a:rPr lang="fr-FR" dirty="0"/>
              <a:t>: </a:t>
            </a:r>
            <a:r>
              <a:rPr lang="fr-FR" dirty="0" err="1"/>
              <a:t>Bảng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đơn</a:t>
            </a:r>
            <a:r>
              <a:rPr lang="fr-FR" dirty="0"/>
              <a:t> (INVOICE) </a:t>
            </a:r>
            <a:r>
              <a:rPr lang="fr-FR" dirty="0" err="1"/>
              <a:t>như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:</a:t>
            </a: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3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46960" y="286605"/>
            <a:ext cx="832104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/>
              <a:t>Các bất thường khi cập nhật dữ liệu (tiếp)</a:t>
            </a:r>
            <a:endParaRPr lang="fr-FR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14" y="2446715"/>
            <a:ext cx="8563429" cy="38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8321040" cy="1450757"/>
          </a:xfrm>
        </p:spPr>
        <p:txBody>
          <a:bodyPr>
            <a:normAutofit/>
          </a:bodyPr>
          <a:lstStyle/>
          <a:p>
            <a:r>
              <a:rPr lang="fr-FR" sz="3600" dirty="0" err="1"/>
              <a:t>Các</a:t>
            </a:r>
            <a:r>
              <a:rPr lang="fr-FR" sz="3600" dirty="0"/>
              <a:t> </a:t>
            </a:r>
            <a:r>
              <a:rPr lang="fr-FR" sz="3600" dirty="0" err="1"/>
              <a:t>bất</a:t>
            </a:r>
            <a:r>
              <a:rPr lang="fr-FR" sz="3600" dirty="0"/>
              <a:t> </a:t>
            </a:r>
            <a:r>
              <a:rPr lang="fr-FR" sz="3600" dirty="0" err="1"/>
              <a:t>thường</a:t>
            </a:r>
            <a:r>
              <a:rPr lang="fr-FR" sz="3600" dirty="0"/>
              <a:t> khi </a:t>
            </a:r>
            <a:r>
              <a:rPr lang="fr-FR" sz="3600" dirty="0" err="1"/>
              <a:t>cập</a:t>
            </a:r>
            <a:r>
              <a:rPr lang="fr-FR" sz="3600" dirty="0"/>
              <a:t> </a:t>
            </a:r>
            <a:r>
              <a:rPr lang="fr-FR" sz="3600" dirty="0" err="1"/>
              <a:t>nhật</a:t>
            </a:r>
            <a:r>
              <a:rPr lang="fr-FR" sz="3600" dirty="0"/>
              <a:t> </a:t>
            </a:r>
            <a:r>
              <a:rPr lang="fr-FR" sz="3600" dirty="0" err="1"/>
              <a:t>dữ</a:t>
            </a:r>
            <a:r>
              <a:rPr lang="fr-FR" sz="3600" dirty="0"/>
              <a:t> </a:t>
            </a:r>
            <a:r>
              <a:rPr lang="fr-FR" sz="3600" dirty="0" err="1"/>
              <a:t>liệu</a:t>
            </a:r>
            <a:r>
              <a:rPr lang="fr-FR" sz="3600" dirty="0"/>
              <a:t> (</a:t>
            </a:r>
            <a:r>
              <a:rPr lang="fr-FR" sz="3600" dirty="0" err="1"/>
              <a:t>tiếp</a:t>
            </a:r>
            <a:r>
              <a:rPr lang="fr-FR" sz="3600" dirty="0"/>
              <a:t>)</a:t>
            </a:r>
            <a:endParaRPr lang="fr-F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Bất</a:t>
            </a:r>
            <a:r>
              <a:rPr lang="fr-FR" dirty="0"/>
              <a:t> </a:t>
            </a:r>
            <a:r>
              <a:rPr lang="fr-FR" dirty="0" err="1"/>
              <a:t>thường</a:t>
            </a:r>
            <a:r>
              <a:rPr lang="fr-FR" dirty="0"/>
              <a:t> khi </a:t>
            </a:r>
            <a:r>
              <a:rPr lang="fr-FR" dirty="0" err="1"/>
              <a:t>thêm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thêm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r>
              <a:rPr lang="fr-FR" dirty="0"/>
              <a:t> </a:t>
            </a:r>
            <a:r>
              <a:rPr lang="fr-FR" dirty="0" err="1"/>
              <a:t>vào</a:t>
            </a:r>
            <a:r>
              <a:rPr lang="fr-FR" dirty="0"/>
              <a:t> CSDL </a:t>
            </a:r>
            <a:r>
              <a:rPr lang="fr-FR" dirty="0" err="1"/>
              <a:t>nếu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mua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mặt</a:t>
            </a:r>
            <a:r>
              <a:rPr lang="fr-FR" dirty="0"/>
              <a:t> </a:t>
            </a:r>
            <a:r>
              <a:rPr lang="fr-FR" dirty="0" err="1"/>
              <a:t>hàng</a:t>
            </a:r>
            <a:r>
              <a:rPr lang="fr-FR" dirty="0"/>
              <a:t> </a:t>
            </a:r>
            <a:r>
              <a:rPr lang="fr-FR" dirty="0" err="1"/>
              <a:t>nào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Bất</a:t>
            </a:r>
            <a:r>
              <a:rPr lang="fr-FR" dirty="0"/>
              <a:t> </a:t>
            </a:r>
            <a:r>
              <a:rPr lang="fr-FR" dirty="0" err="1"/>
              <a:t>thường</a:t>
            </a:r>
            <a:r>
              <a:rPr lang="fr-FR" dirty="0"/>
              <a:t> khi </a:t>
            </a:r>
            <a:r>
              <a:rPr lang="fr-FR" dirty="0" err="1"/>
              <a:t>cập</a:t>
            </a:r>
            <a:r>
              <a:rPr lang="fr-FR" dirty="0"/>
              <a:t> </a:t>
            </a:r>
            <a:r>
              <a:rPr lang="fr-FR" dirty="0" err="1"/>
              <a:t>nhật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Muốn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địa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r>
              <a:rPr lang="fr-FR" dirty="0"/>
              <a:t>, </a:t>
            </a:r>
            <a:r>
              <a:rPr lang="fr-FR" dirty="0" err="1"/>
              <a:t>phải</a:t>
            </a:r>
            <a:r>
              <a:rPr lang="fr-FR" dirty="0"/>
              <a:t> </a:t>
            </a:r>
            <a:r>
              <a:rPr lang="fr-FR" dirty="0" err="1"/>
              <a:t>thay</a:t>
            </a:r>
            <a:r>
              <a:rPr lang="fr-FR" dirty="0"/>
              <a:t> </a:t>
            </a:r>
            <a:r>
              <a:rPr lang="fr-FR" dirty="0" err="1"/>
              <a:t>đổi</a:t>
            </a:r>
            <a:r>
              <a:rPr lang="fr-FR" dirty="0"/>
              <a:t> </a:t>
            </a:r>
            <a:r>
              <a:rPr lang="fr-FR" dirty="0" err="1"/>
              <a:t>trên</a:t>
            </a:r>
            <a:r>
              <a:rPr lang="fr-FR" dirty="0"/>
              <a:t> </a:t>
            </a:r>
            <a:r>
              <a:rPr lang="fr-FR" dirty="0" err="1"/>
              <a:t>tất</a:t>
            </a:r>
            <a:r>
              <a:rPr lang="fr-FR" dirty="0"/>
              <a:t> </a:t>
            </a:r>
            <a:r>
              <a:rPr lang="fr-FR" dirty="0" err="1"/>
              <a:t>cả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đơn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</a:t>
            </a:r>
            <a:r>
              <a:rPr lang="fr-FR" dirty="0" err="1"/>
              <a:t>bởi</a:t>
            </a:r>
            <a:r>
              <a:rPr lang="fr-FR" dirty="0"/>
              <a:t> </a:t>
            </a:r>
            <a:r>
              <a:rPr lang="fr-FR" dirty="0" err="1"/>
              <a:t>vì</a:t>
            </a:r>
            <a:r>
              <a:rPr lang="fr-FR" dirty="0"/>
              <a:t> </a:t>
            </a:r>
            <a:r>
              <a:rPr lang="fr-FR" dirty="0" err="1"/>
              <a:t>địa</a:t>
            </a:r>
            <a:r>
              <a:rPr lang="fr-FR" dirty="0"/>
              <a:t> </a:t>
            </a:r>
            <a:r>
              <a:rPr lang="fr-FR" dirty="0" err="1"/>
              <a:t>chỉ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r>
              <a:rPr lang="fr-FR" dirty="0"/>
              <a:t> </a:t>
            </a:r>
            <a:r>
              <a:rPr lang="fr-FR" dirty="0" err="1"/>
              <a:t>lưu</a:t>
            </a:r>
            <a:r>
              <a:rPr lang="fr-FR" dirty="0"/>
              <a:t> </a:t>
            </a:r>
            <a:r>
              <a:rPr lang="fr-FR" dirty="0" err="1"/>
              <a:t>trữ</a:t>
            </a:r>
            <a:r>
              <a:rPr lang="fr-FR" dirty="0"/>
              <a:t> </a:t>
            </a:r>
            <a:r>
              <a:rPr lang="fr-FR" dirty="0" err="1"/>
              <a:t>dư</a:t>
            </a:r>
            <a:r>
              <a:rPr lang="fr-FR" dirty="0"/>
              <a:t> </a:t>
            </a:r>
            <a:r>
              <a:rPr lang="fr-FR" dirty="0" err="1"/>
              <a:t>thừa</a:t>
            </a:r>
            <a:r>
              <a:rPr lang="fr-FR" dirty="0"/>
              <a:t> trong </a:t>
            </a:r>
            <a:r>
              <a:rPr lang="fr-FR" dirty="0" err="1"/>
              <a:t>tất</a:t>
            </a:r>
            <a:r>
              <a:rPr lang="fr-FR" dirty="0"/>
              <a:t> </a:t>
            </a:r>
            <a:r>
              <a:rPr lang="fr-FR" dirty="0" err="1"/>
              <a:t>cả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đơn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Bất</a:t>
            </a:r>
            <a:r>
              <a:rPr lang="fr-FR" dirty="0"/>
              <a:t> </a:t>
            </a:r>
            <a:r>
              <a:rPr lang="fr-FR" dirty="0" err="1"/>
              <a:t>thường</a:t>
            </a:r>
            <a:r>
              <a:rPr lang="fr-FR" dirty="0"/>
              <a:t> khi </a:t>
            </a:r>
            <a:r>
              <a:rPr lang="fr-FR" dirty="0" err="1"/>
              <a:t>xóa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Nếu</a:t>
            </a:r>
            <a:r>
              <a:rPr lang="fr-FR" dirty="0"/>
              <a:t> </a:t>
            </a:r>
            <a:r>
              <a:rPr lang="fr-FR" dirty="0" err="1"/>
              <a:t>xóa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đơn</a:t>
            </a:r>
            <a:r>
              <a:rPr lang="fr-FR" dirty="0"/>
              <a:t> </a:t>
            </a:r>
            <a:r>
              <a:rPr lang="fr-FR" dirty="0" err="1"/>
              <a:t>cuối</a:t>
            </a:r>
            <a:r>
              <a:rPr lang="fr-FR" dirty="0"/>
              <a:t> </a:t>
            </a:r>
            <a:r>
              <a:rPr lang="fr-FR" dirty="0" err="1"/>
              <a:t>cùng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r>
              <a:rPr lang="fr-FR" dirty="0"/>
              <a:t> </a:t>
            </a:r>
            <a:r>
              <a:rPr lang="fr-FR" dirty="0" err="1"/>
              <a:t>thì</a:t>
            </a:r>
            <a:r>
              <a:rPr lang="fr-FR" dirty="0"/>
              <a:t> </a:t>
            </a:r>
            <a:r>
              <a:rPr lang="fr-FR" dirty="0" err="1"/>
              <a:t>thông</a:t>
            </a:r>
            <a:r>
              <a:rPr lang="fr-FR" dirty="0"/>
              <a:t> tin </a:t>
            </a:r>
            <a:r>
              <a:rPr lang="fr-FR" dirty="0" err="1"/>
              <a:t>về</a:t>
            </a:r>
            <a:r>
              <a:rPr lang="fr-FR" dirty="0"/>
              <a:t> </a:t>
            </a:r>
            <a:r>
              <a:rPr lang="fr-FR" dirty="0" err="1"/>
              <a:t>khách</a:t>
            </a:r>
            <a:r>
              <a:rPr lang="fr-FR" dirty="0"/>
              <a:t> </a:t>
            </a:r>
            <a:r>
              <a:rPr lang="fr-FR" dirty="0" err="1"/>
              <a:t>hàng</a:t>
            </a:r>
            <a:r>
              <a:rPr lang="fr-FR" dirty="0"/>
              <a:t> </a:t>
            </a:r>
            <a:r>
              <a:rPr lang="fr-FR" dirty="0" err="1"/>
              <a:t>đó</a:t>
            </a:r>
            <a:r>
              <a:rPr lang="fr-FR" dirty="0"/>
              <a:t> </a:t>
            </a:r>
            <a:r>
              <a:rPr lang="fr-FR" dirty="0" err="1"/>
              <a:t>bị</a:t>
            </a:r>
            <a:r>
              <a:rPr lang="fr-FR" dirty="0"/>
              <a:t> </a:t>
            </a:r>
            <a:r>
              <a:rPr lang="fr-FR" dirty="0" err="1"/>
              <a:t>mất</a:t>
            </a:r>
            <a:endParaRPr lang="fr-FR" sz="22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80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Chuẩn</a:t>
            </a:r>
            <a:r>
              <a:rPr lang="fr-FR" dirty="0" smtClean="0"/>
              <a:t> </a:t>
            </a:r>
            <a:r>
              <a:rPr lang="fr-FR" dirty="0" err="1" smtClean="0"/>
              <a:t>hóa</a:t>
            </a:r>
            <a:r>
              <a:rPr lang="fr-FR" dirty="0" smtClean="0"/>
              <a:t> CSDL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Trong </a:t>
            </a:r>
            <a:r>
              <a:rPr lang="fr-FR" dirty="0" err="1"/>
              <a:t>thiết</a:t>
            </a:r>
            <a:r>
              <a:rPr lang="fr-FR" dirty="0"/>
              <a:t> </a:t>
            </a:r>
            <a:r>
              <a:rPr lang="fr-FR" dirty="0" err="1"/>
              <a:t>kế</a:t>
            </a:r>
            <a:r>
              <a:rPr lang="fr-FR" dirty="0"/>
              <a:t> CSDL,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tuân</a:t>
            </a:r>
            <a:r>
              <a:rPr lang="fr-FR" dirty="0"/>
              <a:t> </a:t>
            </a:r>
            <a:r>
              <a:rPr lang="fr-FR" dirty="0" err="1"/>
              <a:t>thủ</a:t>
            </a:r>
            <a:r>
              <a:rPr lang="fr-FR" dirty="0"/>
              <a:t> </a:t>
            </a:r>
            <a:r>
              <a:rPr lang="fr-FR" dirty="0" err="1"/>
              <a:t>ngặt</a:t>
            </a:r>
            <a:r>
              <a:rPr lang="fr-FR" dirty="0"/>
              <a:t> </a:t>
            </a:r>
            <a:r>
              <a:rPr lang="fr-FR" dirty="0" err="1"/>
              <a:t>nghèo</a:t>
            </a:r>
            <a:r>
              <a:rPr lang="fr-FR" dirty="0"/>
              <a:t> </a:t>
            </a:r>
            <a:r>
              <a:rPr lang="fr-FR" dirty="0" err="1"/>
              <a:t>những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</a:t>
            </a:r>
            <a:r>
              <a:rPr lang="fr-FR" dirty="0" err="1"/>
              <a:t>tắc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CSDL </a:t>
            </a:r>
            <a:r>
              <a:rPr lang="fr-FR" dirty="0" err="1"/>
              <a:t>giúp</a:t>
            </a:r>
            <a:r>
              <a:rPr lang="fr-FR" dirty="0"/>
              <a:t> </a:t>
            </a:r>
            <a:r>
              <a:rPr lang="fr-FR" dirty="0" err="1"/>
              <a:t>cho</a:t>
            </a:r>
            <a:r>
              <a:rPr lang="fr-FR" dirty="0"/>
              <a:t> </a:t>
            </a:r>
            <a:r>
              <a:rPr lang="fr-FR" dirty="0" err="1"/>
              <a:t>việc</a:t>
            </a:r>
            <a:r>
              <a:rPr lang="fr-FR" dirty="0"/>
              <a:t> </a:t>
            </a:r>
            <a:r>
              <a:rPr lang="fr-FR" dirty="0" err="1"/>
              <a:t>quản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hiệu</a:t>
            </a:r>
            <a:r>
              <a:rPr lang="fr-FR" dirty="0"/>
              <a:t> </a:t>
            </a:r>
            <a:r>
              <a:rPr lang="fr-FR" dirty="0" err="1"/>
              <a:t>quả</a:t>
            </a:r>
            <a:r>
              <a:rPr lang="fr-FR" dirty="0"/>
              <a:t>, </a:t>
            </a:r>
            <a:r>
              <a:rPr lang="fr-FR" dirty="0" err="1"/>
              <a:t>khắc</a:t>
            </a:r>
            <a:r>
              <a:rPr lang="fr-FR" dirty="0"/>
              <a:t> </a:t>
            </a:r>
            <a:r>
              <a:rPr lang="fr-FR" dirty="0" err="1"/>
              <a:t>phục</a:t>
            </a:r>
            <a:r>
              <a:rPr lang="fr-FR" dirty="0"/>
              <a:t> </a:t>
            </a:r>
            <a:r>
              <a:rPr lang="fr-FR" dirty="0" err="1"/>
              <a:t>dư</a:t>
            </a:r>
            <a:r>
              <a:rPr lang="fr-FR" dirty="0"/>
              <a:t> </a:t>
            </a:r>
            <a:r>
              <a:rPr lang="fr-FR" dirty="0" err="1"/>
              <a:t>thừa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, </a:t>
            </a:r>
            <a:r>
              <a:rPr lang="fr-FR" dirty="0" err="1"/>
              <a:t>loại</a:t>
            </a:r>
            <a:r>
              <a:rPr lang="fr-FR" dirty="0"/>
              <a:t> </a:t>
            </a:r>
            <a:r>
              <a:rPr lang="fr-FR" dirty="0" err="1"/>
              <a:t>bỏ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bất</a:t>
            </a:r>
            <a:r>
              <a:rPr lang="fr-FR" dirty="0"/>
              <a:t> </a:t>
            </a:r>
            <a:r>
              <a:rPr lang="fr-FR" dirty="0" err="1"/>
              <a:t>thường</a:t>
            </a:r>
            <a:r>
              <a:rPr lang="fr-FR" dirty="0"/>
              <a:t> khi </a:t>
            </a:r>
            <a:r>
              <a:rPr lang="fr-FR" dirty="0" err="1"/>
              <a:t>cập</a:t>
            </a:r>
            <a:r>
              <a:rPr lang="fr-FR" dirty="0"/>
              <a:t> </a:t>
            </a:r>
            <a:r>
              <a:rPr lang="fr-FR" dirty="0" err="1"/>
              <a:t>nhật</a:t>
            </a:r>
            <a:r>
              <a:rPr lang="fr-FR" dirty="0"/>
              <a:t> CSDL.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Cần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bước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</a:t>
            </a:r>
            <a:r>
              <a:rPr lang="fr-FR" dirty="0" err="1"/>
              <a:t>dữ</a:t>
            </a:r>
            <a:r>
              <a:rPr lang="fr-FR" dirty="0"/>
              <a:t> </a:t>
            </a:r>
            <a:r>
              <a:rPr lang="fr-FR" dirty="0" err="1"/>
              <a:t>liệu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CSDL </a:t>
            </a:r>
            <a:r>
              <a:rPr lang="fr-FR" dirty="0" err="1"/>
              <a:t>chưa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sang </a:t>
            </a:r>
            <a:r>
              <a:rPr lang="fr-FR" dirty="0" err="1"/>
              <a:t>chuẩn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200" dirty="0" err="1"/>
              <a:t>Dạng</a:t>
            </a:r>
            <a:r>
              <a:rPr lang="fr-FR" sz="2200" dirty="0"/>
              <a:t> </a:t>
            </a:r>
            <a:r>
              <a:rPr lang="fr-FR" sz="2200" dirty="0" err="1"/>
              <a:t>chưa</a:t>
            </a:r>
            <a:r>
              <a:rPr lang="fr-FR" sz="2200" dirty="0"/>
              <a:t> </a:t>
            </a:r>
            <a:r>
              <a:rPr lang="fr-FR" sz="2200" dirty="0" err="1"/>
              <a:t>chuẩn</a:t>
            </a:r>
            <a:r>
              <a:rPr lang="fr-FR" sz="2200" dirty="0"/>
              <a:t> </a:t>
            </a:r>
            <a:r>
              <a:rPr lang="fr-FR" sz="2200" dirty="0" err="1"/>
              <a:t>hóa</a:t>
            </a:r>
            <a:r>
              <a:rPr lang="fr-FR" sz="2200" dirty="0"/>
              <a:t> (</a:t>
            </a:r>
            <a:r>
              <a:rPr lang="fr-FR" sz="2200" dirty="0" err="1"/>
              <a:t>unnormalized</a:t>
            </a:r>
            <a:r>
              <a:rPr lang="fr-FR" sz="2200" dirty="0"/>
              <a:t> </a:t>
            </a:r>
            <a:r>
              <a:rPr lang="fr-FR" sz="2200" dirty="0" err="1"/>
              <a:t>form</a:t>
            </a:r>
            <a:r>
              <a:rPr lang="fr-FR" sz="2200" dirty="0"/>
              <a:t> – UNF): </a:t>
            </a:r>
            <a:r>
              <a:rPr lang="fr-FR" sz="2200" dirty="0" err="1"/>
              <a:t>quan</a:t>
            </a:r>
            <a:r>
              <a:rPr lang="fr-FR" sz="2200" dirty="0"/>
              <a:t> </a:t>
            </a:r>
            <a:r>
              <a:rPr lang="fr-FR" sz="2200" dirty="0" err="1"/>
              <a:t>hệ</a:t>
            </a:r>
            <a:r>
              <a:rPr lang="fr-FR" sz="2200" dirty="0"/>
              <a:t> </a:t>
            </a:r>
            <a:r>
              <a:rPr lang="fr-FR" sz="2200" dirty="0" err="1"/>
              <a:t>chưa</a:t>
            </a:r>
            <a:r>
              <a:rPr lang="fr-FR" sz="2200" dirty="0"/>
              <a:t> </a:t>
            </a:r>
            <a:r>
              <a:rPr lang="fr-FR" sz="2200" dirty="0" err="1"/>
              <a:t>chuẩn</a:t>
            </a:r>
            <a:r>
              <a:rPr lang="fr-FR" sz="2200" dirty="0"/>
              <a:t> </a:t>
            </a:r>
            <a:r>
              <a:rPr lang="fr-FR" sz="2200" dirty="0" err="1"/>
              <a:t>hóa</a:t>
            </a:r>
            <a:r>
              <a:rPr lang="fr-FR" sz="2200" dirty="0"/>
              <a:t> là </a:t>
            </a:r>
            <a:r>
              <a:rPr lang="fr-FR" sz="2200" dirty="0" err="1"/>
              <a:t>quan</a:t>
            </a:r>
            <a:r>
              <a:rPr lang="fr-FR" sz="2200" dirty="0"/>
              <a:t> </a:t>
            </a:r>
            <a:r>
              <a:rPr lang="fr-FR" sz="2200" dirty="0" err="1"/>
              <a:t>hệ</a:t>
            </a:r>
            <a:r>
              <a:rPr lang="fr-FR" sz="2200" dirty="0"/>
              <a:t> </a:t>
            </a:r>
            <a:r>
              <a:rPr lang="fr-FR" sz="2200" dirty="0" err="1"/>
              <a:t>chứa</a:t>
            </a:r>
            <a:r>
              <a:rPr lang="fr-FR" sz="2200" dirty="0"/>
              <a:t> </a:t>
            </a:r>
            <a:r>
              <a:rPr lang="fr-FR" sz="2200" dirty="0" err="1"/>
              <a:t>các</a:t>
            </a:r>
            <a:r>
              <a:rPr lang="fr-FR" sz="2200" dirty="0"/>
              <a:t> </a:t>
            </a:r>
            <a:r>
              <a:rPr lang="fr-FR" sz="2200" dirty="0" err="1"/>
              <a:t>bộ</a:t>
            </a:r>
            <a:r>
              <a:rPr lang="fr-FR" sz="2200" dirty="0"/>
              <a:t> </a:t>
            </a:r>
            <a:r>
              <a:rPr lang="fr-FR" sz="2200" dirty="0" err="1"/>
              <a:t>dữ</a:t>
            </a:r>
            <a:r>
              <a:rPr lang="fr-FR" sz="2200" dirty="0"/>
              <a:t> </a:t>
            </a:r>
            <a:r>
              <a:rPr lang="fr-FR" sz="2200" dirty="0" err="1"/>
              <a:t>liệu</a:t>
            </a:r>
            <a:r>
              <a:rPr lang="fr-FR" sz="2200" dirty="0"/>
              <a:t> </a:t>
            </a:r>
            <a:r>
              <a:rPr lang="fr-FR" sz="2200" dirty="0" err="1"/>
              <a:t>bị</a:t>
            </a:r>
            <a:r>
              <a:rPr lang="fr-FR" sz="2200" dirty="0"/>
              <a:t> </a:t>
            </a:r>
            <a:r>
              <a:rPr lang="fr-FR" sz="2200" dirty="0" err="1"/>
              <a:t>lặp</a:t>
            </a:r>
            <a:r>
              <a:rPr lang="fr-FR" sz="2200" dirty="0"/>
              <a:t> </a:t>
            </a:r>
            <a:r>
              <a:rPr lang="fr-FR" sz="2200" dirty="0" err="1"/>
              <a:t>lại</a:t>
            </a:r>
            <a:r>
              <a:rPr lang="fr-FR" sz="2200" dirty="0"/>
              <a:t> </a:t>
            </a:r>
            <a:r>
              <a:rPr lang="fr-FR" sz="2200" dirty="0" err="1"/>
              <a:t>giá</a:t>
            </a:r>
            <a:r>
              <a:rPr lang="fr-FR" sz="2200" dirty="0"/>
              <a:t> </a:t>
            </a:r>
            <a:r>
              <a:rPr lang="fr-FR" sz="2200" dirty="0" err="1"/>
              <a:t>trị</a:t>
            </a:r>
            <a:r>
              <a:rPr lang="fr-FR" sz="22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13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Chuẩn</a:t>
            </a:r>
            <a:r>
              <a:rPr lang="fr-FR" dirty="0" smtClean="0"/>
              <a:t> </a:t>
            </a:r>
            <a:r>
              <a:rPr lang="fr-FR" dirty="0" err="1" smtClean="0"/>
              <a:t>hóa</a:t>
            </a:r>
            <a:r>
              <a:rPr lang="fr-FR" dirty="0" smtClean="0"/>
              <a:t> CSDL (</a:t>
            </a:r>
            <a:r>
              <a:rPr lang="fr-FR" dirty="0" err="1" smtClean="0"/>
              <a:t>tiếp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Chuẩn</a:t>
            </a:r>
            <a:r>
              <a:rPr lang="fr-FR" dirty="0"/>
              <a:t> </a:t>
            </a:r>
            <a:r>
              <a:rPr lang="fr-FR" dirty="0" err="1"/>
              <a:t>hóa</a:t>
            </a:r>
            <a:r>
              <a:rPr lang="fr-FR" dirty="0"/>
              <a:t> là </a:t>
            </a:r>
            <a:r>
              <a:rPr lang="fr-FR" dirty="0" err="1"/>
              <a:t>quá</a:t>
            </a:r>
            <a:r>
              <a:rPr lang="fr-FR" dirty="0"/>
              <a:t> </a:t>
            </a:r>
            <a:r>
              <a:rPr lang="fr-FR" dirty="0" err="1"/>
              <a:t>trình</a:t>
            </a:r>
            <a:r>
              <a:rPr lang="fr-FR" dirty="0"/>
              <a:t> </a:t>
            </a:r>
            <a:r>
              <a:rPr lang="fr-FR" dirty="0" err="1"/>
              <a:t>phân</a:t>
            </a:r>
            <a:r>
              <a:rPr lang="fr-FR" dirty="0"/>
              <a:t> </a:t>
            </a:r>
            <a:r>
              <a:rPr lang="fr-FR" dirty="0" err="1"/>
              <a:t>rã</a:t>
            </a:r>
            <a:r>
              <a:rPr lang="fr-FR" dirty="0"/>
              <a:t> </a:t>
            </a:r>
            <a:r>
              <a:rPr lang="fr-FR" dirty="0" err="1"/>
              <a:t>lược</a:t>
            </a:r>
            <a:r>
              <a:rPr lang="fr-FR" dirty="0"/>
              <a:t> </a:t>
            </a:r>
            <a:r>
              <a:rPr lang="fr-FR" dirty="0" err="1"/>
              <a:t>đồ</a:t>
            </a:r>
            <a:r>
              <a:rPr lang="fr-FR" dirty="0"/>
              <a:t>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nhằm</a:t>
            </a:r>
            <a:r>
              <a:rPr lang="fr-FR" dirty="0"/>
              <a:t> </a:t>
            </a:r>
            <a:r>
              <a:rPr lang="fr-FR" dirty="0" err="1"/>
              <a:t>đảm</a:t>
            </a:r>
            <a:r>
              <a:rPr lang="fr-FR" dirty="0"/>
              <a:t> </a:t>
            </a:r>
            <a:r>
              <a:rPr lang="fr-FR" dirty="0" err="1"/>
              <a:t>bảo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lược</a:t>
            </a:r>
            <a:r>
              <a:rPr lang="fr-FR" dirty="0"/>
              <a:t> </a:t>
            </a:r>
            <a:r>
              <a:rPr lang="fr-FR" dirty="0" err="1"/>
              <a:t>đồ</a:t>
            </a:r>
            <a:r>
              <a:rPr lang="fr-FR" dirty="0"/>
              <a:t>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</a:t>
            </a:r>
            <a:r>
              <a:rPr lang="fr-FR" dirty="0" err="1"/>
              <a:t>thỏa</a:t>
            </a:r>
            <a:r>
              <a:rPr lang="fr-FR" dirty="0"/>
              <a:t> </a:t>
            </a:r>
            <a:r>
              <a:rPr lang="fr-FR" dirty="0" err="1"/>
              <a:t>mãn</a:t>
            </a:r>
            <a:r>
              <a:rPr lang="fr-FR" dirty="0"/>
              <a:t> </a:t>
            </a:r>
            <a:r>
              <a:rPr lang="fr-FR" dirty="0" err="1"/>
              <a:t>hai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chất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 err="1"/>
              <a:t>Trùng</a:t>
            </a:r>
            <a:r>
              <a:rPr lang="fr-FR" sz="2600" dirty="0"/>
              <a:t> </a:t>
            </a:r>
            <a:r>
              <a:rPr lang="fr-FR" sz="2600" dirty="0" err="1"/>
              <a:t>lắp</a:t>
            </a:r>
            <a:r>
              <a:rPr lang="fr-FR" sz="2600" dirty="0"/>
              <a:t> </a:t>
            </a:r>
            <a:r>
              <a:rPr lang="fr-FR" sz="2600" dirty="0" err="1"/>
              <a:t>dữ</a:t>
            </a:r>
            <a:r>
              <a:rPr lang="fr-FR" sz="2600" dirty="0"/>
              <a:t> </a:t>
            </a:r>
            <a:r>
              <a:rPr lang="fr-FR" sz="2600" dirty="0" err="1"/>
              <a:t>liệu</a:t>
            </a:r>
            <a:r>
              <a:rPr lang="fr-FR" sz="2600" dirty="0"/>
              <a:t> </a:t>
            </a:r>
            <a:r>
              <a:rPr lang="fr-FR" sz="2600" dirty="0" err="1"/>
              <a:t>ít</a:t>
            </a:r>
            <a:r>
              <a:rPr lang="fr-FR" sz="2600" dirty="0"/>
              <a:t> </a:t>
            </a:r>
            <a:r>
              <a:rPr lang="fr-FR" sz="2600" dirty="0" err="1"/>
              <a:t>nhất</a:t>
            </a:r>
            <a:endParaRPr lang="fr-FR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600" dirty="0" err="1"/>
              <a:t>Khả</a:t>
            </a:r>
            <a:r>
              <a:rPr lang="fr-FR" sz="2600" dirty="0"/>
              <a:t> </a:t>
            </a:r>
            <a:r>
              <a:rPr lang="fr-FR" sz="2600" dirty="0" err="1"/>
              <a:t>năng</a:t>
            </a:r>
            <a:r>
              <a:rPr lang="fr-FR" sz="2600" dirty="0"/>
              <a:t> </a:t>
            </a:r>
            <a:r>
              <a:rPr lang="fr-FR" sz="2600" dirty="0" err="1"/>
              <a:t>gây</a:t>
            </a:r>
            <a:r>
              <a:rPr lang="fr-FR" sz="2600" dirty="0"/>
              <a:t> ra </a:t>
            </a:r>
            <a:r>
              <a:rPr lang="fr-FR" sz="2600" dirty="0" err="1"/>
              <a:t>bất</a:t>
            </a:r>
            <a:r>
              <a:rPr lang="fr-FR" sz="2600" dirty="0"/>
              <a:t> </a:t>
            </a:r>
            <a:r>
              <a:rPr lang="fr-FR" sz="2600" dirty="0" err="1"/>
              <a:t>thường</a:t>
            </a:r>
            <a:r>
              <a:rPr lang="fr-FR" sz="2600" dirty="0"/>
              <a:t> khi </a:t>
            </a:r>
            <a:r>
              <a:rPr lang="fr-FR" sz="2600" dirty="0" err="1"/>
              <a:t>cập</a:t>
            </a:r>
            <a:r>
              <a:rPr lang="fr-FR" sz="2600" dirty="0"/>
              <a:t> </a:t>
            </a:r>
            <a:r>
              <a:rPr lang="fr-FR" sz="2600" dirty="0" err="1"/>
              <a:t>nhật</a:t>
            </a:r>
            <a:r>
              <a:rPr lang="fr-FR" sz="2600" dirty="0"/>
              <a:t> </a:t>
            </a:r>
            <a:r>
              <a:rPr lang="fr-FR" sz="2600" dirty="0" err="1"/>
              <a:t>được</a:t>
            </a:r>
            <a:r>
              <a:rPr lang="fr-FR" sz="2600" dirty="0"/>
              <a:t> </a:t>
            </a:r>
            <a:r>
              <a:rPr lang="fr-FR" sz="2600" dirty="0" err="1"/>
              <a:t>giảm</a:t>
            </a:r>
            <a:r>
              <a:rPr lang="fr-FR" sz="2600" dirty="0"/>
              <a:t> </a:t>
            </a:r>
            <a:r>
              <a:rPr lang="fr-FR" sz="2600" dirty="0" err="1"/>
              <a:t>thiểu</a:t>
            </a:r>
            <a:endParaRPr lang="fr-F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dạng</a:t>
            </a:r>
            <a:r>
              <a:rPr lang="fr-FR" dirty="0"/>
              <a:t> </a:t>
            </a:r>
            <a:r>
              <a:rPr lang="fr-FR" dirty="0" err="1"/>
              <a:t>chuẩn</a:t>
            </a:r>
            <a:r>
              <a:rPr lang="fr-FR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200" dirty="0"/>
              <a:t>Dang </a:t>
            </a:r>
            <a:r>
              <a:rPr lang="fr-FR" sz="2200" dirty="0" err="1"/>
              <a:t>chuẩn</a:t>
            </a:r>
            <a:r>
              <a:rPr lang="fr-FR" sz="2200" dirty="0"/>
              <a:t> 1 (1NF)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200" dirty="0" err="1"/>
              <a:t>Dạng</a:t>
            </a:r>
            <a:r>
              <a:rPr lang="fr-FR" sz="2200" dirty="0"/>
              <a:t> </a:t>
            </a:r>
            <a:r>
              <a:rPr lang="fr-FR" sz="2200" dirty="0" err="1"/>
              <a:t>chuẩn</a:t>
            </a:r>
            <a:r>
              <a:rPr lang="fr-FR" sz="2200" dirty="0"/>
              <a:t> 2 (2NF)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200" dirty="0" err="1"/>
              <a:t>Dạng</a:t>
            </a:r>
            <a:r>
              <a:rPr lang="fr-FR" sz="2200" dirty="0"/>
              <a:t> </a:t>
            </a:r>
            <a:r>
              <a:rPr lang="fr-FR" sz="2200" dirty="0" err="1"/>
              <a:t>chuẩn</a:t>
            </a:r>
            <a:r>
              <a:rPr lang="fr-FR" sz="2200" dirty="0"/>
              <a:t> 3 (3NF)</a:t>
            </a:r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3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1 (1NF)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Lược</a:t>
            </a:r>
            <a:r>
              <a:rPr lang="fr-FR" dirty="0"/>
              <a:t> </a:t>
            </a:r>
            <a:r>
              <a:rPr lang="fr-FR" dirty="0" err="1"/>
              <a:t>đồ</a:t>
            </a:r>
            <a:r>
              <a:rPr lang="fr-FR" dirty="0"/>
              <a:t> </a:t>
            </a:r>
            <a:r>
              <a:rPr lang="fr-FR" dirty="0" err="1"/>
              <a:t>quan</a:t>
            </a:r>
            <a:r>
              <a:rPr lang="fr-FR" dirty="0"/>
              <a:t> </a:t>
            </a:r>
            <a:r>
              <a:rPr lang="fr-FR" dirty="0" err="1"/>
              <a:t>hệ</a:t>
            </a:r>
            <a:r>
              <a:rPr lang="fr-FR" dirty="0"/>
              <a:t> R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CSDL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gọi</a:t>
            </a:r>
            <a:r>
              <a:rPr lang="fr-FR" dirty="0"/>
              <a:t> là 1NF </a:t>
            </a:r>
            <a:r>
              <a:rPr lang="fr-FR" dirty="0" err="1"/>
              <a:t>nếu</a:t>
            </a:r>
            <a:r>
              <a:rPr lang="fr-FR" dirty="0"/>
              <a:t> </a:t>
            </a:r>
            <a:r>
              <a:rPr lang="fr-FR" dirty="0" err="1"/>
              <a:t>tất</a:t>
            </a:r>
            <a:r>
              <a:rPr lang="fr-FR" dirty="0"/>
              <a:t> </a:t>
            </a:r>
            <a:r>
              <a:rPr lang="fr-FR" dirty="0" err="1"/>
              <a:t>cả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R </a:t>
            </a:r>
            <a:r>
              <a:rPr lang="fr-FR" dirty="0" err="1"/>
              <a:t>thỏa</a:t>
            </a:r>
            <a:r>
              <a:rPr lang="fr-FR" dirty="0"/>
              <a:t> </a:t>
            </a:r>
            <a:r>
              <a:rPr lang="fr-FR" dirty="0" err="1"/>
              <a:t>mãn</a:t>
            </a:r>
            <a:r>
              <a:rPr lang="fr-FR" dirty="0"/>
              <a:t> </a:t>
            </a:r>
            <a:r>
              <a:rPr lang="fr-FR" dirty="0" err="1"/>
              <a:t>cả</a:t>
            </a:r>
            <a:r>
              <a:rPr lang="fr-FR" dirty="0"/>
              <a:t> 3 </a:t>
            </a:r>
            <a:r>
              <a:rPr lang="fr-FR" dirty="0" err="1"/>
              <a:t>điều</a:t>
            </a:r>
            <a:r>
              <a:rPr lang="fr-FR" dirty="0"/>
              <a:t> </a:t>
            </a:r>
            <a:r>
              <a:rPr lang="fr-FR" dirty="0" err="1"/>
              <a:t>kiện</a:t>
            </a:r>
            <a:r>
              <a:rPr lang="fr-FR" dirty="0"/>
              <a:t> </a:t>
            </a:r>
            <a:r>
              <a:rPr lang="fr-FR" dirty="0" err="1"/>
              <a:t>sau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Là </a:t>
            </a:r>
            <a:r>
              <a:rPr lang="fr-FR" dirty="0" err="1"/>
              <a:t>nguyên</a:t>
            </a:r>
            <a:r>
              <a:rPr lang="fr-FR" dirty="0"/>
              <a:t> </a:t>
            </a:r>
            <a:r>
              <a:rPr lang="fr-FR" dirty="0" err="1"/>
              <a:t>tố</a:t>
            </a:r>
            <a:r>
              <a:rPr lang="fr-FR" dirty="0"/>
              <a:t> (</a:t>
            </a:r>
            <a:r>
              <a:rPr lang="fr-FR" dirty="0" err="1"/>
              <a:t>không</a:t>
            </a:r>
            <a:r>
              <a:rPr lang="fr-FR" dirty="0"/>
              <a:t> là </a:t>
            </a:r>
            <a:r>
              <a:rPr lang="fr-FR" dirty="0" err="1"/>
              <a:t>danh</a:t>
            </a:r>
            <a:r>
              <a:rPr lang="fr-FR" dirty="0"/>
              <a:t> </a:t>
            </a:r>
            <a:r>
              <a:rPr lang="fr-FR" dirty="0" err="1"/>
              <a:t>sách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phức</a:t>
            </a:r>
            <a:r>
              <a:rPr lang="fr-FR" dirty="0"/>
              <a:t> </a:t>
            </a:r>
            <a:r>
              <a:rPr lang="fr-FR" dirty="0" err="1"/>
              <a:t>hợp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của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trên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bộ</a:t>
            </a:r>
            <a:r>
              <a:rPr lang="fr-FR" dirty="0"/>
              <a:t> là </a:t>
            </a:r>
            <a:r>
              <a:rPr lang="fr-FR" dirty="0" err="1"/>
              <a:t>đơn</a:t>
            </a:r>
            <a:r>
              <a:rPr lang="fr-FR" dirty="0"/>
              <a:t> </a:t>
            </a:r>
            <a:r>
              <a:rPr lang="fr-FR" dirty="0" err="1"/>
              <a:t>vị</a:t>
            </a:r>
            <a:r>
              <a:rPr lang="fr-FR" dirty="0"/>
              <a:t>,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chứa</a:t>
            </a:r>
            <a:r>
              <a:rPr lang="fr-FR" dirty="0"/>
              <a:t> </a:t>
            </a:r>
            <a:r>
              <a:rPr lang="fr-FR" dirty="0" err="1"/>
              <a:t>nhóm</a:t>
            </a:r>
            <a:r>
              <a:rPr lang="fr-FR" dirty="0"/>
              <a:t> </a:t>
            </a:r>
            <a:r>
              <a:rPr lang="fr-FR" dirty="0" err="1"/>
              <a:t>lặp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nào</a:t>
            </a:r>
            <a:r>
              <a:rPr lang="fr-FR" dirty="0"/>
              <a:t> </a:t>
            </a:r>
            <a:r>
              <a:rPr lang="fr-FR" dirty="0" err="1"/>
              <a:t>mà</a:t>
            </a:r>
            <a:r>
              <a:rPr lang="fr-FR" dirty="0"/>
              <a:t> </a:t>
            </a:r>
            <a:r>
              <a:rPr lang="fr-FR" dirty="0" err="1"/>
              <a:t>giá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 </a:t>
            </a:r>
            <a:r>
              <a:rPr lang="fr-FR" dirty="0" err="1"/>
              <a:t>có</a:t>
            </a:r>
            <a:r>
              <a:rPr lang="fr-FR" dirty="0"/>
              <a:t> </a:t>
            </a:r>
            <a:r>
              <a:rPr lang="fr-FR" dirty="0" err="1"/>
              <a:t>thể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toán</a:t>
            </a:r>
            <a:r>
              <a:rPr lang="fr-FR" dirty="0"/>
              <a:t> </a:t>
            </a:r>
            <a:r>
              <a:rPr lang="fr-FR" dirty="0" err="1"/>
              <a:t>được</a:t>
            </a:r>
            <a:r>
              <a:rPr lang="fr-FR" dirty="0"/>
              <a:t> </a:t>
            </a:r>
            <a:r>
              <a:rPr lang="fr-FR" dirty="0" err="1"/>
              <a:t>từ</a:t>
            </a:r>
            <a:r>
              <a:rPr lang="fr-FR" dirty="0"/>
              <a:t> </a:t>
            </a:r>
            <a:r>
              <a:rPr lang="fr-FR" dirty="0" err="1"/>
              <a:t>một</a:t>
            </a:r>
            <a:r>
              <a:rPr lang="fr-FR" dirty="0"/>
              <a:t> </a:t>
            </a:r>
            <a:r>
              <a:rPr lang="fr-FR" dirty="0" err="1"/>
              <a:t>số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khác</a:t>
            </a:r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66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1 (1NF) (</a:t>
            </a:r>
            <a:r>
              <a:rPr lang="fr-FR" dirty="0" err="1" smtClean="0"/>
              <a:t>tiếp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8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27" y="2491240"/>
            <a:ext cx="7512550" cy="363378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Chuyển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không</a:t>
            </a:r>
            <a:r>
              <a:rPr lang="fr-FR" dirty="0"/>
              <a:t> </a:t>
            </a:r>
            <a:r>
              <a:rPr lang="fr-FR" dirty="0" err="1"/>
              <a:t>nguyên</a:t>
            </a:r>
            <a:r>
              <a:rPr lang="fr-FR" dirty="0"/>
              <a:t> </a:t>
            </a:r>
            <a:r>
              <a:rPr lang="fr-FR" dirty="0" err="1"/>
              <a:t>tố</a:t>
            </a:r>
            <a:r>
              <a:rPr lang="fr-FR" dirty="0"/>
              <a:t> </a:t>
            </a:r>
            <a:r>
              <a:rPr lang="fr-FR" dirty="0" err="1"/>
              <a:t>thành</a:t>
            </a:r>
            <a:r>
              <a:rPr lang="fr-FR" dirty="0"/>
              <a:t> </a:t>
            </a:r>
            <a:r>
              <a:rPr lang="fr-FR" dirty="0" err="1"/>
              <a:t>nguyên</a:t>
            </a:r>
            <a:r>
              <a:rPr lang="fr-FR" dirty="0"/>
              <a:t> </a:t>
            </a:r>
            <a:r>
              <a:rPr lang="fr-FR" dirty="0" err="1"/>
              <a:t>tố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08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Dạng</a:t>
            </a:r>
            <a:r>
              <a:rPr lang="fr-FR" dirty="0" smtClean="0"/>
              <a:t> </a:t>
            </a:r>
            <a:r>
              <a:rPr lang="fr-FR" dirty="0" err="1" smtClean="0"/>
              <a:t>chuẩn</a:t>
            </a:r>
            <a:r>
              <a:rPr lang="fr-FR" dirty="0" smtClean="0"/>
              <a:t> 1 (1NF) (</a:t>
            </a:r>
            <a:r>
              <a:rPr lang="fr-FR" dirty="0" err="1" smtClean="0"/>
              <a:t>tiếp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Lại Hiền Phương - Introduction to Databases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D3DA-0904-4DBE-84F2-A2D31C43C8BE}" type="slidenum">
              <a:rPr lang="fr-FR" smtClean="0"/>
              <a:t>9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8185959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Loại</a:t>
            </a:r>
            <a:r>
              <a:rPr lang="fr-FR" dirty="0"/>
              <a:t> </a:t>
            </a:r>
            <a:r>
              <a:rPr lang="fr-FR" dirty="0" err="1"/>
              <a:t>bỏ</a:t>
            </a:r>
            <a:r>
              <a:rPr lang="fr-FR" dirty="0"/>
              <a:t> </a:t>
            </a:r>
            <a:r>
              <a:rPr lang="fr-FR" dirty="0" err="1"/>
              <a:t>các</a:t>
            </a:r>
            <a:r>
              <a:rPr lang="fr-FR" dirty="0"/>
              <a:t>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lặp</a:t>
            </a:r>
            <a:r>
              <a:rPr lang="fr-FR" dirty="0"/>
              <a:t> </a:t>
            </a:r>
            <a:r>
              <a:rPr lang="fr-FR" dirty="0" err="1"/>
              <a:t>hoặc</a:t>
            </a:r>
            <a:r>
              <a:rPr lang="fr-FR" dirty="0"/>
              <a:t> </a:t>
            </a:r>
            <a:r>
              <a:rPr lang="fr-FR" dirty="0" err="1"/>
              <a:t>đa</a:t>
            </a:r>
            <a:r>
              <a:rPr lang="fr-FR" dirty="0"/>
              <a:t> </a:t>
            </a:r>
            <a:r>
              <a:rPr lang="fr-FR" dirty="0" err="1"/>
              <a:t>trị</a:t>
            </a:r>
            <a:r>
              <a:rPr lang="fr-F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 err="1"/>
              <a:t>tách</a:t>
            </a:r>
            <a:r>
              <a:rPr lang="fr-FR" sz="2000" dirty="0"/>
              <a:t> </a:t>
            </a:r>
            <a:r>
              <a:rPr lang="fr-FR" sz="2000" dirty="0" err="1"/>
              <a:t>các</a:t>
            </a:r>
            <a:r>
              <a:rPr lang="fr-FR" sz="2000" dirty="0"/>
              <a:t> </a:t>
            </a:r>
            <a:r>
              <a:rPr lang="fr-FR" sz="2000" dirty="0" err="1"/>
              <a:t>thuộc</a:t>
            </a:r>
            <a:r>
              <a:rPr lang="fr-FR" sz="2000" dirty="0"/>
              <a:t> </a:t>
            </a:r>
            <a:r>
              <a:rPr lang="fr-FR" sz="2000" dirty="0" err="1"/>
              <a:t>tính</a:t>
            </a:r>
            <a:r>
              <a:rPr lang="fr-FR" sz="2000" dirty="0"/>
              <a:t> </a:t>
            </a:r>
            <a:r>
              <a:rPr lang="fr-FR" sz="2000" dirty="0" err="1"/>
              <a:t>lặp</a:t>
            </a:r>
            <a:r>
              <a:rPr lang="fr-FR" sz="2000" dirty="0"/>
              <a:t>/</a:t>
            </a:r>
            <a:r>
              <a:rPr lang="fr-FR" sz="2000" dirty="0" err="1"/>
              <a:t>đa</a:t>
            </a:r>
            <a:r>
              <a:rPr lang="fr-FR" sz="2000" dirty="0"/>
              <a:t> </a:t>
            </a:r>
            <a:r>
              <a:rPr lang="fr-FR" sz="2000" dirty="0" err="1"/>
              <a:t>trị</a:t>
            </a:r>
            <a:r>
              <a:rPr lang="fr-FR" sz="2000" dirty="0"/>
              <a:t> sang </a:t>
            </a:r>
            <a:r>
              <a:rPr lang="fr-FR" sz="2000" dirty="0" err="1"/>
              <a:t>bảng</a:t>
            </a:r>
            <a:r>
              <a:rPr lang="fr-FR" sz="2000" dirty="0"/>
              <a:t> </a:t>
            </a:r>
            <a:r>
              <a:rPr lang="fr-FR" sz="2000" dirty="0" err="1"/>
              <a:t>mới</a:t>
            </a:r>
            <a:r>
              <a:rPr lang="fr-FR" sz="2000" dirty="0"/>
              <a:t>, </a:t>
            </a:r>
            <a:r>
              <a:rPr lang="fr-FR" sz="2000" dirty="0" err="1"/>
              <a:t>khóa</a:t>
            </a:r>
            <a:r>
              <a:rPr lang="fr-FR" sz="2000" dirty="0"/>
              <a:t>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bảng</a:t>
            </a:r>
            <a:r>
              <a:rPr lang="fr-FR" sz="2000" dirty="0"/>
              <a:t> </a:t>
            </a:r>
            <a:r>
              <a:rPr lang="fr-FR" sz="2000" dirty="0" err="1"/>
              <a:t>mới</a:t>
            </a:r>
            <a:r>
              <a:rPr lang="fr-FR" sz="2000" dirty="0"/>
              <a:t> là </a:t>
            </a:r>
            <a:r>
              <a:rPr lang="fr-FR" sz="2000" dirty="0" err="1"/>
              <a:t>khóa</a:t>
            </a:r>
            <a:r>
              <a:rPr lang="fr-FR" sz="2000" dirty="0"/>
              <a:t>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bảng</a:t>
            </a:r>
            <a:r>
              <a:rPr lang="fr-FR" sz="2000" dirty="0"/>
              <a:t> ban </a:t>
            </a:r>
            <a:r>
              <a:rPr lang="fr-FR" sz="2000" dirty="0" err="1"/>
              <a:t>đầu</a:t>
            </a:r>
            <a:r>
              <a:rPr lang="fr-FR" sz="2000" dirty="0"/>
              <a:t> </a:t>
            </a:r>
            <a:r>
              <a:rPr lang="fr-FR" sz="2000" dirty="0" err="1"/>
              <a:t>và</a:t>
            </a:r>
            <a:r>
              <a:rPr lang="fr-FR" sz="2000" dirty="0"/>
              <a:t> </a:t>
            </a:r>
            <a:r>
              <a:rPr lang="fr-FR" sz="2000" dirty="0" err="1"/>
              <a:t>khóa</a:t>
            </a:r>
            <a:r>
              <a:rPr lang="fr-FR" sz="2000" dirty="0"/>
              <a:t> </a:t>
            </a:r>
            <a:r>
              <a:rPr lang="fr-FR" sz="2000" dirty="0" err="1"/>
              <a:t>của</a:t>
            </a:r>
            <a:r>
              <a:rPr lang="fr-FR" sz="2000" dirty="0"/>
              <a:t> </a:t>
            </a:r>
            <a:r>
              <a:rPr lang="fr-FR" sz="2000" dirty="0" err="1"/>
              <a:t>các</a:t>
            </a:r>
            <a:r>
              <a:rPr lang="fr-FR" sz="2000" dirty="0"/>
              <a:t> </a:t>
            </a:r>
            <a:r>
              <a:rPr lang="fr-FR" sz="2000" dirty="0" err="1"/>
              <a:t>thuộc</a:t>
            </a:r>
            <a:r>
              <a:rPr lang="fr-FR" sz="2000" dirty="0"/>
              <a:t> </a:t>
            </a:r>
            <a:r>
              <a:rPr lang="fr-FR" sz="2000" dirty="0" err="1"/>
              <a:t>tính</a:t>
            </a:r>
            <a:r>
              <a:rPr lang="fr-FR" sz="2000" dirty="0"/>
              <a:t> </a:t>
            </a:r>
            <a:r>
              <a:rPr lang="fr-FR" sz="2000" dirty="0" err="1"/>
              <a:t>lặp</a:t>
            </a:r>
            <a:r>
              <a:rPr lang="fr-FR" sz="2000" dirty="0"/>
              <a:t>/</a:t>
            </a:r>
            <a:r>
              <a:rPr lang="fr-FR" sz="2000" dirty="0" err="1"/>
              <a:t>đa</a:t>
            </a:r>
            <a:r>
              <a:rPr lang="fr-FR" sz="2000" dirty="0"/>
              <a:t> </a:t>
            </a:r>
            <a:r>
              <a:rPr lang="fr-FR" sz="2000" dirty="0" err="1"/>
              <a:t>trị</a:t>
            </a:r>
            <a:endParaRPr lang="fr-FR" sz="2200" dirty="0"/>
          </a:p>
          <a:p>
            <a:pPr marL="0" indent="0">
              <a:buNone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4891315"/>
            <a:ext cx="4689429" cy="1421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603750"/>
            <a:ext cx="4038600" cy="1714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019" y="3000638"/>
            <a:ext cx="5292952" cy="132461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672115" y="4441372"/>
            <a:ext cx="1146629" cy="522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65487" y="4455887"/>
            <a:ext cx="1611085" cy="377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71656" y="3585029"/>
            <a:ext cx="287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Địa</a:t>
            </a:r>
            <a:r>
              <a:rPr lang="fr-FR" dirty="0"/>
              <a:t> </a:t>
            </a:r>
            <a:r>
              <a:rPr lang="fr-FR" dirty="0" err="1"/>
              <a:t>điểm</a:t>
            </a:r>
            <a:r>
              <a:rPr lang="fr-FR" dirty="0"/>
              <a:t>: là </a:t>
            </a:r>
            <a:r>
              <a:rPr lang="fr-FR" dirty="0" err="1"/>
              <a:t>thuộc</a:t>
            </a:r>
            <a:r>
              <a:rPr lang="fr-FR" dirty="0"/>
              <a:t> </a:t>
            </a:r>
            <a:r>
              <a:rPr lang="fr-FR" dirty="0" err="1"/>
              <a:t>tính</a:t>
            </a:r>
            <a:r>
              <a:rPr lang="fr-FR" dirty="0"/>
              <a:t> </a:t>
            </a:r>
            <a:r>
              <a:rPr lang="fr-FR" dirty="0" err="1"/>
              <a:t>đa</a:t>
            </a:r>
            <a:r>
              <a:rPr lang="fr-FR" dirty="0"/>
              <a:t> </a:t>
            </a:r>
            <a:r>
              <a:rPr lang="fr-FR" dirty="0" err="1"/>
              <a:t>trị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0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1595</Words>
  <Application>Microsoft Office PowerPoint</Application>
  <PresentationFormat>Widescreen</PresentationFormat>
  <Paragraphs>206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Verdana</vt:lpstr>
      <vt:lpstr>Wingdings</vt:lpstr>
      <vt:lpstr>Office Theme</vt:lpstr>
      <vt:lpstr>Các dạng chuẩn</vt:lpstr>
      <vt:lpstr>Các bất thường khi cập nhật dữ liệu</vt:lpstr>
      <vt:lpstr>PowerPoint Presentation</vt:lpstr>
      <vt:lpstr>Các bất thường khi cập nhật dữ liệu (tiếp)</vt:lpstr>
      <vt:lpstr>Chuẩn hóa CSDL</vt:lpstr>
      <vt:lpstr>Chuẩn hóa CSDL (tiếp)</vt:lpstr>
      <vt:lpstr>Dạng chuẩn 1 (1NF)</vt:lpstr>
      <vt:lpstr>Dạng chuẩn 1 (1NF) (tiếp)</vt:lpstr>
      <vt:lpstr>Dạng chuẩn 1 (1NF) (tiếp)</vt:lpstr>
      <vt:lpstr>Dạng chuẩn 1 (1NF) (tiếp)</vt:lpstr>
      <vt:lpstr>Dạng chuẩn 1 (1NF) (tiếp)</vt:lpstr>
      <vt:lpstr>Dạng chuẩn 2 (2NF)</vt:lpstr>
      <vt:lpstr>Dạng chuẩn 2 (2NF) (Tiếp)</vt:lpstr>
      <vt:lpstr>Dạng chuẩn 2 (2NF) (Tiếp)</vt:lpstr>
      <vt:lpstr>Dạng chuẩn 2 (2NF) (tiếp)</vt:lpstr>
      <vt:lpstr>Dạng chuẩn 2 (2NF) (tiếp)</vt:lpstr>
      <vt:lpstr>Dạng chuẩn 3 (3NF)</vt:lpstr>
      <vt:lpstr>Dạng chuẩn 3 (3NF) (tiếp)</vt:lpstr>
      <vt:lpstr>Dạng chuẩn 3 (3NF) (tiếp)</vt:lpstr>
      <vt:lpstr>Dạng chuẩn 3 (3NF) (tiếp)</vt:lpstr>
      <vt:lpstr>Dạng chuẩn 3 (3NF) (tiếp)</vt:lpstr>
      <vt:lpstr>Bài tập</vt:lpstr>
      <vt:lpstr>Bài tập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dạng chuẩn</dc:title>
  <dc:creator>phuonglh</dc:creator>
  <cp:lastModifiedBy>phuonglh</cp:lastModifiedBy>
  <cp:revision>4</cp:revision>
  <dcterms:created xsi:type="dcterms:W3CDTF">2018-05-28T02:54:48Z</dcterms:created>
  <dcterms:modified xsi:type="dcterms:W3CDTF">2018-05-28T07:12:46Z</dcterms:modified>
</cp:coreProperties>
</file>