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6" y="78"/>
      </p:cViewPr>
      <p:guideLst>
        <p:guide orient="horz" pos="13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2B7F-0C27-4614-A65B-B3A5B0429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E5DB3-C019-4A29-96F8-2C83003F0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C09A-3ADD-4E3F-BF41-BCE6926C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E590-0DF7-4079-AE9B-6C757517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C264-5104-4EC9-9624-D402DC0F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2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A372-F6B8-4AF9-AF39-EED572E6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7DF02-BFAE-4EE2-BC68-7ECA91518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278B-F714-445A-AD39-E5840B87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44BB3-1772-4C8B-A45E-82C8DA6D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BD7B-DD0E-4832-89E5-F9EC0E45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41C19-E012-456A-A20B-E3E7EA7CB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2E32-4CC6-4827-A471-437649897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CB5D9-5CBE-4E13-80C6-C9A8CAA7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4F2D-F752-4564-B4AB-41380449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A2BE5-A552-459A-9C1F-31D72C57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4FBE-A27A-407E-94FB-CC3B7B98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07D87-D7C5-46C5-AF53-ADC57CAF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509-3AE8-4DBF-9C04-661A645D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B1CC-5319-4EFA-8B63-E24F6ACD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6C616-DC06-4A64-BD7B-8EE020EE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6F09-9EFB-4099-B47F-C20910A5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857D-E1F5-4D8F-8EEE-E0C638FD5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7A8C-7AE4-4FA8-893A-07F90453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D46E-2319-4F7D-A789-20B72BE7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D6B2A-0240-4065-9A26-0BF6405B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08C4-DCA2-4C25-93CB-3EC64943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1E86-79B7-4E8A-B6DA-99CC7D2E5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8AB3C-48F5-4087-8A92-D0EDD1564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B73FB-1CA6-48E9-9D4E-581B7561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B0AD-80FB-4DBB-8E89-09CFB4E0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B9C6B-9A28-4EF5-98D6-AA59DC66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6A0C-9BFE-4C70-8272-08AC114C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0770A-88F3-45E2-8843-D69E2893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7C571-E2FE-4104-A44A-C382D8D0A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716A4-79BF-4D4B-9A07-E85B16147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56D4D-3B30-49AF-9A06-FDEB364C3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3EDC4-C9C0-4DF3-9CA4-E618C56A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51E67-1350-4CBE-BBB6-A27775D2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1E90C-C8AE-460C-B6FF-3E7625F8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4E2A-7EBF-41CF-9DED-55FF32CE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5B52B-7FA6-432F-BB67-0ED6C5FA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1A721-0DB8-4602-A905-96584A2E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6DB82-89FA-4847-86EC-A3CA6DC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92668-0BD9-4A70-B37C-BDCB5B90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D5C51-839D-4019-9950-F9692D37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64CC7-CEF4-47E7-82E9-1631B447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0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BBFB-AC8F-4B9E-9639-ECCADAB2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9EC2-E84E-4610-A18F-3336EE45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03874-A49C-49F6-80ED-E0CC5DCA9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80B44-6D60-48EE-9645-FEFCDBD0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43E4-7B44-41DC-AEE2-D577B036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6A18C-1DCE-445E-834C-10FBECAA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0AC0-CFC8-401E-AFA2-4379F9B0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AC4DF-06EC-4899-8474-730C0C9D4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BA701-7DDB-4362-B786-21AFFF149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F05F-15F4-4561-851F-663D79DC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7454E-3F1F-4B8F-A9C9-DCD11541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20518-2AFE-4E33-82E2-5CF2881E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2AC82-471C-46B3-B05D-07AE108B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B3D2-C76A-463C-A9CA-7A19B0E09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A144C-56AB-4080-808F-D7A3C32E3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0543-10E7-43FB-9869-40C3501FB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5EE0D-E1EF-4F26-905D-931B08C29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0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pple-fruit-healthy-food-3980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pple-fruit-healthy-food-3980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30A817-112E-4D07-8851-46D0603BE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66192"/>
              </p:ext>
            </p:extLst>
          </p:nvPr>
        </p:nvGraphicFramePr>
        <p:xfrm>
          <a:off x="306516" y="1403559"/>
          <a:ext cx="4049485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953">
                  <a:extLst>
                    <a:ext uri="{9D8B030D-6E8A-4147-A177-3AD203B41FA5}">
                      <a16:colId xmlns:a16="http://schemas.microsoft.com/office/drawing/2014/main" val="2646173256"/>
                    </a:ext>
                  </a:extLst>
                </a:gridCol>
                <a:gridCol w="2286675">
                  <a:extLst>
                    <a:ext uri="{9D8B030D-6E8A-4147-A177-3AD203B41FA5}">
                      <a16:colId xmlns:a16="http://schemas.microsoft.com/office/drawing/2014/main" val="38468456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8339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[MPa]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6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1</a:t>
                      </a:r>
                      <a:r>
                        <a:rPr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14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 2 (chi </a:t>
                      </a:r>
                      <a:r>
                        <a:rPr lang="en-US" dirty="0" err="1"/>
                        <a:t>tiết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84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Assem</a:t>
                      </a:r>
                      <a:r>
                        <a:rPr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半濁点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54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Assem</a:t>
                      </a:r>
                      <a:r>
                        <a:rPr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送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り仮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10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 5 (chi </a:t>
                      </a:r>
                      <a:r>
                        <a:rPr lang="en-US" dirty="0" err="1"/>
                        <a:t>tiết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70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2591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Assem_seven</a:t>
                      </a:r>
                      <a:r>
                        <a:rPr lang="en-US" dirty="0"/>
                        <a:t>(Top)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7443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Assem_seven</a:t>
                      </a:r>
                      <a:r>
                        <a:rPr lang="en-US" dirty="0"/>
                        <a:t>(Bottom)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25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Part-Nine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1063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6C259F-E839-4551-92D8-69115F305317}"/>
              </a:ext>
            </a:extLst>
          </p:cNvPr>
          <p:cNvSpPr txBox="1"/>
          <p:nvPr/>
        </p:nvSpPr>
        <p:spPr>
          <a:xfrm>
            <a:off x="4978041" y="121447"/>
            <a:ext cx="17251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Menu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1D917-8BE7-43B5-8315-2B784122B6F6}"/>
              </a:ext>
            </a:extLst>
          </p:cNvPr>
          <p:cNvSpPr txBox="1"/>
          <p:nvPr/>
        </p:nvSpPr>
        <p:spPr>
          <a:xfrm>
            <a:off x="306516" y="8574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ffectLst/>
                <a:latin typeface="Consolas" panose="020B0609020204030204" pitchFamily="49" charset="0"/>
              </a:rPr>
              <a:t>評価部品最大応力一覧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AD46E-099F-4C69-BBBE-58C9D4FF5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40617" y="1509885"/>
            <a:ext cx="2759058" cy="1827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 descr="English katakana chart NEW">
            <a:extLst>
              <a:ext uri="{FF2B5EF4-FFF2-40B4-BE49-F238E27FC236}">
                <a16:creationId xmlns:a16="http://schemas.microsoft.com/office/drawing/2014/main" id="{2949A26E-6FC6-446E-B1CC-A9CE2C452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296" y="4468327"/>
            <a:ext cx="2947699" cy="20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1C504E-B7FA-44E6-9833-A15CCB0F843D}"/>
              </a:ext>
            </a:extLst>
          </p:cNvPr>
          <p:cNvSpPr txBox="1"/>
          <p:nvPr/>
        </p:nvSpPr>
        <p:spPr>
          <a:xfrm>
            <a:off x="9392494" y="76533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Đánh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</a:rPr>
              <a:t>lạc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</a:rPr>
              <a:t>hướng</a:t>
            </a:r>
            <a:r>
              <a:rPr lang="en-US" altLang="zh-TW" b="1" dirty="0">
                <a:latin typeface="Consolas" panose="020B0609020204030204" pitchFamily="49" charset="0"/>
              </a:rPr>
              <a:t> 1</a:t>
            </a:r>
            <a:endParaRPr lang="zh-TW" alt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49D8F-A536-4AFF-9159-F4DEFFBC3499}"/>
              </a:ext>
            </a:extLst>
          </p:cNvPr>
          <p:cNvSpPr txBox="1"/>
          <p:nvPr/>
        </p:nvSpPr>
        <p:spPr>
          <a:xfrm>
            <a:off x="2799506" y="5111959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err="1">
                <a:latin typeface="Consolas" panose="020B0609020204030204" pitchFamily="49" charset="0"/>
              </a:rPr>
              <a:t>Đánh</a:t>
            </a:r>
            <a:r>
              <a:rPr lang="en-US" altLang="zh-TW" sz="1200" i="1" dirty="0"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latin typeface="Consolas" panose="020B0609020204030204" pitchFamily="49" charset="0"/>
              </a:rPr>
              <a:t>lạc</a:t>
            </a:r>
            <a:r>
              <a:rPr lang="en-US" altLang="zh-TW" sz="1200" i="1" dirty="0"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latin typeface="Consolas" panose="020B0609020204030204" pitchFamily="49" charset="0"/>
              </a:rPr>
              <a:t>hướng</a:t>
            </a:r>
            <a:r>
              <a:rPr lang="en-US" altLang="zh-TW" sz="1200" i="1" dirty="0">
                <a:latin typeface="Consolas" panose="020B0609020204030204" pitchFamily="49" charset="0"/>
              </a:rPr>
              <a:t> 3</a:t>
            </a:r>
            <a:endParaRPr lang="zh-TW" altLang="en-US" sz="12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3C3D6-7235-470B-A141-365F4382BC9D}"/>
              </a:ext>
            </a:extLst>
          </p:cNvPr>
          <p:cNvSpPr txBox="1"/>
          <p:nvPr/>
        </p:nvSpPr>
        <p:spPr>
          <a:xfrm>
            <a:off x="9802368" y="1691640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</a:t>
            </a:r>
            <a:r>
              <a:rPr lang="ja-JP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B80274-84C1-454D-8CA4-46D3D00D9EA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863842" y="1876306"/>
            <a:ext cx="1938526" cy="23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34A095-1DB1-48A8-84DC-96F11ED8AC1C}"/>
              </a:ext>
            </a:extLst>
          </p:cNvPr>
          <p:cNvSpPr txBox="1"/>
          <p:nvPr/>
        </p:nvSpPr>
        <p:spPr>
          <a:xfrm>
            <a:off x="9802368" y="2330984"/>
            <a:ext cx="9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Part 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5D1AE5-49DC-47E4-B752-FB870B41BFD1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7535394" y="2617945"/>
            <a:ext cx="2750376" cy="8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C56137-9408-461C-A12D-1B47BF47206D}"/>
              </a:ext>
            </a:extLst>
          </p:cNvPr>
          <p:cNvCxnSpPr>
            <a:cxnSpLocks/>
          </p:cNvCxnSpPr>
          <p:nvPr/>
        </p:nvCxnSpPr>
        <p:spPr>
          <a:xfrm flipH="1">
            <a:off x="7078580" y="503226"/>
            <a:ext cx="1938526" cy="23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D880E6-6FD2-44C3-9162-7C06A35E0F52}"/>
              </a:ext>
            </a:extLst>
          </p:cNvPr>
          <p:cNvSpPr txBox="1"/>
          <p:nvPr/>
        </p:nvSpPr>
        <p:spPr>
          <a:xfrm>
            <a:off x="9675068" y="437854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Đánh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</a:rPr>
              <a:t>lạc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</a:rPr>
              <a:t>hướng</a:t>
            </a:r>
            <a:r>
              <a:rPr lang="en-US" altLang="zh-TW" b="1" dirty="0">
                <a:latin typeface="Consolas" panose="020B0609020204030204" pitchFamily="49" charset="0"/>
              </a:rPr>
              <a:t> 2</a:t>
            </a:r>
            <a:endParaRPr lang="zh-TW" alt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63EEE2-40BF-4153-9ED5-C6A007AB73DD}"/>
              </a:ext>
            </a:extLst>
          </p:cNvPr>
          <p:cNvSpPr txBox="1"/>
          <p:nvPr/>
        </p:nvSpPr>
        <p:spPr>
          <a:xfrm>
            <a:off x="9874557" y="3175404"/>
            <a:ext cx="18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Assem</a:t>
            </a:r>
            <a:r>
              <a:rPr lang="ja-JP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半濁点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83E91A-8031-41F4-8DE2-83D0D099C7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679291" y="3179270"/>
            <a:ext cx="2195266" cy="18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188751-F4E4-4F7F-AE92-D4927CCC7C7B}"/>
              </a:ext>
            </a:extLst>
          </p:cNvPr>
          <p:cNvSpPr txBox="1"/>
          <p:nvPr/>
        </p:nvSpPr>
        <p:spPr>
          <a:xfrm>
            <a:off x="9741156" y="3727992"/>
            <a:ext cx="18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Assem</a:t>
            </a:r>
            <a:r>
              <a:rPr lang="ja-JP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送り仮名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33943F-1CC1-4191-9A3B-27FED2F5BD32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541067" y="3453631"/>
            <a:ext cx="2200089" cy="45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589A40-DEC9-4375-918B-A830B94CC329}"/>
              </a:ext>
            </a:extLst>
          </p:cNvPr>
          <p:cNvSpPr txBox="1"/>
          <p:nvPr/>
        </p:nvSpPr>
        <p:spPr>
          <a:xfrm>
            <a:off x="9741155" y="5870703"/>
            <a:ext cx="90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5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E810C7-49DC-4871-BC18-34420F581B55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679291" y="5840635"/>
            <a:ext cx="2061864" cy="2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F90FDE-84E5-458A-9AB3-15D3D33DE7DF}"/>
              </a:ext>
            </a:extLst>
          </p:cNvPr>
          <p:cNvSpPr txBox="1"/>
          <p:nvPr/>
        </p:nvSpPr>
        <p:spPr>
          <a:xfrm>
            <a:off x="9708991" y="6302901"/>
            <a:ext cx="90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 6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EE9F1B-81B0-41D9-B70C-445B6FC5FAAA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647127" y="6272833"/>
            <a:ext cx="2061864" cy="2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578A5B-A629-47CC-A7BA-E4F1030A833F}"/>
              </a:ext>
            </a:extLst>
          </p:cNvPr>
          <p:cNvSpPr txBox="1"/>
          <p:nvPr/>
        </p:nvSpPr>
        <p:spPr>
          <a:xfrm>
            <a:off x="9708991" y="5461867"/>
            <a:ext cx="150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Assem_seven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C5C306-8CB3-4CDC-935A-AE9A6C1763F3}"/>
              </a:ext>
            </a:extLst>
          </p:cNvPr>
          <p:cNvCxnSpPr>
            <a:cxnSpLocks/>
            <a:stCxn id="25" idx="3"/>
          </p:cNvCxnSpPr>
          <p:nvPr/>
        </p:nvCxnSpPr>
        <p:spPr>
          <a:xfrm flipH="1" flipV="1">
            <a:off x="10877107" y="4922874"/>
            <a:ext cx="340242" cy="72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F3E563-ECFC-4683-A242-D8781BD5DA0A}"/>
              </a:ext>
            </a:extLst>
          </p:cNvPr>
          <p:cNvCxnSpPr>
            <a:cxnSpLocks/>
          </p:cNvCxnSpPr>
          <p:nvPr/>
        </p:nvCxnSpPr>
        <p:spPr>
          <a:xfrm flipV="1">
            <a:off x="5313180" y="5738866"/>
            <a:ext cx="910875" cy="53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E8EEA7-FE8E-480B-8A42-6085DD840B17}"/>
              </a:ext>
            </a:extLst>
          </p:cNvPr>
          <p:cNvSpPr txBox="1"/>
          <p:nvPr/>
        </p:nvSpPr>
        <p:spPr>
          <a:xfrm>
            <a:off x="2496385" y="6055369"/>
            <a:ext cx="12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Part-Nine</a:t>
            </a:r>
          </a:p>
        </p:txBody>
      </p:sp>
    </p:spTree>
    <p:extLst>
      <p:ext uri="{BB962C8B-B14F-4D97-AF65-F5344CB8AC3E}">
        <p14:creationId xmlns:p14="http://schemas.microsoft.com/office/powerpoint/2010/main" val="200570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41DF-8372-4B8C-BAA9-40A56279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91" y="620300"/>
            <a:ext cx="1683066" cy="602438"/>
          </a:xfrm>
        </p:spPr>
        <p:txBody>
          <a:bodyPr>
            <a:normAutofit/>
          </a:bodyPr>
          <a:lstStyle/>
          <a:p>
            <a:r>
              <a:rPr lang="en-US" sz="3000" b="1" dirty="0"/>
              <a:t>Part 1</a:t>
            </a:r>
            <a:r>
              <a:rPr lang="ja-JP" altLang="en-US" sz="3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</a:t>
            </a:r>
            <a:endParaRPr 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97103-9F7F-430E-822C-C67CDC5A699C}"/>
              </a:ext>
            </a:extLst>
          </p:cNvPr>
          <p:cNvSpPr txBox="1"/>
          <p:nvPr/>
        </p:nvSpPr>
        <p:spPr>
          <a:xfrm>
            <a:off x="6001724" y="1711834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#1:  12.4[MPa]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58FE3B-A58C-47F1-817B-CD6014E62436}"/>
              </a:ext>
            </a:extLst>
          </p:cNvPr>
          <p:cNvCxnSpPr>
            <a:cxnSpLocks/>
            <a:stCxn id="6" idx="2"/>
            <a:endCxn id="10" idx="3"/>
          </p:cNvCxnSpPr>
          <p:nvPr/>
        </p:nvCxnSpPr>
        <p:spPr>
          <a:xfrm flipH="1">
            <a:off x="3810001" y="2081166"/>
            <a:ext cx="2970077" cy="21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8248E5F-D176-4839-ACE1-4177D3BB2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0943" y="1381010"/>
            <a:ext cx="2759058" cy="1827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4082433D-446B-4FDC-B7DA-D5471646D431}"/>
              </a:ext>
            </a:extLst>
          </p:cNvPr>
          <p:cNvSpPr txBox="1">
            <a:spLocks/>
          </p:cNvSpPr>
          <p:nvPr/>
        </p:nvSpPr>
        <p:spPr>
          <a:xfrm>
            <a:off x="508591" y="3807028"/>
            <a:ext cx="168306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Part 2</a:t>
            </a:r>
            <a:r>
              <a:rPr lang="ja-JP" altLang="en-US" sz="3000" b="1" dirty="0">
                <a:latin typeface="+mn-lt"/>
                <a:ea typeface="+mn-ea"/>
                <a:cs typeface="+mn-cs"/>
              </a:rPr>
              <a:t>半</a:t>
            </a:r>
            <a:endParaRPr lang="en-US" sz="3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C3A967-2900-477A-B824-AC14AA80C2E7}"/>
              </a:ext>
            </a:extLst>
          </p:cNvPr>
          <p:cNvSpPr txBox="1"/>
          <p:nvPr/>
        </p:nvSpPr>
        <p:spPr>
          <a:xfrm>
            <a:off x="6001724" y="4898562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#2:  34.5[MPa]</a:t>
            </a:r>
          </a:p>
        </p:txBody>
      </p:sp>
      <p:pic>
        <p:nvPicPr>
          <p:cNvPr id="1026" name="Picture 2" descr="English katakana chart NEW">
            <a:extLst>
              <a:ext uri="{FF2B5EF4-FFF2-40B4-BE49-F238E27FC236}">
                <a16:creationId xmlns:a16="http://schemas.microsoft.com/office/drawing/2014/main" id="{6C060EB2-43AA-44BE-B11E-2B1539BBD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22" y="4573368"/>
            <a:ext cx="2947699" cy="20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8B5BA2-B937-487A-B98D-437F6E489732}"/>
              </a:ext>
            </a:extLst>
          </p:cNvPr>
          <p:cNvCxnSpPr>
            <a:cxnSpLocks/>
          </p:cNvCxnSpPr>
          <p:nvPr/>
        </p:nvCxnSpPr>
        <p:spPr>
          <a:xfrm flipH="1">
            <a:off x="3904321" y="5420294"/>
            <a:ext cx="2853379" cy="32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3B9810-FC9D-4DF7-AD93-A066E734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028" y="514235"/>
            <a:ext cx="31718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B2A604A-6D3F-424E-9467-1C0F4042334A}"/>
              </a:ext>
            </a:extLst>
          </p:cNvPr>
          <p:cNvSpPr txBox="1">
            <a:spLocks/>
          </p:cNvSpPr>
          <p:nvPr/>
        </p:nvSpPr>
        <p:spPr>
          <a:xfrm>
            <a:off x="8382001" y="3157037"/>
            <a:ext cx="168306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Part 1</a:t>
            </a:r>
            <a:r>
              <a:rPr lang="ja-JP" altLang="en-US" sz="3000" b="1" dirty="0">
                <a:latin typeface="+mn-lt"/>
                <a:ea typeface="+mn-ea"/>
                <a:cs typeface="+mn-cs"/>
              </a:rPr>
              <a:t>半</a:t>
            </a:r>
            <a:endParaRPr lang="en-US" sz="3000" b="1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CF29A18-10B7-4987-8CA8-3659CB6C4A6B}"/>
              </a:ext>
            </a:extLst>
          </p:cNvPr>
          <p:cNvSpPr txBox="1">
            <a:spLocks/>
          </p:cNvSpPr>
          <p:nvPr/>
        </p:nvSpPr>
        <p:spPr>
          <a:xfrm>
            <a:off x="10153787" y="3157037"/>
            <a:ext cx="168306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Part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213472-93C6-43B7-9C04-9665FCA48BA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9223534" y="1381010"/>
            <a:ext cx="515552" cy="177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66F172-8D94-4162-A168-D6DF4D488052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10638971" y="1538514"/>
            <a:ext cx="356349" cy="161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1C8606-C29A-4FD3-BF08-D4EAC92C0B60}"/>
              </a:ext>
            </a:extLst>
          </p:cNvPr>
          <p:cNvSpPr txBox="1"/>
          <p:nvPr/>
        </p:nvSpPr>
        <p:spPr>
          <a:xfrm>
            <a:off x="5176017" y="-4290"/>
            <a:ext cx="16514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Title1</a:t>
            </a:r>
          </a:p>
        </p:txBody>
      </p:sp>
    </p:spTree>
    <p:extLst>
      <p:ext uri="{BB962C8B-B14F-4D97-AF65-F5344CB8AC3E}">
        <p14:creationId xmlns:p14="http://schemas.microsoft.com/office/powerpoint/2010/main" val="45541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41DF-8372-4B8C-BAA9-40A56279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90" y="620300"/>
            <a:ext cx="2759057" cy="602438"/>
          </a:xfrm>
        </p:spPr>
        <p:txBody>
          <a:bodyPr>
            <a:normAutofit/>
          </a:bodyPr>
          <a:lstStyle/>
          <a:p>
            <a:r>
              <a:rPr lang="en-US" sz="3000" b="1" dirty="0" err="1"/>
              <a:t>Assem</a:t>
            </a:r>
            <a:r>
              <a:rPr lang="ja-JP" altLang="en-US" sz="3000" b="1" dirty="0"/>
              <a:t>半濁</a:t>
            </a:r>
            <a:r>
              <a:rPr lang="ja-JP" altLang="en-US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97103-9F7F-430E-822C-C67CDC5A699C}"/>
              </a:ext>
            </a:extLst>
          </p:cNvPr>
          <p:cNvSpPr txBox="1"/>
          <p:nvPr/>
        </p:nvSpPr>
        <p:spPr>
          <a:xfrm>
            <a:off x="6001724" y="1711834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#3: 25.7 [MPa]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58FE3B-A58C-47F1-817B-CD6014E62436}"/>
              </a:ext>
            </a:extLst>
          </p:cNvPr>
          <p:cNvCxnSpPr>
            <a:cxnSpLocks/>
            <a:stCxn id="6" idx="2"/>
            <a:endCxn id="2050" idx="3"/>
          </p:cNvCxnSpPr>
          <p:nvPr/>
        </p:nvCxnSpPr>
        <p:spPr>
          <a:xfrm flipH="1">
            <a:off x="3384702" y="2081166"/>
            <a:ext cx="3395376" cy="16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4082433D-446B-4FDC-B7DA-D5471646D431}"/>
              </a:ext>
            </a:extLst>
          </p:cNvPr>
          <p:cNvSpPr txBox="1">
            <a:spLocks/>
          </p:cNvSpPr>
          <p:nvPr/>
        </p:nvSpPr>
        <p:spPr>
          <a:xfrm>
            <a:off x="508591" y="3807028"/>
            <a:ext cx="275905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/>
              <a:t>Assem</a:t>
            </a:r>
            <a:r>
              <a:rPr lang="ja-JP" altLang="en-US" sz="3000" b="1" dirty="0"/>
              <a:t>送</a:t>
            </a:r>
            <a:r>
              <a:rPr lang="ja-JP" altLang="en-US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り仮名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C3A967-2900-477A-B824-AC14AA80C2E7}"/>
              </a:ext>
            </a:extLst>
          </p:cNvPr>
          <p:cNvSpPr txBox="1"/>
          <p:nvPr/>
        </p:nvSpPr>
        <p:spPr>
          <a:xfrm>
            <a:off x="6001724" y="4898562"/>
            <a:ext cx="16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#4: 25.7  [MPa]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060EB2-43AA-44BE-B11E-2B1539BBD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6622" y="4782932"/>
            <a:ext cx="2947699" cy="162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8B5BA2-B937-487A-B98D-437F6E489732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904322" y="5083228"/>
            <a:ext cx="2097402" cy="66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3B9810-FC9D-4DF7-AD93-A066E734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05771" y="514235"/>
            <a:ext cx="2290339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B2A604A-6D3F-424E-9467-1C0F4042334A}"/>
              </a:ext>
            </a:extLst>
          </p:cNvPr>
          <p:cNvSpPr txBox="1">
            <a:spLocks/>
          </p:cNvSpPr>
          <p:nvPr/>
        </p:nvSpPr>
        <p:spPr>
          <a:xfrm>
            <a:off x="8098971" y="3157037"/>
            <a:ext cx="196609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/>
              <a:t>Assem</a:t>
            </a:r>
            <a:r>
              <a:rPr lang="ja-JP" altLang="en-US" sz="3000" b="1" dirty="0"/>
              <a:t>半濁点</a:t>
            </a:r>
            <a:endParaRPr lang="en-US" sz="3000" b="1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CF29A18-10B7-4987-8CA8-3659CB6C4A6B}"/>
              </a:ext>
            </a:extLst>
          </p:cNvPr>
          <p:cNvSpPr txBox="1">
            <a:spLocks/>
          </p:cNvSpPr>
          <p:nvPr/>
        </p:nvSpPr>
        <p:spPr>
          <a:xfrm>
            <a:off x="10153787" y="3157037"/>
            <a:ext cx="168306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/>
              <a:t>Assem</a:t>
            </a:r>
            <a:r>
              <a:rPr lang="ja-JP" altLang="en-US" sz="3000" b="1" dirty="0"/>
              <a:t>送り仮名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213472-93C6-43B7-9C04-9665FCA48BA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9082019" y="1381011"/>
            <a:ext cx="657067" cy="177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66F172-8D94-4162-A168-D6DF4D488052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10638971" y="1538514"/>
            <a:ext cx="356349" cy="161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4529F4-49EA-452A-A0F0-528D74FB6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2684" y="1468033"/>
            <a:ext cx="2082018" cy="1559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87FD8D-F765-46C3-8346-63CF391365C7}"/>
              </a:ext>
            </a:extLst>
          </p:cNvPr>
          <p:cNvSpPr txBox="1"/>
          <p:nvPr/>
        </p:nvSpPr>
        <p:spPr>
          <a:xfrm>
            <a:off x="5176017" y="-4290"/>
            <a:ext cx="16514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Title2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B0EE412-B876-4287-9ADE-3CDB15EC8B58}"/>
              </a:ext>
            </a:extLst>
          </p:cNvPr>
          <p:cNvGraphicFramePr>
            <a:graphicFrameLocks noGrp="1"/>
          </p:cNvGraphicFramePr>
          <p:nvPr/>
        </p:nvGraphicFramePr>
        <p:xfrm>
          <a:off x="8287681" y="4066289"/>
          <a:ext cx="315968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42">
                  <a:extLst>
                    <a:ext uri="{9D8B030D-6E8A-4147-A177-3AD203B41FA5}">
                      <a16:colId xmlns:a16="http://schemas.microsoft.com/office/drawing/2014/main" val="3505292480"/>
                    </a:ext>
                  </a:extLst>
                </a:gridCol>
                <a:gridCol w="1579842">
                  <a:extLst>
                    <a:ext uri="{9D8B030D-6E8A-4147-A177-3AD203B41FA5}">
                      <a16:colId xmlns:a16="http://schemas.microsoft.com/office/drawing/2014/main" val="2226846831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TableWrong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583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671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6564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5E46F274-0858-4DFB-8E33-5E88654665D2}"/>
              </a:ext>
            </a:extLst>
          </p:cNvPr>
          <p:cNvGraphicFramePr>
            <a:graphicFrameLocks noGrp="1"/>
          </p:cNvGraphicFramePr>
          <p:nvPr/>
        </p:nvGraphicFramePr>
        <p:xfrm>
          <a:off x="4483911" y="2692421"/>
          <a:ext cx="31596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42">
                  <a:extLst>
                    <a:ext uri="{9D8B030D-6E8A-4147-A177-3AD203B41FA5}">
                      <a16:colId xmlns:a16="http://schemas.microsoft.com/office/drawing/2014/main" val="3505292480"/>
                    </a:ext>
                  </a:extLst>
                </a:gridCol>
                <a:gridCol w="1579842">
                  <a:extLst>
                    <a:ext uri="{9D8B030D-6E8A-4147-A177-3AD203B41FA5}">
                      <a16:colId xmlns:a16="http://schemas.microsoft.com/office/drawing/2014/main" val="2226846831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r>
                        <a:rPr lang="en-US" dirty="0"/>
                        <a:t>TableWrong2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583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671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65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wrong3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WrongCol3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94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25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41DF-8372-4B8C-BAA9-40A56279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90" y="620300"/>
            <a:ext cx="2759057" cy="60243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/>
              <a:t>Assem_seven</a:t>
            </a:r>
            <a:endParaRPr 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97103-9F7F-430E-822C-C67CDC5A699C}"/>
              </a:ext>
            </a:extLst>
          </p:cNvPr>
          <p:cNvSpPr txBox="1"/>
          <p:nvPr/>
        </p:nvSpPr>
        <p:spPr>
          <a:xfrm>
            <a:off x="6001724" y="1711834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#7: 45.7 [MPa]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58FE3B-A58C-47F1-817B-CD6014E6243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26973" y="2081166"/>
            <a:ext cx="3257177" cy="10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4082433D-446B-4FDC-B7DA-D5471646D431}"/>
              </a:ext>
            </a:extLst>
          </p:cNvPr>
          <p:cNvSpPr txBox="1">
            <a:spLocks/>
          </p:cNvSpPr>
          <p:nvPr/>
        </p:nvSpPr>
        <p:spPr>
          <a:xfrm>
            <a:off x="508591" y="3807028"/>
            <a:ext cx="275905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Part-Eight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C3A967-2900-477A-B824-AC14AA80C2E7}"/>
              </a:ext>
            </a:extLst>
          </p:cNvPr>
          <p:cNvSpPr txBox="1"/>
          <p:nvPr/>
        </p:nvSpPr>
        <p:spPr>
          <a:xfrm>
            <a:off x="6001724" y="4898562"/>
            <a:ext cx="16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#7: 56.9  [MPa]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060EB2-43AA-44BE-B11E-2B1539BBD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8071" y="4573368"/>
            <a:ext cx="2044800" cy="20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8B5BA2-B937-487A-B98D-437F6E489732}"/>
              </a:ext>
            </a:extLst>
          </p:cNvPr>
          <p:cNvCxnSpPr>
            <a:cxnSpLocks/>
            <a:stCxn id="22" idx="2"/>
            <a:endCxn id="1026" idx="3"/>
          </p:cNvCxnSpPr>
          <p:nvPr/>
        </p:nvCxnSpPr>
        <p:spPr>
          <a:xfrm flipH="1">
            <a:off x="3452871" y="5267894"/>
            <a:ext cx="3353657" cy="32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3B9810-FC9D-4DF7-AD93-A066E734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48410" y="514235"/>
            <a:ext cx="2605061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B2A604A-6D3F-424E-9467-1C0F4042334A}"/>
              </a:ext>
            </a:extLst>
          </p:cNvPr>
          <p:cNvSpPr txBox="1">
            <a:spLocks/>
          </p:cNvSpPr>
          <p:nvPr/>
        </p:nvSpPr>
        <p:spPr>
          <a:xfrm>
            <a:off x="8098971" y="3157037"/>
            <a:ext cx="196609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/>
              <a:t>Assem_seven</a:t>
            </a:r>
            <a:endParaRPr lang="en-US" sz="3000" b="1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CF29A18-10B7-4987-8CA8-3659CB6C4A6B}"/>
              </a:ext>
            </a:extLst>
          </p:cNvPr>
          <p:cNvSpPr txBox="1">
            <a:spLocks/>
          </p:cNvSpPr>
          <p:nvPr/>
        </p:nvSpPr>
        <p:spPr>
          <a:xfrm>
            <a:off x="10153787" y="3157037"/>
            <a:ext cx="168306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Part-Eight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213472-93C6-43B7-9C04-9665FCA48BA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9082019" y="1381011"/>
            <a:ext cx="657067" cy="177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66F172-8D94-4162-A168-D6DF4D488052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10638971" y="1538514"/>
            <a:ext cx="356349" cy="161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4529F4-49EA-452A-A0F0-528D74FB6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1935" y="1468033"/>
            <a:ext cx="2343516" cy="1559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87FD8D-F765-46C3-8346-63CF391365C7}"/>
              </a:ext>
            </a:extLst>
          </p:cNvPr>
          <p:cNvSpPr txBox="1"/>
          <p:nvPr/>
        </p:nvSpPr>
        <p:spPr>
          <a:xfrm>
            <a:off x="5176017" y="-4290"/>
            <a:ext cx="16514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Title2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5E46F274-0858-4DFB-8E33-5E8865466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64065"/>
              </p:ext>
            </p:extLst>
          </p:nvPr>
        </p:nvGraphicFramePr>
        <p:xfrm>
          <a:off x="8287681" y="4668727"/>
          <a:ext cx="31596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42">
                  <a:extLst>
                    <a:ext uri="{9D8B030D-6E8A-4147-A177-3AD203B41FA5}">
                      <a16:colId xmlns:a16="http://schemas.microsoft.com/office/drawing/2014/main" val="3505292480"/>
                    </a:ext>
                  </a:extLst>
                </a:gridCol>
                <a:gridCol w="1579842">
                  <a:extLst>
                    <a:ext uri="{9D8B030D-6E8A-4147-A177-3AD203B41FA5}">
                      <a16:colId xmlns:a16="http://schemas.microsoft.com/office/drawing/2014/main" val="2226846831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r>
                        <a:rPr lang="en-US" dirty="0"/>
                        <a:t>TableWrong2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583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671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65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wrong3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WrongCol3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94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64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206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Part 1半</vt:lpstr>
      <vt:lpstr>Assem半濁点</vt:lpstr>
      <vt:lpstr>Assem_seven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 Nguyen Duy</dc:creator>
  <cp:lastModifiedBy>Manh Nguyen Duy</cp:lastModifiedBy>
  <cp:revision>58</cp:revision>
  <dcterms:created xsi:type="dcterms:W3CDTF">2023-11-21T12:35:54Z</dcterms:created>
  <dcterms:modified xsi:type="dcterms:W3CDTF">2023-12-11T16:53:23Z</dcterms:modified>
</cp:coreProperties>
</file>