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91E68-8920-4758-8789-1D310326FE8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64300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91E68-8920-4758-8789-1D310326FE8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95342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91E68-8920-4758-8789-1D310326FE8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165833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91E68-8920-4758-8789-1D310326FE8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27530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591E68-8920-4758-8789-1D310326FE82}"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5823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91E68-8920-4758-8789-1D310326FE8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312525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91E68-8920-4758-8789-1D310326FE82}"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17806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91E68-8920-4758-8789-1D310326FE82}"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267033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91E68-8920-4758-8789-1D310326FE82}"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41754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591E68-8920-4758-8789-1D310326FE8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129879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591E68-8920-4758-8789-1D310326FE82}"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44F0D-7354-4F60-A11C-5D2EBA4D30E0}" type="slidenum">
              <a:rPr lang="en-US" smtClean="0"/>
              <a:t>‹#›</a:t>
            </a:fld>
            <a:endParaRPr lang="en-US"/>
          </a:p>
        </p:txBody>
      </p:sp>
    </p:spTree>
    <p:extLst>
      <p:ext uri="{BB962C8B-B14F-4D97-AF65-F5344CB8AC3E}">
        <p14:creationId xmlns:p14="http://schemas.microsoft.com/office/powerpoint/2010/main" val="368188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91E68-8920-4758-8789-1D310326FE82}"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44F0D-7354-4F60-A11C-5D2EBA4D30E0}" type="slidenum">
              <a:rPr lang="en-US" smtClean="0"/>
              <a:t>‹#›</a:t>
            </a:fld>
            <a:endParaRPr lang="en-US"/>
          </a:p>
        </p:txBody>
      </p:sp>
    </p:spTree>
    <p:extLst>
      <p:ext uri="{BB962C8B-B14F-4D97-AF65-F5344CB8AC3E}">
        <p14:creationId xmlns:p14="http://schemas.microsoft.com/office/powerpoint/2010/main" val="374059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45" y="762000"/>
            <a:ext cx="11125200" cy="4524315"/>
          </a:xfrm>
          <a:prstGeom prst="rect">
            <a:avLst/>
          </a:prstGeom>
          <a:noFill/>
        </p:spPr>
        <p:txBody>
          <a:bodyPr wrap="square" rtlCol="0">
            <a:spAutoFit/>
          </a:bodyPr>
          <a:lstStyle/>
          <a:p>
            <a:pPr>
              <a:lnSpc>
                <a:spcPct val="200000"/>
              </a:lnSpc>
            </a:pPr>
            <a:r>
              <a:rPr lang="en-US" sz="2400" smtClean="0"/>
              <a:t>1. Thiết lập chung</a:t>
            </a:r>
          </a:p>
          <a:p>
            <a:pPr>
              <a:lnSpc>
                <a:spcPct val="200000"/>
              </a:lnSpc>
            </a:pPr>
            <a:r>
              <a:rPr lang="en-US" sz="2400" smtClean="0"/>
              <a:t>2. Giám sát real time</a:t>
            </a:r>
          </a:p>
          <a:p>
            <a:pPr>
              <a:lnSpc>
                <a:spcPct val="200000"/>
              </a:lnSpc>
            </a:pPr>
            <a:r>
              <a:rPr lang="en-US" sz="2400" smtClean="0"/>
              <a:t>3. Lập đồ thị thời gian vận hành, số lần cắt, lịch sử.</a:t>
            </a:r>
          </a:p>
          <a:p>
            <a:pPr>
              <a:lnSpc>
                <a:spcPct val="200000"/>
              </a:lnSpc>
            </a:pPr>
            <a:r>
              <a:rPr lang="en-US" sz="2400" smtClean="0"/>
              <a:t>4. Lưu ý:</a:t>
            </a:r>
            <a:r>
              <a:rPr lang="en-US" sz="2400"/>
              <a:t> </a:t>
            </a:r>
            <a:r>
              <a:rPr lang="en-US" sz="2400" smtClean="0"/>
              <a:t>1 Pi có thể sử dụng để lấy tín hiệu từ nhiều máy khác nhau. Các máy có thể có IP giống nhau, nhưng sẽ khách nhau về </a:t>
            </a:r>
            <a:r>
              <a:rPr lang="en-US" sz="2400" smtClean="0"/>
              <a:t>GPIO</a:t>
            </a:r>
          </a:p>
          <a:p>
            <a:pPr>
              <a:lnSpc>
                <a:spcPct val="200000"/>
              </a:lnSpc>
            </a:pPr>
            <a:r>
              <a:rPr lang="en-US" sz="2400" smtClean="0"/>
              <a:t>5. Các từ ngữ cần đổi (không bắt buộc)</a:t>
            </a:r>
            <a:endParaRPr lang="en-US" sz="2400" smtClean="0"/>
          </a:p>
        </p:txBody>
      </p:sp>
    </p:spTree>
    <p:extLst>
      <p:ext uri="{BB962C8B-B14F-4D97-AF65-F5344CB8AC3E}">
        <p14:creationId xmlns:p14="http://schemas.microsoft.com/office/powerpoint/2010/main" val="406540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999" y="2001550"/>
            <a:ext cx="10706100" cy="3076575"/>
          </a:xfrm>
          <a:prstGeom prst="rect">
            <a:avLst/>
          </a:prstGeom>
        </p:spPr>
      </p:pic>
      <p:sp>
        <p:nvSpPr>
          <p:cNvPr id="5" name="TextBox 4"/>
          <p:cNvSpPr txBox="1"/>
          <p:nvPr/>
        </p:nvSpPr>
        <p:spPr>
          <a:xfrm>
            <a:off x="761999" y="457200"/>
            <a:ext cx="10612582" cy="646331"/>
          </a:xfrm>
          <a:prstGeom prst="rect">
            <a:avLst/>
          </a:prstGeom>
          <a:noFill/>
        </p:spPr>
        <p:txBody>
          <a:bodyPr wrap="square" rtlCol="0">
            <a:spAutoFit/>
          </a:bodyPr>
          <a:lstStyle/>
          <a:p>
            <a:r>
              <a:rPr lang="en-US" b="1" smtClean="0"/>
              <a:t>1. Thiết lập chung:</a:t>
            </a:r>
          </a:p>
          <a:p>
            <a:pPr marL="285750" indent="-285750">
              <a:buFontTx/>
              <a:buChar char="-"/>
            </a:pPr>
            <a:r>
              <a:rPr lang="en-US" smtClean="0"/>
              <a:t>Giao diện: </a:t>
            </a:r>
            <a:r>
              <a:rPr lang="en-US" smtClean="0"/>
              <a:t>như bên dưới là oki rồi nhưng VALUE và Trạng Thái có chức năng ji ?</a:t>
            </a:r>
            <a:endParaRPr lang="en-US"/>
          </a:p>
        </p:txBody>
      </p:sp>
    </p:spTree>
    <p:extLst>
      <p:ext uri="{BB962C8B-B14F-4D97-AF65-F5344CB8AC3E}">
        <p14:creationId xmlns:p14="http://schemas.microsoft.com/office/powerpoint/2010/main" val="157440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260" y="1620981"/>
            <a:ext cx="11493305" cy="4862945"/>
          </a:xfrm>
          <a:prstGeom prst="rect">
            <a:avLst/>
          </a:prstGeom>
        </p:spPr>
      </p:pic>
      <p:sp>
        <p:nvSpPr>
          <p:cNvPr id="5" name="TextBox 4"/>
          <p:cNvSpPr txBox="1"/>
          <p:nvPr/>
        </p:nvSpPr>
        <p:spPr>
          <a:xfrm>
            <a:off x="761999" y="457200"/>
            <a:ext cx="10612582" cy="923330"/>
          </a:xfrm>
          <a:prstGeom prst="rect">
            <a:avLst/>
          </a:prstGeom>
          <a:noFill/>
        </p:spPr>
        <p:txBody>
          <a:bodyPr wrap="square" rtlCol="0">
            <a:spAutoFit/>
          </a:bodyPr>
          <a:lstStyle/>
          <a:p>
            <a:r>
              <a:rPr lang="en-US" b="1" smtClean="0"/>
              <a:t>2,Giám sát real time:</a:t>
            </a:r>
          </a:p>
          <a:p>
            <a:pPr marL="285750" indent="-285750">
              <a:buFontTx/>
              <a:buChar char="-"/>
            </a:pPr>
            <a:r>
              <a:rPr lang="en-US" smtClean="0"/>
              <a:t>Giao diện: Như bên dưới</a:t>
            </a:r>
          </a:p>
          <a:p>
            <a:pPr marL="285750" indent="-285750">
              <a:buFontTx/>
              <a:buChar char="-"/>
            </a:pPr>
            <a:r>
              <a:rPr lang="en-US" smtClean="0"/>
              <a:t>Chức năng: 1 Pi có thể cùng lúc nối đến nhiều máy</a:t>
            </a:r>
            <a:endParaRPr lang="en-US"/>
          </a:p>
        </p:txBody>
      </p:sp>
    </p:spTree>
    <p:extLst>
      <p:ext uri="{BB962C8B-B14F-4D97-AF65-F5344CB8AC3E}">
        <p14:creationId xmlns:p14="http://schemas.microsoft.com/office/powerpoint/2010/main" val="235131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5770" y="2765524"/>
            <a:ext cx="6787757" cy="3892756"/>
          </a:xfrm>
          <a:prstGeom prst="rect">
            <a:avLst/>
          </a:prstGeom>
        </p:spPr>
      </p:pic>
      <p:sp>
        <p:nvSpPr>
          <p:cNvPr id="5" name="TextBox 4"/>
          <p:cNvSpPr txBox="1"/>
          <p:nvPr/>
        </p:nvSpPr>
        <p:spPr>
          <a:xfrm>
            <a:off x="761999" y="457200"/>
            <a:ext cx="10612582" cy="2031325"/>
          </a:xfrm>
          <a:prstGeom prst="rect">
            <a:avLst/>
          </a:prstGeom>
          <a:noFill/>
        </p:spPr>
        <p:txBody>
          <a:bodyPr wrap="square" rtlCol="0">
            <a:spAutoFit/>
          </a:bodyPr>
          <a:lstStyle/>
          <a:p>
            <a:r>
              <a:rPr lang="en-US" b="1" smtClean="0"/>
              <a:t>3. Lập biểu đồ: </a:t>
            </a:r>
            <a:r>
              <a:rPr lang="en-US" smtClean="0"/>
              <a:t>như giao diện bên dưới – OKAY.</a:t>
            </a:r>
            <a:endParaRPr lang="en-US"/>
          </a:p>
          <a:p>
            <a:pPr marL="285750" indent="-285750">
              <a:buFontTx/>
              <a:buChar char="-"/>
            </a:pPr>
            <a:r>
              <a:rPr lang="en-US" smtClean="0"/>
              <a:t>Chức năng yêu cầu: </a:t>
            </a:r>
          </a:p>
          <a:p>
            <a:pPr lvl="1"/>
            <a:r>
              <a:rPr lang="en-US" smtClean="0"/>
              <a:t>+ Cùng lúc xem được nhiều ngày (số lượng ngày tùy em)</a:t>
            </a:r>
          </a:p>
          <a:p>
            <a:pPr lvl="1"/>
            <a:r>
              <a:rPr lang="en-US" smtClean="0"/>
              <a:t>+ Cùng lúc xem được nhiều máy (tầm 3 máy) để khách hàng có sự so sánh</a:t>
            </a:r>
          </a:p>
          <a:p>
            <a:pPr lvl="1"/>
            <a:r>
              <a:rPr lang="en-US" smtClean="0"/>
              <a:t>+ Có thể xem được tuần làm việc cách đó 1 tháng ko </a:t>
            </a:r>
            <a:r>
              <a:rPr lang="en-US" b="1" smtClean="0"/>
              <a:t>(chức năng phụ)</a:t>
            </a:r>
          </a:p>
          <a:p>
            <a:pPr lvl="1"/>
            <a:r>
              <a:rPr lang="en-US" smtClean="0"/>
              <a:t>+ Low hour: Để khách hàng tự cài đặt, có thể ko cần hiển thị cái gạch gạch lên đồ thị như bên dưới nhưng chỉ cần báo đỏ ngày nào ko đạt Low Hour. Và Low Hour đổi tên thành </a:t>
            </a:r>
            <a:r>
              <a:rPr lang="en-US" b="1" smtClean="0"/>
              <a:t>Thời gian vận hành tối thiểu</a:t>
            </a:r>
            <a:endParaRPr lang="en-US" smtClean="0"/>
          </a:p>
        </p:txBody>
      </p:sp>
    </p:spTree>
    <p:extLst>
      <p:ext uri="{BB962C8B-B14F-4D97-AF65-F5344CB8AC3E}">
        <p14:creationId xmlns:p14="http://schemas.microsoft.com/office/powerpoint/2010/main" val="68647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182" y="277091"/>
            <a:ext cx="11305309" cy="369332"/>
          </a:xfrm>
          <a:prstGeom prst="rect">
            <a:avLst/>
          </a:prstGeom>
          <a:noFill/>
        </p:spPr>
        <p:txBody>
          <a:bodyPr wrap="square" rtlCol="0">
            <a:spAutoFit/>
          </a:bodyPr>
          <a:lstStyle/>
          <a:p>
            <a:r>
              <a:rPr lang="en-US" b="1" smtClean="0"/>
              <a:t>5. Các từ ngữ cần đổi:</a:t>
            </a:r>
            <a:endParaRPr lang="en-US" b="1"/>
          </a:p>
        </p:txBody>
      </p:sp>
      <p:graphicFrame>
        <p:nvGraphicFramePr>
          <p:cNvPr id="5" name="Table 4"/>
          <p:cNvGraphicFramePr>
            <a:graphicFrameLocks noGrp="1"/>
          </p:cNvGraphicFramePr>
          <p:nvPr>
            <p:extLst>
              <p:ext uri="{D42A27DB-BD31-4B8C-83A1-F6EECF244321}">
                <p14:modId xmlns:p14="http://schemas.microsoft.com/office/powerpoint/2010/main" val="912656257"/>
              </p:ext>
            </p:extLst>
          </p:nvPr>
        </p:nvGraphicFramePr>
        <p:xfrm>
          <a:off x="2032000" y="719666"/>
          <a:ext cx="7957127" cy="5933440"/>
        </p:xfrm>
        <a:graphic>
          <a:graphicData uri="http://schemas.openxmlformats.org/drawingml/2006/table">
            <a:tbl>
              <a:tblPr firstRow="1" bandRow="1">
                <a:tableStyleId>{5C22544A-7EE6-4342-B048-85BDC9FD1C3A}</a:tableStyleId>
              </a:tblPr>
              <a:tblGrid>
                <a:gridCol w="696764">
                  <a:extLst>
                    <a:ext uri="{9D8B030D-6E8A-4147-A177-3AD203B41FA5}">
                      <a16:colId xmlns:a16="http://schemas.microsoft.com/office/drawing/2014/main" val="550193931"/>
                    </a:ext>
                  </a:extLst>
                </a:gridCol>
                <a:gridCol w="2918987">
                  <a:extLst>
                    <a:ext uri="{9D8B030D-6E8A-4147-A177-3AD203B41FA5}">
                      <a16:colId xmlns:a16="http://schemas.microsoft.com/office/drawing/2014/main" val="2896921866"/>
                    </a:ext>
                  </a:extLst>
                </a:gridCol>
                <a:gridCol w="4341376">
                  <a:extLst>
                    <a:ext uri="{9D8B030D-6E8A-4147-A177-3AD203B41FA5}">
                      <a16:colId xmlns:a16="http://schemas.microsoft.com/office/drawing/2014/main" val="326290882"/>
                    </a:ext>
                  </a:extLst>
                </a:gridCol>
              </a:tblGrid>
              <a:tr h="370840">
                <a:tc>
                  <a:txBody>
                    <a:bodyPr/>
                    <a:lstStyle/>
                    <a:p>
                      <a:pPr algn="ctr"/>
                      <a:r>
                        <a:rPr lang="en-US" smtClean="0"/>
                        <a:t>STT</a:t>
                      </a:r>
                      <a:endParaRPr lang="en-US"/>
                    </a:p>
                  </a:txBody>
                  <a:tcPr/>
                </a:tc>
                <a:tc>
                  <a:txBody>
                    <a:bodyPr/>
                    <a:lstStyle/>
                    <a:p>
                      <a:pPr algn="ctr"/>
                      <a:r>
                        <a:rPr lang="en-US" smtClean="0"/>
                        <a:t>Từ</a:t>
                      </a:r>
                      <a:r>
                        <a:rPr lang="en-US" baseline="0" smtClean="0"/>
                        <a:t> hiện tại</a:t>
                      </a:r>
                      <a:endParaRPr lang="en-US"/>
                    </a:p>
                  </a:txBody>
                  <a:tcPr/>
                </a:tc>
                <a:tc>
                  <a:txBody>
                    <a:bodyPr/>
                    <a:lstStyle/>
                    <a:p>
                      <a:pPr algn="ctr"/>
                      <a:r>
                        <a:rPr lang="en-US" smtClean="0"/>
                        <a:t>Cần</a:t>
                      </a:r>
                      <a:r>
                        <a:rPr lang="en-US" baseline="0" smtClean="0"/>
                        <a:t> đổi</a:t>
                      </a:r>
                      <a:endParaRPr lang="en-US"/>
                    </a:p>
                  </a:txBody>
                  <a:tcPr/>
                </a:tc>
                <a:extLst>
                  <a:ext uri="{0D108BD9-81ED-4DB2-BD59-A6C34878D82A}">
                    <a16:rowId xmlns:a16="http://schemas.microsoft.com/office/drawing/2014/main" val="3619282110"/>
                  </a:ext>
                </a:extLst>
              </a:tr>
              <a:tr h="370840">
                <a:tc>
                  <a:txBody>
                    <a:bodyPr/>
                    <a:lstStyle/>
                    <a:p>
                      <a:pPr algn="ctr"/>
                      <a:r>
                        <a:rPr lang="en-US" smtClean="0"/>
                        <a:t>1</a:t>
                      </a:r>
                      <a:endParaRPr lang="en-US"/>
                    </a:p>
                  </a:txBody>
                  <a:tcPr/>
                </a:tc>
                <a:tc>
                  <a:txBody>
                    <a:bodyPr/>
                    <a:lstStyle/>
                    <a:p>
                      <a:pPr algn="l"/>
                      <a:r>
                        <a:rPr lang="en-US" smtClean="0"/>
                        <a:t>Dashboard</a:t>
                      </a:r>
                      <a:endParaRPr lang="en-US"/>
                    </a:p>
                  </a:txBody>
                  <a:tcPr/>
                </a:tc>
                <a:tc>
                  <a:txBody>
                    <a:bodyPr/>
                    <a:lstStyle/>
                    <a:p>
                      <a:pPr algn="l"/>
                      <a:r>
                        <a:rPr lang="en-US" smtClean="0"/>
                        <a:t>Giám</a:t>
                      </a:r>
                      <a:r>
                        <a:rPr lang="en-US" baseline="0" smtClean="0"/>
                        <a:t> sát Real-time</a:t>
                      </a:r>
                      <a:endParaRPr lang="en-US"/>
                    </a:p>
                  </a:txBody>
                  <a:tcPr/>
                </a:tc>
                <a:extLst>
                  <a:ext uri="{0D108BD9-81ED-4DB2-BD59-A6C34878D82A}">
                    <a16:rowId xmlns:a16="http://schemas.microsoft.com/office/drawing/2014/main" val="4151520400"/>
                  </a:ext>
                </a:extLst>
              </a:tr>
              <a:tr h="370840">
                <a:tc>
                  <a:txBody>
                    <a:bodyPr/>
                    <a:lstStyle/>
                    <a:p>
                      <a:pPr algn="ctr"/>
                      <a:r>
                        <a:rPr lang="en-US" smtClean="0"/>
                        <a:t>2</a:t>
                      </a:r>
                      <a:endParaRPr lang="en-US"/>
                    </a:p>
                  </a:txBody>
                  <a:tcPr/>
                </a:tc>
                <a:tc>
                  <a:txBody>
                    <a:bodyPr/>
                    <a:lstStyle/>
                    <a:p>
                      <a:pPr algn="l"/>
                      <a:r>
                        <a:rPr lang="en-US" smtClean="0"/>
                        <a:t>Setting</a:t>
                      </a:r>
                      <a:endParaRPr lang="en-US"/>
                    </a:p>
                  </a:txBody>
                  <a:tcPr/>
                </a:tc>
                <a:tc>
                  <a:txBody>
                    <a:bodyPr/>
                    <a:lstStyle/>
                    <a:p>
                      <a:pPr algn="l"/>
                      <a:r>
                        <a:rPr lang="en-US" smtClean="0"/>
                        <a:t>Thiết</a:t>
                      </a:r>
                      <a:r>
                        <a:rPr lang="en-US" baseline="0" smtClean="0"/>
                        <a:t> lập thông số</a:t>
                      </a:r>
                      <a:endParaRPr lang="en-US"/>
                    </a:p>
                  </a:txBody>
                  <a:tcPr/>
                </a:tc>
                <a:extLst>
                  <a:ext uri="{0D108BD9-81ED-4DB2-BD59-A6C34878D82A}">
                    <a16:rowId xmlns:a16="http://schemas.microsoft.com/office/drawing/2014/main" val="2379464205"/>
                  </a:ext>
                </a:extLst>
              </a:tr>
              <a:tr h="370840">
                <a:tc>
                  <a:txBody>
                    <a:bodyPr/>
                    <a:lstStyle/>
                    <a:p>
                      <a:pPr algn="ctr"/>
                      <a:r>
                        <a:rPr lang="en-US" smtClean="0"/>
                        <a:t>3</a:t>
                      </a:r>
                      <a:endParaRPr lang="en-US"/>
                    </a:p>
                  </a:txBody>
                  <a:tcPr/>
                </a:tc>
                <a:tc>
                  <a:txBody>
                    <a:bodyPr/>
                    <a:lstStyle/>
                    <a:p>
                      <a:pPr algn="l"/>
                      <a:r>
                        <a:rPr lang="en-US" smtClean="0"/>
                        <a:t>Report</a:t>
                      </a:r>
                      <a:endParaRPr lang="en-US"/>
                    </a:p>
                  </a:txBody>
                  <a:tcPr/>
                </a:tc>
                <a:tc>
                  <a:txBody>
                    <a:bodyPr/>
                    <a:lstStyle/>
                    <a:p>
                      <a:pPr algn="l"/>
                      <a:r>
                        <a:rPr lang="en-US" smtClean="0"/>
                        <a:t>Báo</a:t>
                      </a:r>
                      <a:r>
                        <a:rPr lang="en-US" baseline="0" smtClean="0"/>
                        <a:t> cáo – Phân tích</a:t>
                      </a:r>
                      <a:endParaRPr lang="en-US"/>
                    </a:p>
                  </a:txBody>
                  <a:tcPr/>
                </a:tc>
                <a:extLst>
                  <a:ext uri="{0D108BD9-81ED-4DB2-BD59-A6C34878D82A}">
                    <a16:rowId xmlns:a16="http://schemas.microsoft.com/office/drawing/2014/main" val="1077079817"/>
                  </a:ext>
                </a:extLst>
              </a:tr>
              <a:tr h="370840">
                <a:tc>
                  <a:txBody>
                    <a:bodyPr/>
                    <a:lstStyle/>
                    <a:p>
                      <a:pPr algn="ctr"/>
                      <a:r>
                        <a:rPr lang="en-US" smtClean="0"/>
                        <a:t>4</a:t>
                      </a:r>
                      <a:endParaRPr lang="en-US"/>
                    </a:p>
                  </a:txBody>
                  <a:tcPr/>
                </a:tc>
                <a:tc>
                  <a:txBody>
                    <a:bodyPr/>
                    <a:lstStyle/>
                    <a:p>
                      <a:pPr algn="l"/>
                      <a:r>
                        <a:rPr lang="en-US" smtClean="0"/>
                        <a:t>Name</a:t>
                      </a:r>
                      <a:endParaRPr lang="en-US"/>
                    </a:p>
                  </a:txBody>
                  <a:tcPr/>
                </a:tc>
                <a:tc>
                  <a:txBody>
                    <a:bodyPr/>
                    <a:lstStyle/>
                    <a:p>
                      <a:pPr algn="l"/>
                      <a:r>
                        <a:rPr lang="en-US" smtClean="0"/>
                        <a:t>Tên</a:t>
                      </a:r>
                      <a:r>
                        <a:rPr lang="en-US" baseline="0" smtClean="0"/>
                        <a:t> máy</a:t>
                      </a:r>
                      <a:endParaRPr lang="en-US"/>
                    </a:p>
                  </a:txBody>
                  <a:tcPr/>
                </a:tc>
                <a:extLst>
                  <a:ext uri="{0D108BD9-81ED-4DB2-BD59-A6C34878D82A}">
                    <a16:rowId xmlns:a16="http://schemas.microsoft.com/office/drawing/2014/main" val="920099590"/>
                  </a:ext>
                </a:extLst>
              </a:tr>
              <a:tr h="370840">
                <a:tc>
                  <a:txBody>
                    <a:bodyPr/>
                    <a:lstStyle/>
                    <a:p>
                      <a:pPr algn="ctr"/>
                      <a:r>
                        <a:rPr lang="en-US" smtClean="0"/>
                        <a:t>5</a:t>
                      </a:r>
                      <a:endParaRPr lang="en-US"/>
                    </a:p>
                  </a:txBody>
                  <a:tcPr/>
                </a:tc>
                <a:tc>
                  <a:txBody>
                    <a:bodyPr/>
                    <a:lstStyle/>
                    <a:p>
                      <a:pPr algn="l"/>
                      <a:r>
                        <a:rPr lang="en-US" smtClean="0"/>
                        <a:t>Status</a:t>
                      </a:r>
                      <a:endParaRPr lang="en-US"/>
                    </a:p>
                  </a:txBody>
                  <a:tcPr/>
                </a:tc>
                <a:tc>
                  <a:txBody>
                    <a:bodyPr/>
                    <a:lstStyle/>
                    <a:p>
                      <a:pPr algn="l"/>
                      <a:r>
                        <a:rPr lang="en-US" smtClean="0"/>
                        <a:t>Trạng</a:t>
                      </a:r>
                      <a:r>
                        <a:rPr lang="en-US" baseline="0" smtClean="0"/>
                        <a:t> thái</a:t>
                      </a:r>
                      <a:endParaRPr lang="en-US"/>
                    </a:p>
                  </a:txBody>
                  <a:tcPr/>
                </a:tc>
                <a:extLst>
                  <a:ext uri="{0D108BD9-81ED-4DB2-BD59-A6C34878D82A}">
                    <a16:rowId xmlns:a16="http://schemas.microsoft.com/office/drawing/2014/main" val="1231629035"/>
                  </a:ext>
                </a:extLst>
              </a:tr>
              <a:tr h="370840">
                <a:tc>
                  <a:txBody>
                    <a:bodyPr/>
                    <a:lstStyle/>
                    <a:p>
                      <a:pPr algn="ctr"/>
                      <a:r>
                        <a:rPr lang="en-US" smtClean="0"/>
                        <a:t>6</a:t>
                      </a:r>
                      <a:endParaRPr lang="en-US"/>
                    </a:p>
                  </a:txBody>
                  <a:tcPr/>
                </a:tc>
                <a:tc>
                  <a:txBody>
                    <a:bodyPr/>
                    <a:lstStyle/>
                    <a:p>
                      <a:pPr algn="l"/>
                      <a:r>
                        <a:rPr lang="en-US" smtClean="0"/>
                        <a:t>Total time</a:t>
                      </a:r>
                      <a:endParaRPr lang="en-US"/>
                    </a:p>
                  </a:txBody>
                  <a:tcPr/>
                </a:tc>
                <a:tc>
                  <a:txBody>
                    <a:bodyPr/>
                    <a:lstStyle/>
                    <a:p>
                      <a:pPr algn="l"/>
                      <a:r>
                        <a:rPr lang="en-US" smtClean="0"/>
                        <a:t>Thời</a:t>
                      </a:r>
                      <a:r>
                        <a:rPr lang="en-US" baseline="0" smtClean="0"/>
                        <a:t> gian chạy tích lũy</a:t>
                      </a:r>
                      <a:endParaRPr lang="en-US"/>
                    </a:p>
                  </a:txBody>
                  <a:tcPr/>
                </a:tc>
                <a:extLst>
                  <a:ext uri="{0D108BD9-81ED-4DB2-BD59-A6C34878D82A}">
                    <a16:rowId xmlns:a16="http://schemas.microsoft.com/office/drawing/2014/main" val="950789356"/>
                  </a:ext>
                </a:extLst>
              </a:tr>
              <a:tr h="370840">
                <a:tc>
                  <a:txBody>
                    <a:bodyPr/>
                    <a:lstStyle/>
                    <a:p>
                      <a:pPr algn="ctr"/>
                      <a:r>
                        <a:rPr lang="en-US" smtClean="0"/>
                        <a:t>7</a:t>
                      </a:r>
                      <a:endParaRPr lang="en-US"/>
                    </a:p>
                  </a:txBody>
                  <a:tcPr/>
                </a:tc>
                <a:tc>
                  <a:txBody>
                    <a:bodyPr/>
                    <a:lstStyle/>
                    <a:p>
                      <a:pPr algn="l"/>
                      <a:r>
                        <a:rPr lang="en-US" smtClean="0"/>
                        <a:t>Count</a:t>
                      </a:r>
                      <a:endParaRPr lang="en-US"/>
                    </a:p>
                  </a:txBody>
                  <a:tcPr/>
                </a:tc>
                <a:tc>
                  <a:txBody>
                    <a:bodyPr/>
                    <a:lstStyle/>
                    <a:p>
                      <a:pPr algn="l"/>
                      <a:r>
                        <a:rPr lang="en-US" smtClean="0"/>
                        <a:t>Số</a:t>
                      </a:r>
                      <a:r>
                        <a:rPr lang="en-US" baseline="0" smtClean="0"/>
                        <a:t> lần cắt sản phẩm</a:t>
                      </a:r>
                      <a:endParaRPr lang="en-US"/>
                    </a:p>
                  </a:txBody>
                  <a:tcPr/>
                </a:tc>
                <a:extLst>
                  <a:ext uri="{0D108BD9-81ED-4DB2-BD59-A6C34878D82A}">
                    <a16:rowId xmlns:a16="http://schemas.microsoft.com/office/drawing/2014/main" val="2742457486"/>
                  </a:ext>
                </a:extLst>
              </a:tr>
              <a:tr h="370840">
                <a:tc>
                  <a:txBody>
                    <a:bodyPr/>
                    <a:lstStyle/>
                    <a:p>
                      <a:pPr algn="ctr"/>
                      <a:r>
                        <a:rPr lang="en-US" smtClean="0"/>
                        <a:t>8</a:t>
                      </a:r>
                      <a:endParaRPr lang="en-US"/>
                    </a:p>
                  </a:txBody>
                  <a:tcPr/>
                </a:tc>
                <a:tc>
                  <a:txBody>
                    <a:bodyPr/>
                    <a:lstStyle/>
                    <a:p>
                      <a:pPr algn="l"/>
                      <a:r>
                        <a:rPr lang="en-US" smtClean="0"/>
                        <a:t>GPIO Setting</a:t>
                      </a:r>
                      <a:endParaRPr lang="en-US"/>
                    </a:p>
                  </a:txBody>
                  <a:tcPr/>
                </a:tc>
                <a:tc>
                  <a:txBody>
                    <a:bodyPr/>
                    <a:lstStyle/>
                    <a:p>
                      <a:pPr algn="l"/>
                      <a:r>
                        <a:rPr lang="en-US" smtClean="0"/>
                        <a:t>Thiết</a:t>
                      </a:r>
                      <a:r>
                        <a:rPr lang="en-US" baseline="0" smtClean="0"/>
                        <a:t> lập I/O</a:t>
                      </a:r>
                      <a:endParaRPr lang="en-US"/>
                    </a:p>
                  </a:txBody>
                  <a:tcPr/>
                </a:tc>
                <a:extLst>
                  <a:ext uri="{0D108BD9-81ED-4DB2-BD59-A6C34878D82A}">
                    <a16:rowId xmlns:a16="http://schemas.microsoft.com/office/drawing/2014/main" val="1589206348"/>
                  </a:ext>
                </a:extLst>
              </a:tr>
              <a:tr h="370840">
                <a:tc>
                  <a:txBody>
                    <a:bodyPr/>
                    <a:lstStyle/>
                    <a:p>
                      <a:pPr algn="ctr"/>
                      <a:r>
                        <a:rPr lang="en-US" smtClean="0"/>
                        <a:t>9</a:t>
                      </a:r>
                      <a:endParaRPr lang="en-US"/>
                    </a:p>
                  </a:txBody>
                  <a:tcPr/>
                </a:tc>
                <a:tc>
                  <a:txBody>
                    <a:bodyPr/>
                    <a:lstStyle/>
                    <a:p>
                      <a:pPr algn="l"/>
                      <a:r>
                        <a:rPr lang="en-US" smtClean="0"/>
                        <a:t>Tên</a:t>
                      </a:r>
                      <a:r>
                        <a:rPr lang="en-US" baseline="0" smtClean="0"/>
                        <a:t> GPIO</a:t>
                      </a:r>
                      <a:endParaRPr lang="en-US"/>
                    </a:p>
                  </a:txBody>
                  <a:tcPr/>
                </a:tc>
                <a:tc>
                  <a:txBody>
                    <a:bodyPr/>
                    <a:lstStyle/>
                    <a:p>
                      <a:pPr algn="l"/>
                      <a:r>
                        <a:rPr lang="en-US" smtClean="0"/>
                        <a:t>Tên</a:t>
                      </a:r>
                      <a:r>
                        <a:rPr lang="en-US" baseline="0" smtClean="0"/>
                        <a:t> I/O</a:t>
                      </a:r>
                      <a:endParaRPr lang="en-US"/>
                    </a:p>
                  </a:txBody>
                  <a:tcPr/>
                </a:tc>
                <a:extLst>
                  <a:ext uri="{0D108BD9-81ED-4DB2-BD59-A6C34878D82A}">
                    <a16:rowId xmlns:a16="http://schemas.microsoft.com/office/drawing/2014/main" val="3407217466"/>
                  </a:ext>
                </a:extLst>
              </a:tr>
              <a:tr h="370840">
                <a:tc>
                  <a:txBody>
                    <a:bodyPr/>
                    <a:lstStyle/>
                    <a:p>
                      <a:pPr algn="ctr"/>
                      <a:r>
                        <a:rPr lang="en-US" smtClean="0"/>
                        <a:t>10</a:t>
                      </a:r>
                      <a:endParaRPr lang="en-US"/>
                    </a:p>
                  </a:txBody>
                  <a:tcPr/>
                </a:tc>
                <a:tc>
                  <a:txBody>
                    <a:bodyPr/>
                    <a:lstStyle/>
                    <a:p>
                      <a:pPr algn="l"/>
                      <a:r>
                        <a:rPr lang="en-US" smtClean="0"/>
                        <a:t>Port</a:t>
                      </a:r>
                      <a:endParaRPr lang="en-US"/>
                    </a:p>
                  </a:txBody>
                  <a:tcPr/>
                </a:tc>
                <a:tc>
                  <a:txBody>
                    <a:bodyPr/>
                    <a:lstStyle/>
                    <a:p>
                      <a:pPr algn="l"/>
                      <a:r>
                        <a:rPr lang="en-US" smtClean="0"/>
                        <a:t>I/O</a:t>
                      </a:r>
                      <a:endParaRPr lang="en-US"/>
                    </a:p>
                  </a:txBody>
                  <a:tcPr/>
                </a:tc>
                <a:extLst>
                  <a:ext uri="{0D108BD9-81ED-4DB2-BD59-A6C34878D82A}">
                    <a16:rowId xmlns:a16="http://schemas.microsoft.com/office/drawing/2014/main" val="3149120581"/>
                  </a:ext>
                </a:extLst>
              </a:tr>
              <a:tr h="370840">
                <a:tc>
                  <a:txBody>
                    <a:bodyPr/>
                    <a:lstStyle/>
                    <a:p>
                      <a:pPr algn="ctr"/>
                      <a:r>
                        <a:rPr lang="en-US" smtClean="0"/>
                        <a:t>11</a:t>
                      </a:r>
                      <a:endParaRPr lang="en-US"/>
                    </a:p>
                  </a:txBody>
                  <a:tcPr/>
                </a:tc>
                <a:tc>
                  <a:txBody>
                    <a:bodyPr/>
                    <a:lstStyle/>
                    <a:p>
                      <a:pPr algn="l"/>
                      <a:r>
                        <a:rPr lang="en-US" smtClean="0"/>
                        <a:t>Type</a:t>
                      </a:r>
                      <a:endParaRPr lang="en-US"/>
                    </a:p>
                  </a:txBody>
                  <a:tcPr/>
                </a:tc>
                <a:tc>
                  <a:txBody>
                    <a:bodyPr/>
                    <a:lstStyle/>
                    <a:p>
                      <a:pPr algn="l"/>
                      <a:r>
                        <a:rPr lang="en-US" smtClean="0"/>
                        <a:t>Chức</a:t>
                      </a:r>
                      <a:r>
                        <a:rPr lang="en-US" baseline="0" smtClean="0"/>
                        <a:t> năng</a:t>
                      </a:r>
                      <a:endParaRPr lang="en-US"/>
                    </a:p>
                  </a:txBody>
                  <a:tcPr/>
                </a:tc>
                <a:extLst>
                  <a:ext uri="{0D108BD9-81ED-4DB2-BD59-A6C34878D82A}">
                    <a16:rowId xmlns:a16="http://schemas.microsoft.com/office/drawing/2014/main" val="3867425642"/>
                  </a:ext>
                </a:extLst>
              </a:tr>
              <a:tr h="370840">
                <a:tc>
                  <a:txBody>
                    <a:bodyPr/>
                    <a:lstStyle/>
                    <a:p>
                      <a:pPr algn="ctr"/>
                      <a:r>
                        <a:rPr lang="en-US" smtClean="0"/>
                        <a:t>12</a:t>
                      </a:r>
                      <a:endParaRPr lang="en-US"/>
                    </a:p>
                  </a:txBody>
                  <a:tcPr/>
                </a:tc>
                <a:tc>
                  <a:txBody>
                    <a:bodyPr/>
                    <a:lstStyle/>
                    <a:p>
                      <a:pPr algn="l"/>
                      <a:r>
                        <a:rPr lang="en-US" smtClean="0"/>
                        <a:t>Value</a:t>
                      </a:r>
                      <a:endParaRPr lang="en-US"/>
                    </a:p>
                  </a:txBody>
                  <a:tcPr/>
                </a:tc>
                <a:tc>
                  <a:txBody>
                    <a:bodyPr/>
                    <a:lstStyle/>
                    <a:p>
                      <a:pPr algn="l"/>
                      <a:r>
                        <a:rPr lang="en-US" smtClean="0"/>
                        <a:t>Cái</a:t>
                      </a:r>
                      <a:r>
                        <a:rPr lang="en-US" baseline="0" smtClean="0"/>
                        <a:t> này anh không hiểu? </a:t>
                      </a:r>
                      <a:endParaRPr lang="en-US"/>
                    </a:p>
                  </a:txBody>
                  <a:tcPr/>
                </a:tc>
                <a:extLst>
                  <a:ext uri="{0D108BD9-81ED-4DB2-BD59-A6C34878D82A}">
                    <a16:rowId xmlns:a16="http://schemas.microsoft.com/office/drawing/2014/main" val="3060402929"/>
                  </a:ext>
                </a:extLst>
              </a:tr>
              <a:tr h="370840">
                <a:tc>
                  <a:txBody>
                    <a:bodyPr/>
                    <a:lstStyle/>
                    <a:p>
                      <a:pPr algn="ctr"/>
                      <a:r>
                        <a:rPr lang="en-US" smtClean="0"/>
                        <a:t>13</a:t>
                      </a:r>
                      <a:endParaRPr lang="en-US"/>
                    </a:p>
                  </a:txBody>
                  <a:tcPr/>
                </a:tc>
                <a:tc>
                  <a:txBody>
                    <a:bodyPr/>
                    <a:lstStyle/>
                    <a:p>
                      <a:pPr algn="l"/>
                      <a:r>
                        <a:rPr lang="en-US" smtClean="0"/>
                        <a:t>Hour (ở</a:t>
                      </a:r>
                      <a:r>
                        <a:rPr lang="en-US" baseline="0" smtClean="0"/>
                        <a:t> phần report)</a:t>
                      </a:r>
                      <a:endParaRPr lang="en-US"/>
                    </a:p>
                  </a:txBody>
                  <a:tcPr/>
                </a:tc>
                <a:tc>
                  <a:txBody>
                    <a:bodyPr/>
                    <a:lstStyle/>
                    <a:p>
                      <a:pPr algn="l"/>
                      <a:r>
                        <a:rPr lang="en-US" smtClean="0"/>
                        <a:t>Thời</a:t>
                      </a:r>
                      <a:r>
                        <a:rPr lang="en-US" baseline="0" smtClean="0"/>
                        <a:t> gian vận hành</a:t>
                      </a:r>
                      <a:endParaRPr lang="en-US"/>
                    </a:p>
                  </a:txBody>
                  <a:tcPr/>
                </a:tc>
                <a:extLst>
                  <a:ext uri="{0D108BD9-81ED-4DB2-BD59-A6C34878D82A}">
                    <a16:rowId xmlns:a16="http://schemas.microsoft.com/office/drawing/2014/main" val="2387505337"/>
                  </a:ext>
                </a:extLst>
              </a:tr>
              <a:tr h="370840">
                <a:tc>
                  <a:txBody>
                    <a:bodyPr/>
                    <a:lstStyle/>
                    <a:p>
                      <a:pPr algn="ctr"/>
                      <a:r>
                        <a:rPr lang="en-US" smtClean="0"/>
                        <a:t>14</a:t>
                      </a:r>
                      <a:endParaRPr lang="en-US"/>
                    </a:p>
                  </a:txBody>
                  <a:tcPr/>
                </a:tc>
                <a:tc>
                  <a:txBody>
                    <a:bodyPr/>
                    <a:lstStyle/>
                    <a:p>
                      <a:pPr algn="l"/>
                      <a:r>
                        <a:rPr lang="en-US" smtClean="0"/>
                        <a:t>Count (ở</a:t>
                      </a:r>
                      <a:r>
                        <a:rPr lang="en-US" baseline="0" smtClean="0"/>
                        <a:t> phần report)</a:t>
                      </a:r>
                      <a:endParaRPr lang="en-US"/>
                    </a:p>
                  </a:txBody>
                  <a:tcPr/>
                </a:tc>
                <a:tc>
                  <a:txBody>
                    <a:bodyPr/>
                    <a:lstStyle/>
                    <a:p>
                      <a:pPr algn="l"/>
                      <a:r>
                        <a:rPr lang="en-US" smtClean="0"/>
                        <a:t>Số</a:t>
                      </a:r>
                      <a:r>
                        <a:rPr lang="en-US" baseline="0" smtClean="0"/>
                        <a:t> lần cắt</a:t>
                      </a:r>
                      <a:endParaRPr lang="en-US"/>
                    </a:p>
                  </a:txBody>
                  <a:tcPr/>
                </a:tc>
                <a:extLst>
                  <a:ext uri="{0D108BD9-81ED-4DB2-BD59-A6C34878D82A}">
                    <a16:rowId xmlns:a16="http://schemas.microsoft.com/office/drawing/2014/main" val="3122715886"/>
                  </a:ext>
                </a:extLst>
              </a:tr>
              <a:tr h="370840">
                <a:tc>
                  <a:txBody>
                    <a:bodyPr/>
                    <a:lstStyle/>
                    <a:p>
                      <a:pPr algn="ctr"/>
                      <a:r>
                        <a:rPr lang="en-US" smtClean="0"/>
                        <a:t>15</a:t>
                      </a:r>
                      <a:endParaRPr lang="en-US"/>
                    </a:p>
                  </a:txBody>
                  <a:tcPr/>
                </a:tc>
                <a:tc>
                  <a:txBody>
                    <a:bodyPr/>
                    <a:lstStyle/>
                    <a:p>
                      <a:pPr algn="l"/>
                      <a:r>
                        <a:rPr lang="en-US" smtClean="0"/>
                        <a:t>Detail</a:t>
                      </a:r>
                      <a:r>
                        <a:rPr lang="en-US" baseline="0" smtClean="0"/>
                        <a:t> (ở phần report)</a:t>
                      </a:r>
                      <a:endParaRPr lang="en-US"/>
                    </a:p>
                  </a:txBody>
                  <a:tcPr/>
                </a:tc>
                <a:tc>
                  <a:txBody>
                    <a:bodyPr/>
                    <a:lstStyle/>
                    <a:p>
                      <a:pPr algn="l"/>
                      <a:r>
                        <a:rPr lang="en-US" smtClean="0"/>
                        <a:t>Lịch</a:t>
                      </a:r>
                      <a:r>
                        <a:rPr lang="en-US" baseline="0" smtClean="0"/>
                        <a:t> sử</a:t>
                      </a:r>
                      <a:endParaRPr lang="en-US"/>
                    </a:p>
                  </a:txBody>
                  <a:tcPr/>
                </a:tc>
                <a:extLst>
                  <a:ext uri="{0D108BD9-81ED-4DB2-BD59-A6C34878D82A}">
                    <a16:rowId xmlns:a16="http://schemas.microsoft.com/office/drawing/2014/main" val="4117659314"/>
                  </a:ext>
                </a:extLst>
              </a:tr>
            </a:tbl>
          </a:graphicData>
        </a:graphic>
      </p:graphicFrame>
    </p:spTree>
    <p:extLst>
      <p:ext uri="{BB962C8B-B14F-4D97-AF65-F5344CB8AC3E}">
        <p14:creationId xmlns:p14="http://schemas.microsoft.com/office/powerpoint/2010/main" val="767400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356</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APC</dc:creator>
  <cp:lastModifiedBy>APC</cp:lastModifiedBy>
  <cp:revision>18</cp:revision>
  <dcterms:created xsi:type="dcterms:W3CDTF">2020-10-19T09:25:26Z</dcterms:created>
  <dcterms:modified xsi:type="dcterms:W3CDTF">2020-10-19T10:41:36Z</dcterms:modified>
</cp:coreProperties>
</file>