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9" r:id="rId2"/>
    <p:sldId id="27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Downloads\Survey_Dashboard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[Survey_Dashboard (1).xlsx]Pivot!PivotTable2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Pivot!$B$6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60-4365-B8D5-0585428A05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60-4365-B8D5-0585428A05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60-4365-B8D5-0585428A05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Pivot!$A$7:$A$10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Unknown</c:v>
                </c:pt>
              </c:strCache>
            </c:strRef>
          </c:cat>
          <c:val>
            <c:numRef>
              <c:f>Pivot!$B$7:$B$10</c:f>
              <c:numCache>
                <c:formatCode>0%</c:formatCode>
                <c:ptCount val="3"/>
                <c:pt idx="0">
                  <c:v>0.53333333333333333</c:v>
                </c:pt>
                <c:pt idx="1">
                  <c:v>0.22666666666666666</c:v>
                </c:pt>
                <c:pt idx="2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60-4365-B8D5-0585428A058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EDAD-266C-4B28-881F-7C88533BB0F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56643-F2EC-40AF-B1A6-E3737691FB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E72C-6608-4BE4-B752-9FE7D01F47A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CA35-2AA1-4D0A-992D-B590498BB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E72C-6608-4BE4-B752-9FE7D01F47A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CA35-2AA1-4D0A-992D-B590498BB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E72C-6608-4BE4-B752-9FE7D01F47A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CA35-2AA1-4D0A-992D-B590498BB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E72C-6608-4BE4-B752-9FE7D01F47A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CA35-2AA1-4D0A-992D-B590498BBF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E72C-6608-4BE4-B752-9FE7D01F47A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CA35-2AA1-4D0A-992D-B590498BBF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66725" y="1980000"/>
            <a:ext cx="6960870" cy="2764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MEDiCARE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Customer Survey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8000" y="486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Date/month/year: 15 July 2024</a:t>
            </a:r>
            <a:b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Marketing Department</a:t>
            </a:r>
            <a:b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</a:t>
            </a:r>
            <a:r>
              <a:rPr lang="en-US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MEDiCARE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with Competitors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EBE01-1213-2A03-1BE3-F5FCB3881C34}"/>
              </a:ext>
            </a:extLst>
          </p:cNvPr>
          <p:cNvSpPr txBox="1"/>
          <p:nvPr/>
        </p:nvSpPr>
        <p:spPr>
          <a:xfrm>
            <a:off x="506896" y="954157"/>
            <a:ext cx="867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 points where MEDICARE need to improve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1E32A-9E34-8745-3F21-C6743205FE73}"/>
              </a:ext>
            </a:extLst>
          </p:cNvPr>
          <p:cNvSpPr txBox="1"/>
          <p:nvPr/>
        </p:nvSpPr>
        <p:spPr>
          <a:xfrm>
            <a:off x="1269723" y="3695057"/>
            <a:ext cx="60976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Product Variety and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More diverse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Avoid out-of-stock situations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More new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a default range of skincare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Expand product range from various brands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More famous perfumes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More sunscreen and makeup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More beauty care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 the app for easier product viewing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35AD-DE6F-DDCE-8483-8BEE2183A774}"/>
              </a:ext>
            </a:extLst>
          </p:cNvPr>
          <p:cNvSpPr txBox="1"/>
          <p:nvPr/>
        </p:nvSpPr>
        <p:spPr>
          <a:xfrm>
            <a:off x="7163629" y="1410133"/>
            <a:ext cx="46341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Pricing and Promotions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More promotion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Competitive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Notify customers about promotions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Offer more discounts and deals during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Promotions should be more accurately listed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Focus promotions in specific areas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CC3FC-1D07-F8FD-5021-9C32C98C41D2}"/>
              </a:ext>
            </a:extLst>
          </p:cNvPr>
          <p:cNvSpPr txBox="1"/>
          <p:nvPr/>
        </p:nvSpPr>
        <p:spPr>
          <a:xfrm>
            <a:off x="7151203" y="4659580"/>
            <a:ext cx="69872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Shopping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Faster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 the app for smoother browsing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personal item lockers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Reduce door chime 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Ensure comfortable and spacious stores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01106-E026-FD53-DC4D-F9D0DA4934A8}"/>
              </a:ext>
            </a:extLst>
          </p:cNvPr>
          <p:cNvSpPr txBox="1"/>
          <p:nvPr/>
        </p:nvSpPr>
        <p:spPr>
          <a:xfrm>
            <a:off x="7156174" y="3474879"/>
            <a:ext cx="71164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Technology and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Fix issues with card scanners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 the app for voucher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Better display of payment QR codes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03FC4-F3D3-0AC9-DB8D-DEF7562DD230}"/>
              </a:ext>
            </a:extLst>
          </p:cNvPr>
          <p:cNvSpPr txBox="1"/>
          <p:nvPr/>
        </p:nvSpPr>
        <p:spPr>
          <a:xfrm>
            <a:off x="1232452" y="1448594"/>
            <a:ext cx="487017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Staff and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 staff friendliness and customer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Better training for staff on product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Customer service after purchase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Store staff should maintain a good attitude even close to closing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stores need more enthusiastic staff</a:t>
            </a:r>
          </a:p>
        </p:txBody>
      </p:sp>
    </p:spTree>
    <p:extLst>
      <p:ext uri="{BB962C8B-B14F-4D97-AF65-F5344CB8AC3E}">
        <p14:creationId xmlns:p14="http://schemas.microsoft.com/office/powerpoint/2010/main" val="154926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7. </a:t>
            </a:r>
            <a:r>
              <a:rPr lang="en-US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MEDiCARE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Repeat Purchase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EBE01-1213-2A03-1BE3-F5FCB3881C34}"/>
              </a:ext>
            </a:extLst>
          </p:cNvPr>
          <p:cNvSpPr txBox="1"/>
          <p:nvPr/>
        </p:nvSpPr>
        <p:spPr>
          <a:xfrm>
            <a:off x="506896" y="954157"/>
            <a:ext cx="867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Suggestions for additional products, features, or services that MEDICARE could offer to encourage you to purchase from them again: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CFC2A-14AA-69A8-CB4F-B2A8335D5D17}"/>
              </a:ext>
            </a:extLst>
          </p:cNvPr>
          <p:cNvSpPr txBox="1"/>
          <p:nvPr/>
        </p:nvSpPr>
        <p:spPr>
          <a:xfrm>
            <a:off x="524288" y="1712198"/>
            <a:ext cx="40874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Product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American dietary supplements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Estee Lauder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more beauty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more products for 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gym supplements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famous perfumes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more functional foods (collagen, liver health, brain health, male and female health)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salt coffee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male shower gel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more French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F39DD-F659-57FD-AC06-E18858554E95}"/>
              </a:ext>
            </a:extLst>
          </p:cNvPr>
          <p:cNvSpPr txBox="1"/>
          <p:nvPr/>
        </p:nvSpPr>
        <p:spPr>
          <a:xfrm>
            <a:off x="6209472" y="1629443"/>
            <a:ext cx="60976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Promotions and Discounts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Member benefits and promotions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Free shipping for app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Points for gifts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Sales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Special discounts for large bills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Apply promotions both for store, web, and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Inform promotions via SMS or </a:t>
            </a:r>
            <a:r>
              <a:rPr lang="en-US" sz="1600" dirty="0" err="1"/>
              <a:t>Zalo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5542F-0364-5D86-0F0C-C715FADC1908}"/>
              </a:ext>
            </a:extLst>
          </p:cNvPr>
          <p:cNvSpPr txBox="1"/>
          <p:nvPr/>
        </p:nvSpPr>
        <p:spPr>
          <a:xfrm>
            <a:off x="6279046" y="4132159"/>
            <a:ext cx="60976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Customer Experience and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 online shopping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product samples (eye shadow, perfumes)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Improve staff attitude and product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customer service after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Gifts for high-bill purchases</a:t>
            </a:r>
          </a:p>
        </p:txBody>
      </p:sp>
    </p:spTree>
    <p:extLst>
      <p:ext uri="{BB962C8B-B14F-4D97-AF65-F5344CB8AC3E}">
        <p14:creationId xmlns:p14="http://schemas.microsoft.com/office/powerpoint/2010/main" val="400267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8. </a:t>
            </a:r>
            <a:r>
              <a:rPr lang="en-US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MEDiCARE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-Repeat Purchase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EBE01-1213-2A03-1BE3-F5FCB3881C34}"/>
              </a:ext>
            </a:extLst>
          </p:cNvPr>
          <p:cNvSpPr txBox="1"/>
          <p:nvPr/>
        </p:nvSpPr>
        <p:spPr>
          <a:xfrm>
            <a:off x="506896" y="954157"/>
            <a:ext cx="867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Reason not have repeat purchase yet: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8F5B-1040-E8B5-8BC4-1C0EA0EC4EF8}"/>
              </a:ext>
            </a:extLst>
          </p:cNvPr>
          <p:cNvSpPr txBox="1"/>
          <p:nvPr/>
        </p:nvSpPr>
        <p:spPr>
          <a:xfrm>
            <a:off x="4860235" y="2057401"/>
            <a:ext cx="85178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Product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Still using up the previous purchase</a:t>
            </a:r>
          </a:p>
          <a:p>
            <a:r>
              <a:rPr lang="en-US" sz="2400" b="1" dirty="0"/>
              <a:t>Product Availability</a:t>
            </a:r>
          </a:p>
          <a:p>
            <a:r>
              <a:rPr lang="en-US" sz="2400" b="1" dirty="0"/>
              <a:t>Price Concerns</a:t>
            </a:r>
          </a:p>
          <a:p>
            <a:r>
              <a:rPr lang="en-US" sz="2400" b="1" dirty="0"/>
              <a:t>Product Quality</a:t>
            </a:r>
          </a:p>
          <a:p>
            <a:r>
              <a:rPr lang="en-US" sz="2400" b="1" dirty="0"/>
              <a:t>Customer Service</a:t>
            </a:r>
          </a:p>
          <a:p>
            <a:r>
              <a:rPr lang="en-US" sz="2400" b="1" dirty="0"/>
              <a:t>Convenience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buy at nearby store: 2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Buy online</a:t>
            </a:r>
          </a:p>
          <a:p>
            <a:r>
              <a:rPr lang="en-US" sz="2400" b="1" dirty="0"/>
              <a:t>No Need/Interest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EA0B249-5CC1-C16D-D72F-2853DD8554EE}"/>
              </a:ext>
            </a:extLst>
          </p:cNvPr>
          <p:cNvSpPr/>
          <p:nvPr/>
        </p:nvSpPr>
        <p:spPr>
          <a:xfrm rot="10800000">
            <a:off x="3455849" y="2212083"/>
            <a:ext cx="844826" cy="3492977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38000">
                <a:srgbClr val="FFC000"/>
              </a:gs>
              <a:gs pos="63000">
                <a:srgbClr val="FFFF00"/>
              </a:gs>
              <a:gs pos="94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4CBFF-CE8F-8F6A-949A-B371508147AD}"/>
              </a:ext>
            </a:extLst>
          </p:cNvPr>
          <p:cNvSpPr txBox="1"/>
          <p:nvPr/>
        </p:nvSpPr>
        <p:spPr>
          <a:xfrm rot="16200000">
            <a:off x="3418889" y="2702892"/>
            <a:ext cx="1552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importance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9B8CA-06D7-E8B3-4695-6DDB5E3A5EC4}"/>
              </a:ext>
            </a:extLst>
          </p:cNvPr>
          <p:cNvSpPr txBox="1"/>
          <p:nvPr/>
        </p:nvSpPr>
        <p:spPr>
          <a:xfrm>
            <a:off x="1008822" y="6057757"/>
            <a:ext cx="9824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 is still using up the previous purchase and has not yet needed to buy a new product.</a:t>
            </a:r>
          </a:p>
        </p:txBody>
      </p:sp>
    </p:spTree>
    <p:extLst>
      <p:ext uri="{BB962C8B-B14F-4D97-AF65-F5344CB8AC3E}">
        <p14:creationId xmlns:p14="http://schemas.microsoft.com/office/powerpoint/2010/main" val="378550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9. </a:t>
            </a:r>
            <a:r>
              <a:rPr lang="en-US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MEDiCARE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Additional Feedback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32402-B5CE-4E69-49F7-92D5F43973E4}"/>
              </a:ext>
            </a:extLst>
          </p:cNvPr>
          <p:cNvSpPr txBox="1"/>
          <p:nvPr/>
        </p:nvSpPr>
        <p:spPr>
          <a:xfrm>
            <a:off x="573984" y="1575644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Suggestions for Promotions and Discounts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attractive promotions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promotions, especially for sunscreen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promotions and diverse face masks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Promotions should apply to both stores, web, and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5D7F9-6C98-A46D-7931-5BFD70E93D81}"/>
              </a:ext>
            </a:extLst>
          </p:cNvPr>
          <p:cNvSpPr txBox="1"/>
          <p:nvPr/>
        </p:nvSpPr>
        <p:spPr>
          <a:xfrm>
            <a:off x="6094344" y="1518168"/>
            <a:ext cx="51965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Service and Product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quality similar but poor service, questioning the need to shop at </a:t>
            </a:r>
            <a:r>
              <a:rPr lang="en-US" dirty="0" err="1"/>
              <a:t>MEDiCARE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 code scanning not displayed on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 product knowledge is not as good as </a:t>
            </a:r>
            <a:r>
              <a:rPr lang="en-US" dirty="0" err="1"/>
              <a:t>Hasaki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573F0-D917-7685-A54B-44069D8BA43C}"/>
              </a:ext>
            </a:extLst>
          </p:cNvPr>
          <p:cNvSpPr txBox="1"/>
          <p:nvPr/>
        </p:nvSpPr>
        <p:spPr>
          <a:xfrm>
            <a:off x="673376" y="452713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Product Suggestions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skincare and acne treatment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D9197-2604-CFF8-CF8B-47F458111572}"/>
              </a:ext>
            </a:extLst>
          </p:cNvPr>
          <p:cNvSpPr txBox="1"/>
          <p:nvPr/>
        </p:nvSpPr>
        <p:spPr>
          <a:xfrm>
            <a:off x="6094344" y="4497961"/>
            <a:ext cx="5792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Marketing and Awareness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advertising and promotional programs to attract customers, especially foreign tourists</a:t>
            </a:r>
          </a:p>
        </p:txBody>
      </p:sp>
    </p:spTree>
    <p:extLst>
      <p:ext uri="{BB962C8B-B14F-4D97-AF65-F5344CB8AC3E}">
        <p14:creationId xmlns:p14="http://schemas.microsoft.com/office/powerpoint/2010/main" val="298854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3960000" y="731090"/>
            <a:ext cx="6134735" cy="7920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3697358" y="1435124"/>
            <a:ext cx="8617226" cy="32400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Target Audience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Factors that impact purchases of Health &amp; Beauty Products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Factors that impact purchases of Health &amp; Beauty Products Online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Most Purchased Products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Store Experience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MEDiCARE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with Competitors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MEDiCARE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Repeat Purchase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8. </a:t>
            </a:r>
            <a:r>
              <a:rPr lang="en-US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MEDiCARE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Additional Feedback</a:t>
            </a:r>
            <a:endParaRPr 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Survey Audience </a:t>
            </a:r>
            <a:endParaRPr lang="en-US" sz="4000" dirty="0"/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3</a:t>
            </a:fld>
            <a:endParaRPr lang="en-US" sz="16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47598"/>
              </p:ext>
            </p:extLst>
          </p:nvPr>
        </p:nvGraphicFramePr>
        <p:xfrm>
          <a:off x="788276" y="1828134"/>
          <a:ext cx="5538952" cy="379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47AA43-5C4B-5BE8-2CB9-2442880ECDD8}"/>
              </a:ext>
            </a:extLst>
          </p:cNvPr>
          <p:cNvSpPr txBox="1"/>
          <p:nvPr/>
        </p:nvSpPr>
        <p:spPr>
          <a:xfrm>
            <a:off x="7273159" y="3436883"/>
            <a:ext cx="392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who are </a:t>
            </a:r>
            <a:r>
              <a:rPr lang="en-US" dirty="0" err="1"/>
              <a:t>MEDiCARE</a:t>
            </a:r>
            <a:r>
              <a:rPr lang="en-US" dirty="0"/>
              <a:t> members and have 1</a:t>
            </a:r>
            <a:r>
              <a:rPr lang="en-US" baseline="30000" dirty="0"/>
              <a:t>st</a:t>
            </a:r>
            <a:r>
              <a:rPr lang="en-US" dirty="0"/>
              <a:t> purchased in-store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that impact purchases of Health &amp; Beauty Products:</a:t>
            </a: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27D57-3DE3-5978-605B-0F19CB5682D9}"/>
              </a:ext>
            </a:extLst>
          </p:cNvPr>
          <p:cNvSpPr txBox="1">
            <a:spLocks/>
          </p:cNvSpPr>
          <p:nvPr/>
        </p:nvSpPr>
        <p:spPr>
          <a:xfrm>
            <a:off x="1249017" y="1470991"/>
            <a:ext cx="2524539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Sales Service and Employees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D1243-86F8-3BC8-CC86-15BE08DB5131}"/>
              </a:ext>
            </a:extLst>
          </p:cNvPr>
          <p:cNvSpPr txBox="1">
            <a:spLocks/>
          </p:cNvSpPr>
          <p:nvPr/>
        </p:nvSpPr>
        <p:spPr>
          <a:xfrm>
            <a:off x="1249017" y="4396749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Staffs Knowledge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0277-FD46-6053-6939-54543AE78B2B}"/>
              </a:ext>
            </a:extLst>
          </p:cNvPr>
          <p:cNvSpPr txBox="1">
            <a:spLocks/>
          </p:cNvSpPr>
          <p:nvPr/>
        </p:nvSpPr>
        <p:spPr>
          <a:xfrm>
            <a:off x="1238507" y="3722375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Promotions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D4FCA-D322-AA84-C5D7-87D888BB39F1}"/>
              </a:ext>
            </a:extLst>
          </p:cNvPr>
          <p:cNvSpPr txBox="1">
            <a:spLocks/>
          </p:cNvSpPr>
          <p:nvPr/>
        </p:nvSpPr>
        <p:spPr>
          <a:xfrm>
            <a:off x="1238507" y="3128081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8CB29-3B9F-26C0-D2B3-F87BDCAE459F}"/>
              </a:ext>
            </a:extLst>
          </p:cNvPr>
          <p:cNvSpPr txBox="1">
            <a:spLocks/>
          </p:cNvSpPr>
          <p:nvPr/>
        </p:nvSpPr>
        <p:spPr>
          <a:xfrm>
            <a:off x="1238506" y="2284399"/>
            <a:ext cx="2524539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Products Variety &amp; Brand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52CA1-A007-1166-5B2E-86019BAB37AA}"/>
              </a:ext>
            </a:extLst>
          </p:cNvPr>
          <p:cNvSpPr txBox="1">
            <a:spLocks/>
          </p:cNvSpPr>
          <p:nvPr/>
        </p:nvSpPr>
        <p:spPr>
          <a:xfrm>
            <a:off x="1249017" y="5023601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Store Locator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67B9796-0A8A-9501-CE6E-930DC97556D0}"/>
              </a:ext>
            </a:extLst>
          </p:cNvPr>
          <p:cNvSpPr/>
          <p:nvPr/>
        </p:nvSpPr>
        <p:spPr>
          <a:xfrm rot="10800000">
            <a:off x="154800" y="1480360"/>
            <a:ext cx="844826" cy="3985020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38000">
                <a:srgbClr val="FFC000"/>
              </a:gs>
              <a:gs pos="63000">
                <a:srgbClr val="FFFF00"/>
              </a:gs>
              <a:gs pos="94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CE1E5-8652-9C81-432B-32CDB2BDEB61}"/>
              </a:ext>
            </a:extLst>
          </p:cNvPr>
          <p:cNvSpPr txBox="1"/>
          <p:nvPr/>
        </p:nvSpPr>
        <p:spPr>
          <a:xfrm rot="16200000">
            <a:off x="-115614" y="2270235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A4FCF-7125-8868-5350-420F05D1B5B1}"/>
              </a:ext>
            </a:extLst>
          </p:cNvPr>
          <p:cNvSpPr txBox="1"/>
          <p:nvPr/>
        </p:nvSpPr>
        <p:spPr>
          <a:xfrm>
            <a:off x="4678845" y="1383558"/>
            <a:ext cx="60976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most important factors are sales service, product variety/brand, and pricing. Consumers place a high value on knowledgeable staff, a diverse product selection, and competitive pricing when making health and beauty purchases.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Promotional offers, staff expertise, and store location also play significant roles in influencing purchasing decisions, though to a lesser degree compared to the top three factors.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>
                <a:solidFill>
                  <a:srgbClr val="7030A0"/>
                </a:solidFill>
              </a:rPr>
              <a:t> ACTION: </a:t>
            </a:r>
            <a:r>
              <a:rPr lang="en-US" b="1" i="1" dirty="0" err="1">
                <a:solidFill>
                  <a:srgbClr val="7030A0"/>
                </a:solidFill>
              </a:rPr>
              <a:t>MEDiCARE</a:t>
            </a:r>
            <a:r>
              <a:rPr lang="en-US" b="1" i="1" dirty="0">
                <a:solidFill>
                  <a:srgbClr val="7030A0"/>
                </a:solidFill>
              </a:rPr>
              <a:t> should carefully optimize these key elements to create a compelling in-store shopping experience that meets customer expectations and drives sales. Focusing on product quality, value, and service can help differentiate brands and capture a greater share of the market.</a:t>
            </a:r>
          </a:p>
        </p:txBody>
      </p:sp>
    </p:spTree>
    <p:extLst>
      <p:ext uri="{BB962C8B-B14F-4D97-AF65-F5344CB8AC3E}">
        <p14:creationId xmlns:p14="http://schemas.microsoft.com/office/powerpoint/2010/main" val="48756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that impact purchases of Health &amp; Beauty Products </a:t>
            </a:r>
            <a:r>
              <a:rPr lang="en-US" sz="3200" b="1" dirty="0">
                <a:solidFill>
                  <a:srgbClr val="EE00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27D57-3DE3-5978-605B-0F19CB5682D9}"/>
              </a:ext>
            </a:extLst>
          </p:cNvPr>
          <p:cNvSpPr txBox="1">
            <a:spLocks/>
          </p:cNvSpPr>
          <p:nvPr/>
        </p:nvSpPr>
        <p:spPr>
          <a:xfrm>
            <a:off x="1249017" y="1071597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Products 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D1243-86F8-3BC8-CC86-15BE08DB5131}"/>
              </a:ext>
            </a:extLst>
          </p:cNvPr>
          <p:cNvSpPr txBox="1">
            <a:spLocks/>
          </p:cNvSpPr>
          <p:nvPr/>
        </p:nvSpPr>
        <p:spPr>
          <a:xfrm>
            <a:off x="1249017" y="2410293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Customer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0277-FD46-6053-6939-54543AE78B2B}"/>
              </a:ext>
            </a:extLst>
          </p:cNvPr>
          <p:cNvSpPr txBox="1">
            <a:spLocks/>
          </p:cNvSpPr>
          <p:nvPr/>
        </p:nvSpPr>
        <p:spPr>
          <a:xfrm>
            <a:off x="1249018" y="1946125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Famous Brand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D4FCA-D322-AA84-C5D7-87D888BB39F1}"/>
              </a:ext>
            </a:extLst>
          </p:cNvPr>
          <p:cNvSpPr txBox="1">
            <a:spLocks/>
          </p:cNvSpPr>
          <p:nvPr/>
        </p:nvSpPr>
        <p:spPr>
          <a:xfrm>
            <a:off x="1249018" y="1498977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52CA1-A007-1166-5B2E-86019BAB37AA}"/>
              </a:ext>
            </a:extLst>
          </p:cNvPr>
          <p:cNvSpPr txBox="1">
            <a:spLocks/>
          </p:cNvSpPr>
          <p:nvPr/>
        </p:nvSpPr>
        <p:spPr>
          <a:xfrm>
            <a:off x="1238507" y="2890000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 Variety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67B9796-0A8A-9501-CE6E-930DC97556D0}"/>
              </a:ext>
            </a:extLst>
          </p:cNvPr>
          <p:cNvSpPr/>
          <p:nvPr/>
        </p:nvSpPr>
        <p:spPr>
          <a:xfrm rot="10800000">
            <a:off x="154800" y="1072054"/>
            <a:ext cx="844826" cy="5507421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38000">
                <a:srgbClr val="FFC000"/>
              </a:gs>
              <a:gs pos="63000">
                <a:srgbClr val="FFFF00"/>
              </a:gs>
              <a:gs pos="94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CE1E5-8652-9C81-432B-32CDB2BDEB61}"/>
              </a:ext>
            </a:extLst>
          </p:cNvPr>
          <p:cNvSpPr txBox="1"/>
          <p:nvPr/>
        </p:nvSpPr>
        <p:spPr>
          <a:xfrm rot="16200000">
            <a:off x="-115614" y="2270235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7CE78-7F49-A623-920D-143912A814A6}"/>
              </a:ext>
            </a:extLst>
          </p:cNvPr>
          <p:cNvSpPr txBox="1">
            <a:spLocks/>
          </p:cNvSpPr>
          <p:nvPr/>
        </p:nvSpPr>
        <p:spPr>
          <a:xfrm>
            <a:off x="1243763" y="3347200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Experience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2DA12-3CD8-6FA0-FB7A-065FC592E597}"/>
              </a:ext>
            </a:extLst>
          </p:cNvPr>
          <p:cNvSpPr txBox="1">
            <a:spLocks/>
          </p:cNvSpPr>
          <p:nvPr/>
        </p:nvSpPr>
        <p:spPr>
          <a:xfrm>
            <a:off x="1238507" y="3814910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Return &amp; Refunds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47BAA-AE91-D102-30DF-FBDA1F65BF03}"/>
              </a:ext>
            </a:extLst>
          </p:cNvPr>
          <p:cNvSpPr txBox="1">
            <a:spLocks/>
          </p:cNvSpPr>
          <p:nvPr/>
        </p:nvSpPr>
        <p:spPr>
          <a:xfrm>
            <a:off x="1233251" y="4293130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Shipping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A6D4E-6B44-21FE-B403-0D793D784FDD}"/>
              </a:ext>
            </a:extLst>
          </p:cNvPr>
          <p:cNvSpPr txBox="1">
            <a:spLocks/>
          </p:cNvSpPr>
          <p:nvPr/>
        </p:nvSpPr>
        <p:spPr>
          <a:xfrm>
            <a:off x="1227995" y="4750330"/>
            <a:ext cx="2524539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Search Function App/ Web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A8E5B-9C6A-0145-A684-8D73D1A458DC}"/>
              </a:ext>
            </a:extLst>
          </p:cNvPr>
          <p:cNvSpPr txBox="1">
            <a:spLocks/>
          </p:cNvSpPr>
          <p:nvPr/>
        </p:nvSpPr>
        <p:spPr>
          <a:xfrm>
            <a:off x="1227995" y="5454523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Social Responsibilities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7B03B-A361-8C2F-64B4-C5A2BF68E8AE}"/>
              </a:ext>
            </a:extLst>
          </p:cNvPr>
          <p:cNvSpPr txBox="1">
            <a:spLocks/>
          </p:cNvSpPr>
          <p:nvPr/>
        </p:nvSpPr>
        <p:spPr>
          <a:xfrm>
            <a:off x="1233250" y="5890702"/>
            <a:ext cx="2524539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Personal Recommendation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BD5A0-42E9-4CEE-C339-6232586F55D8}"/>
              </a:ext>
            </a:extLst>
          </p:cNvPr>
          <p:cNvSpPr txBox="1"/>
          <p:nvPr/>
        </p:nvSpPr>
        <p:spPr>
          <a:xfrm>
            <a:off x="4827933" y="1698803"/>
            <a:ext cx="68704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top priorities are product quality, pricing, and brand reputation. Consumers want high-performing, trusted products at competitive prices.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Equally important are customer service, product selection, and the overall user experience on the e-commerce platform. Seamless ordering, delivery, and returns/refunds can greatly influence purchasing decisions.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Search functionalities, social responsibility messaging, and personalized recommendations also play a role, though to a lesser degree compared to the core product and shopping experience factors.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>
                <a:solidFill>
                  <a:srgbClr val="7030A0"/>
                </a:solidFill>
              </a:rPr>
              <a:t>ACTION: continue to improve </a:t>
            </a:r>
            <a:r>
              <a:rPr lang="en-US" b="1" i="1" dirty="0" err="1">
                <a:solidFill>
                  <a:srgbClr val="7030A0"/>
                </a:solidFill>
              </a:rPr>
              <a:t>MEDiCARE</a:t>
            </a:r>
            <a:r>
              <a:rPr lang="en-US" b="1" i="1" dirty="0">
                <a:solidFill>
                  <a:srgbClr val="7030A0"/>
                </a:solidFill>
              </a:rPr>
              <a:t> App/Web. Brings good products with high quality &amp; competitive pricing.</a:t>
            </a:r>
          </a:p>
        </p:txBody>
      </p:sp>
    </p:spTree>
    <p:extLst>
      <p:ext uri="{BB962C8B-B14F-4D97-AF65-F5344CB8AC3E}">
        <p14:creationId xmlns:p14="http://schemas.microsoft.com/office/powerpoint/2010/main" val="163351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2F21E78-0F01-5427-96DB-0B4D0EB19B38}"/>
              </a:ext>
            </a:extLst>
          </p:cNvPr>
          <p:cNvSpPr/>
          <p:nvPr/>
        </p:nvSpPr>
        <p:spPr>
          <a:xfrm>
            <a:off x="2875721" y="5420139"/>
            <a:ext cx="8249479" cy="367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89A4BE6-2B31-DBBA-CD6F-E1061F3F59A8}"/>
              </a:ext>
            </a:extLst>
          </p:cNvPr>
          <p:cNvSpPr/>
          <p:nvPr/>
        </p:nvSpPr>
        <p:spPr>
          <a:xfrm>
            <a:off x="2875722" y="4754217"/>
            <a:ext cx="8249479" cy="367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BAFD273-F369-B71D-B642-4B7A9F11C61F}"/>
              </a:ext>
            </a:extLst>
          </p:cNvPr>
          <p:cNvSpPr/>
          <p:nvPr/>
        </p:nvSpPr>
        <p:spPr>
          <a:xfrm>
            <a:off x="2852530" y="4065104"/>
            <a:ext cx="8249479" cy="367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Purchased Products:</a:t>
            </a: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27D57-3DE3-5978-605B-0F19CB5682D9}"/>
              </a:ext>
            </a:extLst>
          </p:cNvPr>
          <p:cNvSpPr txBox="1">
            <a:spLocks/>
          </p:cNvSpPr>
          <p:nvPr/>
        </p:nvSpPr>
        <p:spPr>
          <a:xfrm>
            <a:off x="1637899" y="1124150"/>
            <a:ext cx="2524539" cy="369332"/>
          </a:xfrm>
          <a:prstGeom prst="rect">
            <a:avLst/>
          </a:prstGeom>
          <a:solidFill>
            <a:srgbClr val="EE00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SKINCARE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F7F2A-B77E-1136-39E1-D2B0E6523436}"/>
              </a:ext>
            </a:extLst>
          </p:cNvPr>
          <p:cNvSpPr txBox="1">
            <a:spLocks/>
          </p:cNvSpPr>
          <p:nvPr/>
        </p:nvSpPr>
        <p:spPr>
          <a:xfrm>
            <a:off x="4470437" y="1118894"/>
            <a:ext cx="252453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HEALTHCARE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47DF6-8ED3-CA46-5CD7-7A05145F5E76}"/>
              </a:ext>
            </a:extLst>
          </p:cNvPr>
          <p:cNvSpPr txBox="1">
            <a:spLocks/>
          </p:cNvSpPr>
          <p:nvPr/>
        </p:nvSpPr>
        <p:spPr>
          <a:xfrm>
            <a:off x="7355527" y="1103128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PERSONAL CARE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13E1857A-1DC5-2ED7-39F2-C5EC7F2BD0E9}"/>
              </a:ext>
            </a:extLst>
          </p:cNvPr>
          <p:cNvSpPr/>
          <p:nvPr/>
        </p:nvSpPr>
        <p:spPr>
          <a:xfrm rot="10800000">
            <a:off x="543684" y="1566040"/>
            <a:ext cx="844826" cy="1492470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38000">
                <a:srgbClr val="FFC000"/>
              </a:gs>
              <a:gs pos="63000">
                <a:srgbClr val="FFFF00"/>
              </a:gs>
              <a:gs pos="94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DB3AB-4FE9-216A-BC6B-F53E9A0366D0}"/>
              </a:ext>
            </a:extLst>
          </p:cNvPr>
          <p:cNvSpPr txBox="1"/>
          <p:nvPr/>
        </p:nvSpPr>
        <p:spPr>
          <a:xfrm rot="16200000">
            <a:off x="560781" y="1984590"/>
            <a:ext cx="140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importance levels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77E1D-DBD9-D50F-BC08-B92EE5682568}"/>
              </a:ext>
            </a:extLst>
          </p:cNvPr>
          <p:cNvSpPr txBox="1"/>
          <p:nvPr/>
        </p:nvSpPr>
        <p:spPr>
          <a:xfrm>
            <a:off x="1650124" y="1639614"/>
            <a:ext cx="2511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Facial Cleanser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Face Masks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Moisturizer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Up remover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E9CF7C-3E98-B138-C279-1CF4836A220C}"/>
              </a:ext>
            </a:extLst>
          </p:cNvPr>
          <p:cNvSpPr txBox="1"/>
          <p:nvPr/>
        </p:nvSpPr>
        <p:spPr>
          <a:xfrm>
            <a:off x="4219903" y="1581808"/>
            <a:ext cx="2937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Women’s Health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Eyecare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Bone &amp; Joints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Immune System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Brain Support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92749-9972-12D1-F3C7-B815B50AF451}"/>
              </a:ext>
            </a:extLst>
          </p:cNvPr>
          <p:cNvSpPr txBox="1"/>
          <p:nvPr/>
        </p:nvSpPr>
        <p:spPr>
          <a:xfrm>
            <a:off x="7273158" y="1597573"/>
            <a:ext cx="2937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Shampoo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Shower Gel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Deodorant 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Intimate Gel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6399C-8BE6-1EA8-1DA2-F67DDF37A17F}"/>
              </a:ext>
            </a:extLst>
          </p:cNvPr>
          <p:cNvSpPr txBox="1">
            <a:spLocks/>
          </p:cNvSpPr>
          <p:nvPr/>
        </p:nvSpPr>
        <p:spPr>
          <a:xfrm>
            <a:off x="200038" y="4059506"/>
            <a:ext cx="2524539" cy="369332"/>
          </a:xfrm>
          <a:prstGeom prst="rect">
            <a:avLst/>
          </a:prstGeom>
          <a:solidFill>
            <a:srgbClr val="EE00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SKINCARE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85611-04BA-D9CF-29BA-F62A009BB8B3}"/>
              </a:ext>
            </a:extLst>
          </p:cNvPr>
          <p:cNvSpPr txBox="1">
            <a:spLocks/>
          </p:cNvSpPr>
          <p:nvPr/>
        </p:nvSpPr>
        <p:spPr>
          <a:xfrm>
            <a:off x="199923" y="4769868"/>
            <a:ext cx="252453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HEALTHCARE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11776-B01A-6358-CF7A-6D92D2CB7CD0}"/>
              </a:ext>
            </a:extLst>
          </p:cNvPr>
          <p:cNvSpPr txBox="1">
            <a:spLocks/>
          </p:cNvSpPr>
          <p:nvPr/>
        </p:nvSpPr>
        <p:spPr>
          <a:xfrm>
            <a:off x="212605" y="5410085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PERSONAL CARE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244A6-26F7-E7E9-90AA-7F3D6DBC654E}"/>
              </a:ext>
            </a:extLst>
          </p:cNvPr>
          <p:cNvSpPr txBox="1"/>
          <p:nvPr/>
        </p:nvSpPr>
        <p:spPr>
          <a:xfrm>
            <a:off x="3269972" y="404522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44%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178085-F17D-1F2B-B7E4-76BF627CFAD6}"/>
              </a:ext>
            </a:extLst>
          </p:cNvPr>
          <p:cNvSpPr txBox="1"/>
          <p:nvPr/>
        </p:nvSpPr>
        <p:spPr>
          <a:xfrm>
            <a:off x="5002695" y="40684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C16B4E-A059-F392-8691-D789333FB763}"/>
              </a:ext>
            </a:extLst>
          </p:cNvPr>
          <p:cNvSpPr txBox="1"/>
          <p:nvPr/>
        </p:nvSpPr>
        <p:spPr>
          <a:xfrm>
            <a:off x="4147930" y="40485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44%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95C540-E05E-CD2B-9303-44A9F33B222D}"/>
              </a:ext>
            </a:extLst>
          </p:cNvPr>
          <p:cNvSpPr txBox="1"/>
          <p:nvPr/>
        </p:nvSpPr>
        <p:spPr>
          <a:xfrm>
            <a:off x="3263346" y="47542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E2D799-0D13-7E11-805E-27CF0493B448}"/>
              </a:ext>
            </a:extLst>
          </p:cNvPr>
          <p:cNvSpPr txBox="1"/>
          <p:nvPr/>
        </p:nvSpPr>
        <p:spPr>
          <a:xfrm>
            <a:off x="4996069" y="47774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B453F3-7A22-38C4-A916-F5E7F697C5F3}"/>
              </a:ext>
            </a:extLst>
          </p:cNvPr>
          <p:cNvSpPr txBox="1"/>
          <p:nvPr/>
        </p:nvSpPr>
        <p:spPr>
          <a:xfrm>
            <a:off x="4141304" y="47575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C9031-637B-6AEC-7DD1-C7A04C1D19DB}"/>
              </a:ext>
            </a:extLst>
          </p:cNvPr>
          <p:cNvSpPr txBox="1"/>
          <p:nvPr/>
        </p:nvSpPr>
        <p:spPr>
          <a:xfrm>
            <a:off x="3263346" y="54002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41%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83DBFD1-46CE-4EA8-E4BB-7BA945DAA480}"/>
              </a:ext>
            </a:extLst>
          </p:cNvPr>
          <p:cNvSpPr txBox="1"/>
          <p:nvPr/>
        </p:nvSpPr>
        <p:spPr>
          <a:xfrm>
            <a:off x="4996069" y="542345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9%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A35418B-053D-19EF-363E-1490DA2A0B8A}"/>
              </a:ext>
            </a:extLst>
          </p:cNvPr>
          <p:cNvSpPr txBox="1"/>
          <p:nvPr/>
        </p:nvSpPr>
        <p:spPr>
          <a:xfrm>
            <a:off x="4141304" y="5403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48%</a:t>
            </a:r>
          </a:p>
        </p:txBody>
      </p:sp>
      <p:pic>
        <p:nvPicPr>
          <p:cNvPr id="1034" name="Picture 10" descr="Rating Scale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EC026DA0-F84E-0CF5-6C84-18F934ACE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t="33913" r="24725" b="34348"/>
          <a:stretch/>
        </p:blipFill>
        <p:spPr bwMode="auto">
          <a:xfrm>
            <a:off x="3240156" y="3143715"/>
            <a:ext cx="3001617" cy="86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759BFE19-BBD5-9A79-B500-992106E2CBEE}"/>
              </a:ext>
            </a:extLst>
          </p:cNvPr>
          <p:cNvSpPr txBox="1"/>
          <p:nvPr/>
        </p:nvSpPr>
        <p:spPr>
          <a:xfrm>
            <a:off x="5655364" y="541682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1%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A84C3A6-3ED8-9040-DCBA-542FB6E1EA62}"/>
              </a:ext>
            </a:extLst>
          </p:cNvPr>
          <p:cNvSpPr txBox="1"/>
          <p:nvPr/>
        </p:nvSpPr>
        <p:spPr>
          <a:xfrm>
            <a:off x="805068" y="3508513"/>
            <a:ext cx="22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Satisfied Level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80ECAFDC-5EC7-15EC-C75D-6DD9149EBC9A}"/>
              </a:ext>
            </a:extLst>
          </p:cNvPr>
          <p:cNvSpPr txBox="1"/>
          <p:nvPr/>
        </p:nvSpPr>
        <p:spPr>
          <a:xfrm>
            <a:off x="7414592" y="3442252"/>
            <a:ext cx="35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Problems When Using Products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647E222-BA25-3215-E7B5-AE71FEBB9CAE}"/>
              </a:ext>
            </a:extLst>
          </p:cNvPr>
          <p:cNvSpPr txBox="1"/>
          <p:nvPr/>
        </p:nvSpPr>
        <p:spPr>
          <a:xfrm>
            <a:off x="7434469" y="4721087"/>
            <a:ext cx="337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change color ( Royal Jelly)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404011F-E314-9FDB-F6C1-508A184EA4AA}"/>
              </a:ext>
            </a:extLst>
          </p:cNvPr>
          <p:cNvSpPr txBox="1"/>
          <p:nvPr/>
        </p:nvSpPr>
        <p:spPr>
          <a:xfrm>
            <a:off x="7447721" y="5350565"/>
            <a:ext cx="252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Shampoo cause dandruff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18F2C05-9C39-9EE6-C4BC-2B0FD6343586}"/>
              </a:ext>
            </a:extLst>
          </p:cNvPr>
          <p:cNvSpPr txBox="1"/>
          <p:nvPr/>
        </p:nvSpPr>
        <p:spPr>
          <a:xfrm>
            <a:off x="7417903" y="4028661"/>
            <a:ext cx="344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 gets hot and stings when used</a:t>
            </a:r>
          </a:p>
        </p:txBody>
      </p:sp>
    </p:spTree>
    <p:extLst>
      <p:ext uri="{BB962C8B-B14F-4D97-AF65-F5344CB8AC3E}">
        <p14:creationId xmlns:p14="http://schemas.microsoft.com/office/powerpoint/2010/main" val="39590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Experience</a:t>
            </a: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7</a:t>
            </a:fld>
            <a:endParaRPr lang="en-US" sz="1600" dirty="0"/>
          </a:p>
        </p:txBody>
      </p:sp>
      <p:pic>
        <p:nvPicPr>
          <p:cNvPr id="5" name="Picture 10" descr="Rating Scale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49B86D5A-B4AA-48F0-D453-ACE135394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t="33913" r="24725" b="34348"/>
          <a:stretch/>
        </p:blipFill>
        <p:spPr bwMode="auto">
          <a:xfrm>
            <a:off x="3071192" y="947168"/>
            <a:ext cx="2447706" cy="70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C104E-B2D9-43B8-1F44-EABD051343F7}"/>
              </a:ext>
            </a:extLst>
          </p:cNvPr>
          <p:cNvSpPr txBox="1">
            <a:spLocks/>
          </p:cNvSpPr>
          <p:nvPr/>
        </p:nvSpPr>
        <p:spPr>
          <a:xfrm>
            <a:off x="443948" y="1797153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Products Display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58250-4344-A612-B457-289A4D4C3384}"/>
              </a:ext>
            </a:extLst>
          </p:cNvPr>
          <p:cNvSpPr txBox="1">
            <a:spLocks/>
          </p:cNvSpPr>
          <p:nvPr/>
        </p:nvSpPr>
        <p:spPr>
          <a:xfrm>
            <a:off x="447262" y="2307362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Easy to find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03D2B-11C8-C77E-DC2C-647D034CCC73}"/>
              </a:ext>
            </a:extLst>
          </p:cNvPr>
          <p:cNvSpPr txBox="1"/>
          <p:nvPr/>
        </p:nvSpPr>
        <p:spPr>
          <a:xfrm>
            <a:off x="3144077" y="186193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A7F57-DB61-E4D7-9800-3F78858AAF22}"/>
              </a:ext>
            </a:extLst>
          </p:cNvPr>
          <p:cNvSpPr txBox="1"/>
          <p:nvPr/>
        </p:nvSpPr>
        <p:spPr>
          <a:xfrm>
            <a:off x="4449417" y="18553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F5797-9723-602F-D62B-8BB703758C16}"/>
              </a:ext>
            </a:extLst>
          </p:cNvPr>
          <p:cNvSpPr txBox="1"/>
          <p:nvPr/>
        </p:nvSpPr>
        <p:spPr>
          <a:xfrm>
            <a:off x="3793435" y="186524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37%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7FC65-FA09-9F59-6FFB-B59DC430791A}"/>
              </a:ext>
            </a:extLst>
          </p:cNvPr>
          <p:cNvSpPr txBox="1"/>
          <p:nvPr/>
        </p:nvSpPr>
        <p:spPr>
          <a:xfrm>
            <a:off x="3157331" y="232244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6B05E6-B6BF-FF07-1192-31BA937ED5F3}"/>
              </a:ext>
            </a:extLst>
          </p:cNvPr>
          <p:cNvSpPr txBox="1"/>
          <p:nvPr/>
        </p:nvSpPr>
        <p:spPr>
          <a:xfrm>
            <a:off x="4462671" y="231581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9%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AE3F1296-5A45-0893-16E7-EF66A95C2ADE}"/>
              </a:ext>
            </a:extLst>
          </p:cNvPr>
          <p:cNvSpPr txBox="1"/>
          <p:nvPr/>
        </p:nvSpPr>
        <p:spPr>
          <a:xfrm>
            <a:off x="3806689" y="232575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45%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4AA17B23-3C3A-1E36-9861-C90F89D24D9E}"/>
              </a:ext>
            </a:extLst>
          </p:cNvPr>
          <p:cNvSpPr txBox="1"/>
          <p:nvPr/>
        </p:nvSpPr>
        <p:spPr>
          <a:xfrm>
            <a:off x="5022575" y="23091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3%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1F5A7FDB-F981-18EF-0208-AC47B7B66EAB}"/>
              </a:ext>
            </a:extLst>
          </p:cNvPr>
          <p:cNvSpPr txBox="1">
            <a:spLocks/>
          </p:cNvSpPr>
          <p:nvPr/>
        </p:nvSpPr>
        <p:spPr>
          <a:xfrm>
            <a:off x="440636" y="2877205"/>
            <a:ext cx="2524539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Staff provided sufficient product information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A95C9D0-2128-78C5-4E83-7906F53AAE5C}"/>
              </a:ext>
            </a:extLst>
          </p:cNvPr>
          <p:cNvSpPr txBox="1"/>
          <p:nvPr/>
        </p:nvSpPr>
        <p:spPr>
          <a:xfrm>
            <a:off x="3150705" y="301155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37%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BFE5D96-2A98-10ED-77E0-C0E682043CF7}"/>
              </a:ext>
            </a:extLst>
          </p:cNvPr>
          <p:cNvSpPr txBox="1"/>
          <p:nvPr/>
        </p:nvSpPr>
        <p:spPr>
          <a:xfrm>
            <a:off x="4456045" y="300493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12%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08486B6-5952-564F-8A48-8F7AA34A2AC8}"/>
              </a:ext>
            </a:extLst>
          </p:cNvPr>
          <p:cNvSpPr txBox="1"/>
          <p:nvPr/>
        </p:nvSpPr>
        <p:spPr>
          <a:xfrm>
            <a:off x="3800063" y="301487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48%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CB4E9B27-2417-C8DA-AB0E-611248B70913}"/>
              </a:ext>
            </a:extLst>
          </p:cNvPr>
          <p:cNvSpPr txBox="1"/>
          <p:nvPr/>
        </p:nvSpPr>
        <p:spPr>
          <a:xfrm>
            <a:off x="5015949" y="299830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2%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FB6C89F-3943-A750-19D4-048175DDFB52}"/>
              </a:ext>
            </a:extLst>
          </p:cNvPr>
          <p:cNvSpPr txBox="1">
            <a:spLocks/>
          </p:cNvSpPr>
          <p:nvPr/>
        </p:nvSpPr>
        <p:spPr>
          <a:xfrm>
            <a:off x="434010" y="3665709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Purchased Satisfied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A5F0429-6F6D-7791-D59B-7FFF819CF6FF}"/>
              </a:ext>
            </a:extLst>
          </p:cNvPr>
          <p:cNvSpPr txBox="1"/>
          <p:nvPr/>
        </p:nvSpPr>
        <p:spPr>
          <a:xfrm>
            <a:off x="3154018" y="36807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55%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66C8FFC-0335-8884-324D-372C5449DFB9}"/>
              </a:ext>
            </a:extLst>
          </p:cNvPr>
          <p:cNvSpPr txBox="1"/>
          <p:nvPr/>
        </p:nvSpPr>
        <p:spPr>
          <a:xfrm>
            <a:off x="4459358" y="367416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4%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43B8819-7ABA-4DD4-436C-1BACDC0A291F}"/>
              </a:ext>
            </a:extLst>
          </p:cNvPr>
          <p:cNvSpPr txBox="1"/>
          <p:nvPr/>
        </p:nvSpPr>
        <p:spPr>
          <a:xfrm>
            <a:off x="3803376" y="368410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37%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BF92879-225B-26D0-6836-669E4744AD5C}"/>
              </a:ext>
            </a:extLst>
          </p:cNvPr>
          <p:cNvSpPr txBox="1"/>
          <p:nvPr/>
        </p:nvSpPr>
        <p:spPr>
          <a:xfrm>
            <a:off x="5019262" y="36675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4%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19BAAB6B-ECE2-A65B-41E5-2825E8BD4272}"/>
              </a:ext>
            </a:extLst>
          </p:cNvPr>
          <p:cNvSpPr txBox="1">
            <a:spLocks/>
          </p:cNvSpPr>
          <p:nvPr/>
        </p:nvSpPr>
        <p:spPr>
          <a:xfrm>
            <a:off x="437323" y="4185857"/>
            <a:ext cx="2524539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After Sale Customer Care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1B5417D-5064-4CF4-4643-783530177743}"/>
              </a:ext>
            </a:extLst>
          </p:cNvPr>
          <p:cNvSpPr txBox="1"/>
          <p:nvPr/>
        </p:nvSpPr>
        <p:spPr>
          <a:xfrm>
            <a:off x="4442793" y="43732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20%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AE83028C-6BEF-661A-A7E0-6D2D50BB21FB}"/>
              </a:ext>
            </a:extLst>
          </p:cNvPr>
          <p:cNvSpPr txBox="1"/>
          <p:nvPr/>
        </p:nvSpPr>
        <p:spPr>
          <a:xfrm>
            <a:off x="3786811" y="438315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77%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ADAE789-57A3-6861-C5E3-1A09B414B20D}"/>
              </a:ext>
            </a:extLst>
          </p:cNvPr>
          <p:cNvSpPr txBox="1"/>
          <p:nvPr/>
        </p:nvSpPr>
        <p:spPr>
          <a:xfrm>
            <a:off x="5002697" y="43665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3%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9C1502E-3564-E2A9-4189-86CBE65C5113}"/>
              </a:ext>
            </a:extLst>
          </p:cNvPr>
          <p:cNvSpPr txBox="1"/>
          <p:nvPr/>
        </p:nvSpPr>
        <p:spPr>
          <a:xfrm>
            <a:off x="6173856" y="887249"/>
            <a:ext cx="56139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t">
              <a:buFont typeface="+mj-lt"/>
              <a:buAutoNum type="arabicPeriod"/>
            </a:pPr>
            <a:r>
              <a:rPr lang="en-US" dirty="0"/>
              <a:t>After sale Customer Care: This aspect received the most positive feedback, with 77% of customers indicating they were satisfied.</a:t>
            </a:r>
          </a:p>
          <a:p>
            <a:pPr algn="just" fontAlgn="t">
              <a:buFont typeface="+mj-lt"/>
              <a:buAutoNum type="arabicPeriod"/>
            </a:pPr>
            <a:endParaRPr lang="en-US" dirty="0"/>
          </a:p>
          <a:p>
            <a:pPr algn="just" fontAlgn="t">
              <a:buFont typeface="+mj-lt"/>
              <a:buAutoNum type="arabicPeriod"/>
            </a:pPr>
            <a:r>
              <a:rPr lang="en-US" dirty="0"/>
              <a:t>Purchased Satisfied: 92% of customers were satisfied with their purchases, while 4% were dissatisfied, 4% neutral.</a:t>
            </a:r>
          </a:p>
          <a:p>
            <a:pPr algn="just" fontAlgn="t">
              <a:buFont typeface="+mj-lt"/>
              <a:buAutoNum type="arabicPeriod"/>
            </a:pPr>
            <a:endParaRPr lang="en-US" dirty="0"/>
          </a:p>
          <a:p>
            <a:pPr algn="just" fontAlgn="t">
              <a:buFont typeface="+mj-lt"/>
              <a:buAutoNum type="arabicPeriod"/>
            </a:pPr>
            <a:r>
              <a:rPr lang="en-US" dirty="0"/>
              <a:t>Staff provided sufficient product information: The majority of customers (85%) were satisfied with the product information provided by the staff, indicating good customer service.</a:t>
            </a:r>
          </a:p>
          <a:p>
            <a:pPr algn="just" fontAlgn="t">
              <a:buFont typeface="+mj-lt"/>
              <a:buAutoNum type="arabicPeriod"/>
            </a:pPr>
            <a:endParaRPr lang="en-US" dirty="0"/>
          </a:p>
          <a:p>
            <a:pPr algn="just" fontAlgn="t">
              <a:buFont typeface="+mj-lt"/>
              <a:buAutoNum type="arabicPeriod"/>
            </a:pPr>
            <a:r>
              <a:rPr lang="en-US" dirty="0"/>
              <a:t>Easy to find products: This aspect received relatively high satisfaction, with 88% of customers finding it easy to locate products.</a:t>
            </a:r>
          </a:p>
          <a:p>
            <a:pPr algn="just" fontAlgn="t">
              <a:buFont typeface="+mj-lt"/>
              <a:buAutoNum type="arabicPeriod"/>
            </a:pPr>
            <a:endParaRPr lang="en-US" dirty="0"/>
          </a:p>
          <a:p>
            <a:pPr algn="just" fontAlgn="t">
              <a:buFont typeface="+mj-lt"/>
              <a:buAutoNum type="arabicPeriod"/>
            </a:pPr>
            <a:r>
              <a:rPr lang="en-US" dirty="0"/>
              <a:t>Products Display: The display of products was the least satisfactory element, with only 55% of customers indicating they were satisfied, and 8% being dissatisfied.</a:t>
            </a:r>
          </a:p>
        </p:txBody>
      </p:sp>
    </p:spTree>
    <p:extLst>
      <p:ext uri="{BB962C8B-B14F-4D97-AF65-F5344CB8AC3E}">
        <p14:creationId xmlns:p14="http://schemas.microsoft.com/office/powerpoint/2010/main" val="299981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Experience</a:t>
            </a: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8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C104E-B2D9-43B8-1F44-EABD051343F7}"/>
              </a:ext>
            </a:extLst>
          </p:cNvPr>
          <p:cNvSpPr txBox="1">
            <a:spLocks/>
          </p:cNvSpPr>
          <p:nvPr/>
        </p:nvSpPr>
        <p:spPr>
          <a:xfrm>
            <a:off x="443948" y="1797153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Products Display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EB6DE-C71A-2165-95E7-322915C1D388}"/>
              </a:ext>
            </a:extLst>
          </p:cNvPr>
          <p:cNvSpPr txBox="1"/>
          <p:nvPr/>
        </p:nvSpPr>
        <p:spPr>
          <a:xfrm>
            <a:off x="6510131" y="967410"/>
            <a:ext cx="35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To Improve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A235D-378F-4D88-ED01-081644967538}"/>
              </a:ext>
            </a:extLst>
          </p:cNvPr>
          <p:cNvSpPr/>
          <p:nvPr/>
        </p:nvSpPr>
        <p:spPr>
          <a:xfrm>
            <a:off x="3299790" y="1490870"/>
            <a:ext cx="8249479" cy="1192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Price tag is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staff to guide products located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 Product display on different sell/ hidden corner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CB9D3-01E4-2E30-D85C-3DE4B27360A8}"/>
              </a:ext>
            </a:extLst>
          </p:cNvPr>
          <p:cNvSpPr/>
          <p:nvPr/>
        </p:nvSpPr>
        <p:spPr>
          <a:xfrm>
            <a:off x="3283225" y="2905539"/>
            <a:ext cx="8249479" cy="1192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Less high-end/ well-know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 of Stock in-store, not have rapid shipping for online store when I need urgent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F28B1-049E-CF87-5AC7-34EC62D96A53}"/>
              </a:ext>
            </a:extLst>
          </p:cNvPr>
          <p:cNvSpPr txBox="1">
            <a:spLocks/>
          </p:cNvSpPr>
          <p:nvPr/>
        </p:nvSpPr>
        <p:spPr>
          <a:xfrm>
            <a:off x="437322" y="3301275"/>
            <a:ext cx="252453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64743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11412000" cy="684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</a:t>
            </a:r>
            <a:r>
              <a:rPr lang="en-US" sz="3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MEDiCARE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with Competitors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1"/>
          <p:cNvSpPr txBox="1"/>
          <p:nvPr/>
        </p:nvSpPr>
        <p:spPr>
          <a:xfrm>
            <a:off x="11628000" y="6372000"/>
            <a:ext cx="4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D7CA35-2AA1-4D0A-992D-B590498BBFEB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3F051-6C41-FF73-0A2C-ADEACEC7C48C}"/>
              </a:ext>
            </a:extLst>
          </p:cNvPr>
          <p:cNvSpPr txBox="1"/>
          <p:nvPr/>
        </p:nvSpPr>
        <p:spPr>
          <a:xfrm>
            <a:off x="852279" y="1816118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Product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High-quality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Genuine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Builds customer trust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40E01-2CFC-65C4-EF01-7294428E37CA}"/>
              </a:ext>
            </a:extLst>
          </p:cNvPr>
          <p:cNvSpPr txBox="1"/>
          <p:nvPr/>
        </p:nvSpPr>
        <p:spPr>
          <a:xfrm>
            <a:off x="3804202" y="1775280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Staff and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Friendly and enthusiastic 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customer service and advice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Quick and efficient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D40D8-BF54-E6E9-F98D-19575F8D8100}"/>
              </a:ext>
            </a:extLst>
          </p:cNvPr>
          <p:cNvSpPr txBox="1"/>
          <p:nvPr/>
        </p:nvSpPr>
        <p:spPr>
          <a:xfrm>
            <a:off x="7909063" y="1754752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Product Variety and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Diverse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Attractive and easy-to-find displays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6D274-9BD2-6B2D-832F-D158F83A9AF2}"/>
              </a:ext>
            </a:extLst>
          </p:cNvPr>
          <p:cNvSpPr txBox="1"/>
          <p:nvPr/>
        </p:nvSpPr>
        <p:spPr>
          <a:xfrm>
            <a:off x="7901610" y="4051348"/>
            <a:ext cx="6778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Pricing and Promotions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Reasonable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Attractive promotions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Points accumulation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A9651-1025-54E8-1B3E-D6A1BD97AB25}"/>
              </a:ext>
            </a:extLst>
          </p:cNvPr>
          <p:cNvSpPr txBox="1"/>
          <p:nvPr/>
        </p:nvSpPr>
        <p:spPr>
          <a:xfrm>
            <a:off x="812523" y="4229596"/>
            <a:ext cx="7171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Shopping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Convenient and fast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Comfortable and spacious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DF3DF4-5567-67E9-C1B5-EC022DDD63D4}"/>
              </a:ext>
            </a:extLst>
          </p:cNvPr>
          <p:cNvSpPr txBox="1"/>
          <p:nvPr/>
        </p:nvSpPr>
        <p:spPr>
          <a:xfrm>
            <a:off x="3883714" y="4169961"/>
            <a:ext cx="7171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Reputable brands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Beautiful brand colors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EBE01-1213-2A03-1BE3-F5FCB3881C34}"/>
              </a:ext>
            </a:extLst>
          </p:cNvPr>
          <p:cNvSpPr txBox="1"/>
          <p:nvPr/>
        </p:nvSpPr>
        <p:spPr>
          <a:xfrm>
            <a:off x="506896" y="954157"/>
            <a:ext cx="867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 points where MEDICARE performs better than other healthcare and beauty chains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</TotalTime>
  <Words>1268</Words>
  <Application>Microsoft Office PowerPoint</Application>
  <PresentationFormat>Widescreen</PresentationFormat>
  <Paragraphs>251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Date/month/year: 15 July 2024 Presented by Marketing Department  </vt:lpstr>
      <vt:lpstr>PowerPoint Presentation</vt:lpstr>
      <vt:lpstr>Survey Audience </vt:lpstr>
      <vt:lpstr>1. Factors that impact purchases of Health &amp; Beauty Products:</vt:lpstr>
      <vt:lpstr>2. Factors that impact purchases of Health &amp; Beauty Products online :</vt:lpstr>
      <vt:lpstr>3. Most Purchased Products:</vt:lpstr>
      <vt:lpstr>4. Store Experience</vt:lpstr>
      <vt:lpstr>4. Store Experience</vt:lpstr>
      <vt:lpstr>5. MEDiCARE with Competitors</vt:lpstr>
      <vt:lpstr>6. MEDiCARE with Competitors</vt:lpstr>
      <vt:lpstr>7. MEDiCARE – Repeat Purchase</vt:lpstr>
      <vt:lpstr>8. MEDiCARE-Repeat Purchase</vt:lpstr>
      <vt:lpstr>9. MEDiCARE- Additional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Tran Thi Anh</dc:creator>
  <cp:lastModifiedBy>Dao Tran Thi Anh</cp:lastModifiedBy>
  <cp:revision>66</cp:revision>
  <dcterms:created xsi:type="dcterms:W3CDTF">2023-07-27T03:58:00Z</dcterms:created>
  <dcterms:modified xsi:type="dcterms:W3CDTF">2024-07-15T10:09:19Z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94A5E9D805494319B3AD9953CA123B37</vt:lpwstr>
  </property>
  <property fmtid="{D5CDD505-2E9C-101B-9397-08002B2CF9AE}" pid="3" name="KSOProductBuildVer">
    <vt:lpwstr>1033-11.2.0.11537</vt:lpwstr>
  </property>
</Properties>
</file>