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guide id="3" pos="240" userDrawn="1">
          <p15:clr>
            <a:srgbClr val="A4A3A4"/>
          </p15:clr>
        </p15:guide>
        <p15:guide id="4" pos="4656" userDrawn="1">
          <p15:clr>
            <a:srgbClr val="A4A3A4"/>
          </p15:clr>
        </p15:guide>
        <p15:guide id="5" orient="horz" pos="192" userDrawn="1">
          <p15:clr>
            <a:srgbClr val="A4A3A4"/>
          </p15:clr>
        </p15:guide>
        <p15:guide id="6" orient="horz" pos="6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p:restoredTop sz="94698"/>
  </p:normalViewPr>
  <p:slideViewPr>
    <p:cSldViewPr snapToGrid="0" snapToObjects="1">
      <p:cViewPr varScale="1">
        <p:scale>
          <a:sx n="116" d="100"/>
          <a:sy n="116" d="100"/>
        </p:scale>
        <p:origin x="4768" y="208"/>
      </p:cViewPr>
      <p:guideLst>
        <p:guide orient="horz" pos="3168"/>
        <p:guide pos="2448"/>
        <p:guide pos="240"/>
        <p:guide pos="4656"/>
        <p:guide orient="horz" pos="192"/>
        <p:guide orient="horz" pos="614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6DD0086-571D-B546-B818-7FA0FD95E1CD}"/>
              </a:ext>
            </a:extLst>
          </p:cNvPr>
          <p:cNvSpPr>
            <a:spLocks noGrp="1"/>
          </p:cNvSpPr>
          <p:nvPr>
            <p:ph type="pic" sz="quarter" idx="10"/>
          </p:nvPr>
        </p:nvSpPr>
        <p:spPr>
          <a:xfrm>
            <a:off x="464784" y="314081"/>
            <a:ext cx="2127249" cy="2127249"/>
          </a:xfrm>
          <a:prstGeom prst="ellipse">
            <a:avLst/>
          </a:prstGeom>
          <a:solidFill>
            <a:schemeClr val="bg1">
              <a:lumMod val="95000"/>
            </a:schemeClr>
          </a:solidFill>
          <a:ln w="63500">
            <a:solidFill>
              <a:schemeClr val="accent1">
                <a:lumMod val="60000"/>
                <a:lumOff val="40000"/>
              </a:schemeClr>
            </a:solidFill>
            <a:miter lim="800000"/>
          </a:ln>
        </p:spPr>
        <p:txBody>
          <a:bodyPr anchor="ctr">
            <a:normAutofit/>
          </a:bodyPr>
          <a:lstStyle>
            <a:lvl1pPr marL="0" indent="0" algn="ctr">
              <a:buNone/>
              <a:defRPr sz="1600" b="1" i="0">
                <a:latin typeface="Libre Caslon Text" panose="02020602060300000004" pitchFamily="18" charset="77"/>
              </a:defRPr>
            </a:lvl1pPr>
          </a:lstStyle>
          <a:p>
            <a:endParaRPr lang="en-US"/>
          </a:p>
        </p:txBody>
      </p:sp>
    </p:spTree>
    <p:extLst>
      <p:ext uri="{BB962C8B-B14F-4D97-AF65-F5344CB8AC3E}">
        <p14:creationId xmlns:p14="http://schemas.microsoft.com/office/powerpoint/2010/main" val="4194352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449057BF-143F-654A-BE61-7BF52D905453}" type="datetimeFigureOut">
              <a:rPr lang="en-US" smtClean="0"/>
              <a:t>1/21/20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A9039BF-E0FB-D843-8F6D-3060C51D69E8}" type="slidenum">
              <a:rPr lang="en-US" smtClean="0"/>
              <a:t>‹#›</a:t>
            </a:fld>
            <a:endParaRPr lang="en-US"/>
          </a:p>
        </p:txBody>
      </p:sp>
    </p:spTree>
    <p:extLst>
      <p:ext uri="{BB962C8B-B14F-4D97-AF65-F5344CB8AC3E}">
        <p14:creationId xmlns:p14="http://schemas.microsoft.com/office/powerpoint/2010/main" val="3959123360"/>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E882CA10-ED47-0B4C-B76B-47B9EB6B7E52}"/>
              </a:ext>
            </a:extLst>
          </p:cNvPr>
          <p:cNvSpPr/>
          <p:nvPr/>
        </p:nvSpPr>
        <p:spPr>
          <a:xfrm>
            <a:off x="0" y="0"/>
            <a:ext cx="7772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21E3DBDD-62D8-2F47-A13E-CCB586D9A750}"/>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a:ext>
            </a:extLst>
          </a:blip>
          <a:srcRect/>
          <a:stretch/>
        </p:blipFill>
        <p:spPr>
          <a:xfrm>
            <a:off x="464784" y="314081"/>
            <a:ext cx="2127249" cy="2127249"/>
          </a:xfrm>
        </p:spPr>
      </p:pic>
      <p:cxnSp>
        <p:nvCxnSpPr>
          <p:cNvPr id="8" name="Straight Connector 7">
            <a:extLst>
              <a:ext uri="{FF2B5EF4-FFF2-40B4-BE49-F238E27FC236}">
                <a16:creationId xmlns:a16="http://schemas.microsoft.com/office/drawing/2014/main" id="{CEA46B7A-DE98-5B41-8D60-BF056B7057E9}"/>
              </a:ext>
            </a:extLst>
          </p:cNvPr>
          <p:cNvCxnSpPr/>
          <p:nvPr/>
        </p:nvCxnSpPr>
        <p:spPr>
          <a:xfrm>
            <a:off x="4852668" y="1332865"/>
            <a:ext cx="2538732" cy="0"/>
          </a:xfrm>
          <a:prstGeom prst="line">
            <a:avLst/>
          </a:prstGeom>
          <a:ln w="952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F0036E-4B22-024E-8A26-77997F2F0184}"/>
              </a:ext>
            </a:extLst>
          </p:cNvPr>
          <p:cNvSpPr txBox="1"/>
          <p:nvPr/>
        </p:nvSpPr>
        <p:spPr>
          <a:xfrm>
            <a:off x="387351" y="2889135"/>
            <a:ext cx="742191"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Contact</a:t>
            </a:r>
          </a:p>
        </p:txBody>
      </p:sp>
      <p:sp>
        <p:nvSpPr>
          <p:cNvPr id="32" name="Oval 31">
            <a:extLst>
              <a:ext uri="{FF2B5EF4-FFF2-40B4-BE49-F238E27FC236}">
                <a16:creationId xmlns:a16="http://schemas.microsoft.com/office/drawing/2014/main" id="{C69B0D89-C73C-ED44-84F5-02E35EF839F1}"/>
              </a:ext>
            </a:extLst>
          </p:cNvPr>
          <p:cNvSpPr/>
          <p:nvPr/>
        </p:nvSpPr>
        <p:spPr>
          <a:xfrm>
            <a:off x="387351" y="3844609"/>
            <a:ext cx="399938" cy="3999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2934">
            <a:extLst>
              <a:ext uri="{FF2B5EF4-FFF2-40B4-BE49-F238E27FC236}">
                <a16:creationId xmlns:a16="http://schemas.microsoft.com/office/drawing/2014/main" id="{6CFDC2E3-B3B5-D34F-BA3F-A161B4CB3711}"/>
              </a:ext>
            </a:extLst>
          </p:cNvPr>
          <p:cNvSpPr>
            <a:spLocks noChangeAspect="1"/>
          </p:cNvSpPr>
          <p:nvPr/>
        </p:nvSpPr>
        <p:spPr>
          <a:xfrm>
            <a:off x="507264" y="3932501"/>
            <a:ext cx="160113" cy="224154"/>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solidFill>
                <a:schemeClr val="accent1">
                  <a:lumMod val="20000"/>
                  <a:lumOff val="80000"/>
                </a:schemeClr>
              </a:solidFill>
              <a:latin typeface="Open Sans Semibold" charset="0"/>
              <a:ea typeface="Open Sans Semibold" charset="0"/>
              <a:cs typeface="Open Sans Semibold" charset="0"/>
            </a:endParaRPr>
          </a:p>
        </p:txBody>
      </p:sp>
      <p:sp>
        <p:nvSpPr>
          <p:cNvPr id="31" name="Oval 30">
            <a:extLst>
              <a:ext uri="{FF2B5EF4-FFF2-40B4-BE49-F238E27FC236}">
                <a16:creationId xmlns:a16="http://schemas.microsoft.com/office/drawing/2014/main" id="{6268D04B-A434-B04B-8FAF-D6C3E13E6F59}"/>
              </a:ext>
            </a:extLst>
          </p:cNvPr>
          <p:cNvSpPr/>
          <p:nvPr/>
        </p:nvSpPr>
        <p:spPr>
          <a:xfrm>
            <a:off x="387351" y="3285481"/>
            <a:ext cx="399938" cy="3999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hape 2628">
            <a:extLst>
              <a:ext uri="{FF2B5EF4-FFF2-40B4-BE49-F238E27FC236}">
                <a16:creationId xmlns:a16="http://schemas.microsoft.com/office/drawing/2014/main" id="{CA2CF92B-E72E-FF4D-988F-54B48733ECE4}"/>
              </a:ext>
            </a:extLst>
          </p:cNvPr>
          <p:cNvSpPr>
            <a:spLocks noChangeAspect="1"/>
          </p:cNvSpPr>
          <p:nvPr/>
        </p:nvSpPr>
        <p:spPr>
          <a:xfrm>
            <a:off x="477242" y="3373373"/>
            <a:ext cx="220156" cy="2241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solidFill>
                <a:schemeClr val="accent1">
                  <a:lumMod val="20000"/>
                  <a:lumOff val="80000"/>
                </a:schemeClr>
              </a:solidFill>
              <a:latin typeface="Open Sans Semibold" charset="0"/>
              <a:ea typeface="Open Sans Semibold" charset="0"/>
              <a:cs typeface="Open Sans Semibold" charset="0"/>
            </a:endParaRPr>
          </a:p>
        </p:txBody>
      </p:sp>
      <p:sp>
        <p:nvSpPr>
          <p:cNvPr id="24" name="TextBox 23">
            <a:extLst>
              <a:ext uri="{FF2B5EF4-FFF2-40B4-BE49-F238E27FC236}">
                <a16:creationId xmlns:a16="http://schemas.microsoft.com/office/drawing/2014/main" id="{09407A49-98AC-F84A-892C-2BA9933EF37B}"/>
              </a:ext>
            </a:extLst>
          </p:cNvPr>
          <p:cNvSpPr txBox="1"/>
          <p:nvPr/>
        </p:nvSpPr>
        <p:spPr>
          <a:xfrm>
            <a:off x="997825" y="3404658"/>
            <a:ext cx="1490349" cy="161583"/>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+1 (234) 567-8900</a:t>
            </a:r>
          </a:p>
        </p:txBody>
      </p:sp>
      <p:sp>
        <p:nvSpPr>
          <p:cNvPr id="27" name="TextBox 26">
            <a:extLst>
              <a:ext uri="{FF2B5EF4-FFF2-40B4-BE49-F238E27FC236}">
                <a16:creationId xmlns:a16="http://schemas.microsoft.com/office/drawing/2014/main" id="{D55F1546-DEEC-4A4A-B590-09BD6D1A1B06}"/>
              </a:ext>
            </a:extLst>
          </p:cNvPr>
          <p:cNvSpPr txBox="1"/>
          <p:nvPr/>
        </p:nvSpPr>
        <p:spPr>
          <a:xfrm>
            <a:off x="997825" y="3880222"/>
            <a:ext cx="1490349" cy="323165"/>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1234 SW 40 St, City, Country 12345</a:t>
            </a:r>
          </a:p>
        </p:txBody>
      </p:sp>
      <p:sp>
        <p:nvSpPr>
          <p:cNvPr id="33" name="Oval 32">
            <a:extLst>
              <a:ext uri="{FF2B5EF4-FFF2-40B4-BE49-F238E27FC236}">
                <a16:creationId xmlns:a16="http://schemas.microsoft.com/office/drawing/2014/main" id="{924AB0DB-D98C-D147-BE54-923C81ACC47E}"/>
              </a:ext>
            </a:extLst>
          </p:cNvPr>
          <p:cNvSpPr/>
          <p:nvPr/>
        </p:nvSpPr>
        <p:spPr>
          <a:xfrm>
            <a:off x="2841785" y="3285481"/>
            <a:ext cx="399938" cy="3999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833">
            <a:extLst>
              <a:ext uri="{FF2B5EF4-FFF2-40B4-BE49-F238E27FC236}">
                <a16:creationId xmlns:a16="http://schemas.microsoft.com/office/drawing/2014/main" id="{DAD33034-1403-1B4B-8963-37289F3B3AFF}"/>
              </a:ext>
            </a:extLst>
          </p:cNvPr>
          <p:cNvSpPr>
            <a:spLocks noChangeAspect="1"/>
          </p:cNvSpPr>
          <p:nvPr/>
        </p:nvSpPr>
        <p:spPr>
          <a:xfrm>
            <a:off x="2931676" y="3373373"/>
            <a:ext cx="220156" cy="224155"/>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solidFill>
                <a:schemeClr val="accent1">
                  <a:lumMod val="20000"/>
                  <a:lumOff val="80000"/>
                </a:schemeClr>
              </a:solidFill>
              <a:latin typeface="Open Sans Semibold" charset="0"/>
              <a:ea typeface="Open Sans Semibold" charset="0"/>
              <a:cs typeface="Open Sans Semibold" charset="0"/>
            </a:endParaRPr>
          </a:p>
        </p:txBody>
      </p:sp>
      <p:sp>
        <p:nvSpPr>
          <p:cNvPr id="34" name="Oval 33">
            <a:extLst>
              <a:ext uri="{FF2B5EF4-FFF2-40B4-BE49-F238E27FC236}">
                <a16:creationId xmlns:a16="http://schemas.microsoft.com/office/drawing/2014/main" id="{80A46870-E960-9349-B21C-0F406A07DFAB}"/>
              </a:ext>
            </a:extLst>
          </p:cNvPr>
          <p:cNvSpPr/>
          <p:nvPr/>
        </p:nvSpPr>
        <p:spPr>
          <a:xfrm>
            <a:off x="2841785" y="3844609"/>
            <a:ext cx="399938" cy="3999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hape 2836">
            <a:extLst>
              <a:ext uri="{FF2B5EF4-FFF2-40B4-BE49-F238E27FC236}">
                <a16:creationId xmlns:a16="http://schemas.microsoft.com/office/drawing/2014/main" id="{EA132DA2-8428-1B4A-BFAC-22F5DE9D89FA}"/>
              </a:ext>
            </a:extLst>
          </p:cNvPr>
          <p:cNvSpPr>
            <a:spLocks noChangeAspect="1"/>
          </p:cNvSpPr>
          <p:nvPr/>
        </p:nvSpPr>
        <p:spPr>
          <a:xfrm>
            <a:off x="2931676" y="3963068"/>
            <a:ext cx="220156" cy="163021"/>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solidFill>
                <a:schemeClr val="accent1">
                  <a:lumMod val="20000"/>
                  <a:lumOff val="80000"/>
                </a:schemeClr>
              </a:solidFill>
              <a:latin typeface="Open Sans Semibold" charset="0"/>
              <a:ea typeface="Open Sans Semibold" charset="0"/>
              <a:cs typeface="Open Sans Semibold" charset="0"/>
            </a:endParaRPr>
          </a:p>
        </p:txBody>
      </p:sp>
      <p:sp>
        <p:nvSpPr>
          <p:cNvPr id="28" name="TextBox 27">
            <a:extLst>
              <a:ext uri="{FF2B5EF4-FFF2-40B4-BE49-F238E27FC236}">
                <a16:creationId xmlns:a16="http://schemas.microsoft.com/office/drawing/2014/main" id="{61744D7A-1CCA-EF4D-8DA3-755EE25D8088}"/>
              </a:ext>
            </a:extLst>
          </p:cNvPr>
          <p:cNvSpPr txBox="1"/>
          <p:nvPr/>
        </p:nvSpPr>
        <p:spPr>
          <a:xfrm>
            <a:off x="3452259" y="3404658"/>
            <a:ext cx="1490349" cy="161583"/>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www.domain-here.com</a:t>
            </a:r>
          </a:p>
        </p:txBody>
      </p:sp>
      <p:sp>
        <p:nvSpPr>
          <p:cNvPr id="29" name="TextBox 28">
            <a:extLst>
              <a:ext uri="{FF2B5EF4-FFF2-40B4-BE49-F238E27FC236}">
                <a16:creationId xmlns:a16="http://schemas.microsoft.com/office/drawing/2014/main" id="{1C9402BC-5CC8-294F-A206-780E007981EA}"/>
              </a:ext>
            </a:extLst>
          </p:cNvPr>
          <p:cNvSpPr txBox="1"/>
          <p:nvPr/>
        </p:nvSpPr>
        <p:spPr>
          <a:xfrm>
            <a:off x="3452259" y="3963068"/>
            <a:ext cx="1490349" cy="161583"/>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username@domain.com</a:t>
            </a:r>
          </a:p>
        </p:txBody>
      </p:sp>
      <p:sp>
        <p:nvSpPr>
          <p:cNvPr id="41" name="TextBox 40">
            <a:extLst>
              <a:ext uri="{FF2B5EF4-FFF2-40B4-BE49-F238E27FC236}">
                <a16:creationId xmlns:a16="http://schemas.microsoft.com/office/drawing/2014/main" id="{54BB47DE-A9BB-C94A-9A54-C9337A97924B}"/>
              </a:ext>
            </a:extLst>
          </p:cNvPr>
          <p:cNvSpPr txBox="1"/>
          <p:nvPr/>
        </p:nvSpPr>
        <p:spPr>
          <a:xfrm>
            <a:off x="5901920" y="3403359"/>
            <a:ext cx="1490349" cy="161583"/>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@domain</a:t>
            </a:r>
          </a:p>
        </p:txBody>
      </p:sp>
      <p:sp>
        <p:nvSpPr>
          <p:cNvPr id="42" name="TextBox 41">
            <a:extLst>
              <a:ext uri="{FF2B5EF4-FFF2-40B4-BE49-F238E27FC236}">
                <a16:creationId xmlns:a16="http://schemas.microsoft.com/office/drawing/2014/main" id="{E33651EA-9E6B-6340-84D6-125851FC6394}"/>
              </a:ext>
            </a:extLst>
          </p:cNvPr>
          <p:cNvSpPr txBox="1"/>
          <p:nvPr/>
        </p:nvSpPr>
        <p:spPr>
          <a:xfrm>
            <a:off x="5901920" y="3965674"/>
            <a:ext cx="1490349" cy="161583"/>
          </a:xfrm>
          <a:prstGeom prst="rect">
            <a:avLst/>
          </a:prstGeom>
          <a:noFill/>
        </p:spPr>
        <p:txBody>
          <a:bodyPr wrap="square" lIns="0" tIns="0" rIns="0" bIns="0" rtlCol="0" anchor="ctr">
            <a:spAutoFit/>
          </a:bodyPr>
          <a:lstStyle/>
          <a:p>
            <a:r>
              <a:rPr lang="en-US" sz="1050" dirty="0">
                <a:latin typeface="Roboto Light" panose="02000000000000000000" pitchFamily="2" charset="0"/>
                <a:ea typeface="Roboto Light" panose="02000000000000000000" pitchFamily="2" charset="0"/>
              </a:rPr>
              <a:t>@domain</a:t>
            </a:r>
          </a:p>
        </p:txBody>
      </p:sp>
      <p:sp>
        <p:nvSpPr>
          <p:cNvPr id="38" name="Freeform 18">
            <a:extLst>
              <a:ext uri="{FF2B5EF4-FFF2-40B4-BE49-F238E27FC236}">
                <a16:creationId xmlns:a16="http://schemas.microsoft.com/office/drawing/2014/main" id="{63312C4C-A7E8-F84F-8E0E-BDF0CA1BC445}"/>
              </a:ext>
            </a:extLst>
          </p:cNvPr>
          <p:cNvSpPr>
            <a:spLocks noChangeAspect="1" noChangeArrowheads="1"/>
          </p:cNvSpPr>
          <p:nvPr/>
        </p:nvSpPr>
        <p:spPr bwMode="auto">
          <a:xfrm>
            <a:off x="5292076" y="3288316"/>
            <a:ext cx="399308" cy="399308"/>
          </a:xfrm>
          <a:custGeom>
            <a:avLst/>
            <a:gdLst>
              <a:gd name="T0" fmla="*/ 2147483646 w 1834"/>
              <a:gd name="T1" fmla="*/ 2147483646 h 1834"/>
              <a:gd name="T2" fmla="*/ 2147483646 w 1834"/>
              <a:gd name="T3" fmla="*/ 2147483646 h 1834"/>
              <a:gd name="T4" fmla="*/ 2147483646 w 1834"/>
              <a:gd name="T5" fmla="*/ 2147483646 h 1834"/>
              <a:gd name="T6" fmla="*/ 2147483646 w 1834"/>
              <a:gd name="T7" fmla="*/ 2147483646 h 1834"/>
              <a:gd name="T8" fmla="*/ 2147483646 w 1834"/>
              <a:gd name="T9" fmla="*/ 2147483646 h 1834"/>
              <a:gd name="T10" fmla="*/ 2147483646 w 1834"/>
              <a:gd name="T11" fmla="*/ 2147483646 h 1834"/>
              <a:gd name="T12" fmla="*/ 2147483646 w 1834"/>
              <a:gd name="T13" fmla="*/ 2147483646 h 1834"/>
              <a:gd name="T14" fmla="*/ 2147483646 w 1834"/>
              <a:gd name="T15" fmla="*/ 2147483646 h 1834"/>
              <a:gd name="T16" fmla="*/ 2147483646 w 1834"/>
              <a:gd name="T17" fmla="*/ 2147483646 h 1834"/>
              <a:gd name="T18" fmla="*/ 2147483646 w 1834"/>
              <a:gd name="T19" fmla="*/ 2147483646 h 1834"/>
              <a:gd name="T20" fmla="*/ 2147483646 w 1834"/>
              <a:gd name="T21" fmla="*/ 2147483646 h 1834"/>
              <a:gd name="T22" fmla="*/ 2147483646 w 1834"/>
              <a:gd name="T23" fmla="*/ 2147483646 h 1834"/>
              <a:gd name="T24" fmla="*/ 2147483646 w 1834"/>
              <a:gd name="T25" fmla="*/ 2147483646 h 1834"/>
              <a:gd name="T26" fmla="*/ 2147483646 w 1834"/>
              <a:gd name="T27" fmla="*/ 2147483646 h 1834"/>
              <a:gd name="T28" fmla="*/ 2147483646 w 1834"/>
              <a:gd name="T29" fmla="*/ 2147483646 h 1834"/>
              <a:gd name="T30" fmla="*/ 2147483646 w 1834"/>
              <a:gd name="T31" fmla="*/ 2147483646 h 1834"/>
              <a:gd name="T32" fmla="*/ 2147483646 w 1834"/>
              <a:gd name="T33" fmla="*/ 2147483646 h 1834"/>
              <a:gd name="T34" fmla="*/ 2147483646 w 1834"/>
              <a:gd name="T35" fmla="*/ 2147483646 h 1834"/>
              <a:gd name="T36" fmla="*/ 2147483646 w 1834"/>
              <a:gd name="T37" fmla="*/ 2147483646 h 1834"/>
              <a:gd name="T38" fmla="*/ 2147483646 w 1834"/>
              <a:gd name="T39" fmla="*/ 2147483646 h 1834"/>
              <a:gd name="T40" fmla="*/ 2147483646 w 1834"/>
              <a:gd name="T41" fmla="*/ 2147483646 h 1834"/>
              <a:gd name="T42" fmla="*/ 2147483646 w 1834"/>
              <a:gd name="T43" fmla="*/ 2147483646 h 1834"/>
              <a:gd name="T44" fmla="*/ 2147483646 w 1834"/>
              <a:gd name="T45" fmla="*/ 2147483646 h 1834"/>
              <a:gd name="T46" fmla="*/ 2147483646 w 1834"/>
              <a:gd name="T47" fmla="*/ 2147483646 h 1834"/>
              <a:gd name="T48" fmla="*/ 2147483646 w 1834"/>
              <a:gd name="T49" fmla="*/ 2147483646 h 1834"/>
              <a:gd name="T50" fmla="*/ 2147483646 w 1834"/>
              <a:gd name="T51" fmla="*/ 2147483646 h 1834"/>
              <a:gd name="T52" fmla="*/ 2147483646 w 1834"/>
              <a:gd name="T53" fmla="*/ 2147483646 h 1834"/>
              <a:gd name="T54" fmla="*/ 2147483646 w 1834"/>
              <a:gd name="T55" fmla="*/ 2147483646 h 1834"/>
              <a:gd name="T56" fmla="*/ 2147483646 w 1834"/>
              <a:gd name="T57" fmla="*/ 2147483646 h 1834"/>
              <a:gd name="T58" fmla="*/ 2147483646 w 1834"/>
              <a:gd name="T59" fmla="*/ 2147483646 h 1834"/>
              <a:gd name="T60" fmla="*/ 2147483646 w 1834"/>
              <a:gd name="T61" fmla="*/ 2147483646 h 1834"/>
              <a:gd name="T62" fmla="*/ 2147483646 w 1834"/>
              <a:gd name="T63" fmla="*/ 2147483646 h 1834"/>
              <a:gd name="T64" fmla="*/ 2147483646 w 1834"/>
              <a:gd name="T65" fmla="*/ 2147483646 h 1834"/>
              <a:gd name="T66" fmla="*/ 2147483646 w 1834"/>
              <a:gd name="T67" fmla="*/ 2147483646 h 1834"/>
              <a:gd name="T68" fmla="*/ 2147483646 w 1834"/>
              <a:gd name="T69" fmla="*/ 2147483646 h 1834"/>
              <a:gd name="T70" fmla="*/ 2147483646 w 1834"/>
              <a:gd name="T71" fmla="*/ 2147483646 h 1834"/>
              <a:gd name="T72" fmla="*/ 2147483646 w 1834"/>
              <a:gd name="T73" fmla="*/ 2147483646 h 1834"/>
              <a:gd name="T74" fmla="*/ 2147483646 w 1834"/>
              <a:gd name="T75" fmla="*/ 2147483646 h 1834"/>
              <a:gd name="T76" fmla="*/ 2147483646 w 1834"/>
              <a:gd name="T77" fmla="*/ 2147483646 h 1834"/>
              <a:gd name="T78" fmla="*/ 2147483646 w 1834"/>
              <a:gd name="T79" fmla="*/ 2147483646 h 1834"/>
              <a:gd name="T80" fmla="*/ 2147483646 w 1834"/>
              <a:gd name="T81" fmla="*/ 2147483646 h 1834"/>
              <a:gd name="T82" fmla="*/ 2147483646 w 1834"/>
              <a:gd name="T83" fmla="*/ 2147483646 h 1834"/>
              <a:gd name="T84" fmla="*/ 2147483646 w 1834"/>
              <a:gd name="T85" fmla="*/ 2147483646 h 1834"/>
              <a:gd name="T86" fmla="*/ 2147483646 w 1834"/>
              <a:gd name="T87" fmla="*/ 2147483646 h 1834"/>
              <a:gd name="T88" fmla="*/ 2147483646 w 1834"/>
              <a:gd name="T89" fmla="*/ 2147483646 h 1834"/>
              <a:gd name="T90" fmla="*/ 2147483646 w 1834"/>
              <a:gd name="T91" fmla="*/ 2147483646 h 1834"/>
              <a:gd name="T92" fmla="*/ 2147483646 w 1834"/>
              <a:gd name="T93" fmla="*/ 2147483646 h 1834"/>
              <a:gd name="T94" fmla="*/ 2147483646 w 1834"/>
              <a:gd name="T95" fmla="*/ 2147483646 h 1834"/>
              <a:gd name="T96" fmla="*/ 2147483646 w 1834"/>
              <a:gd name="T97" fmla="*/ 2147483646 h 1834"/>
              <a:gd name="T98" fmla="*/ 2147483646 w 1834"/>
              <a:gd name="T99" fmla="*/ 2147483646 h 1834"/>
              <a:gd name="T100" fmla="*/ 2147483646 w 1834"/>
              <a:gd name="T101" fmla="*/ 2147483646 h 1834"/>
              <a:gd name="T102" fmla="*/ 2147483646 w 1834"/>
              <a:gd name="T103" fmla="*/ 2147483646 h 1834"/>
              <a:gd name="T104" fmla="*/ 2147483646 w 1834"/>
              <a:gd name="T105" fmla="*/ 2147483646 h 1834"/>
              <a:gd name="T106" fmla="*/ 2147483646 w 1834"/>
              <a:gd name="T107" fmla="*/ 2147483646 h 1834"/>
              <a:gd name="T108" fmla="*/ 2147483646 w 1834"/>
              <a:gd name="T109" fmla="*/ 2147483646 h 1834"/>
              <a:gd name="T110" fmla="*/ 0 w 1834"/>
              <a:gd name="T111" fmla="*/ 2147483646 h 1834"/>
              <a:gd name="T112" fmla="*/ 0 w 1834"/>
              <a:gd name="T113" fmla="*/ 2147483646 h 1834"/>
              <a:gd name="T114" fmla="*/ 2147483646 w 1834"/>
              <a:gd name="T115" fmla="*/ 0 h 1834"/>
              <a:gd name="T116" fmla="*/ 2147483646 w 1834"/>
              <a:gd name="T117" fmla="*/ 0 h 1834"/>
              <a:gd name="T118" fmla="*/ 2147483646 w 1834"/>
              <a:gd name="T119" fmla="*/ 2147483646 h 1834"/>
              <a:gd name="T120" fmla="*/ 2147483646 w 1834"/>
              <a:gd name="T121" fmla="*/ 2147483646 h 1834"/>
              <a:gd name="T122" fmla="*/ 2147483646 w 1834"/>
              <a:gd name="T123" fmla="*/ 2147483646 h 18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34" h="1834">
                <a:moveTo>
                  <a:pt x="1390" y="1139"/>
                </a:moveTo>
                <a:lnTo>
                  <a:pt x="1390" y="1139"/>
                </a:lnTo>
                <a:cubicBezTo>
                  <a:pt x="1390" y="1270"/>
                  <a:pt x="1283" y="1377"/>
                  <a:pt x="1151" y="1377"/>
                </a:cubicBezTo>
                <a:lnTo>
                  <a:pt x="693" y="1377"/>
                </a:lnTo>
                <a:cubicBezTo>
                  <a:pt x="561" y="1377"/>
                  <a:pt x="454" y="1270"/>
                  <a:pt x="454" y="1139"/>
                </a:cubicBezTo>
                <a:lnTo>
                  <a:pt x="454" y="680"/>
                </a:lnTo>
                <a:cubicBezTo>
                  <a:pt x="454" y="548"/>
                  <a:pt x="561" y="441"/>
                  <a:pt x="693" y="441"/>
                </a:cubicBezTo>
                <a:lnTo>
                  <a:pt x="1151" y="441"/>
                </a:lnTo>
                <a:cubicBezTo>
                  <a:pt x="1283" y="441"/>
                  <a:pt x="1390" y="548"/>
                  <a:pt x="1390" y="680"/>
                </a:cubicBezTo>
                <a:lnTo>
                  <a:pt x="1390" y="1139"/>
                </a:lnTo>
                <a:close/>
                <a:moveTo>
                  <a:pt x="1499" y="680"/>
                </a:moveTo>
                <a:lnTo>
                  <a:pt x="1499" y="680"/>
                </a:lnTo>
                <a:cubicBezTo>
                  <a:pt x="1499" y="488"/>
                  <a:pt x="1343" y="332"/>
                  <a:pt x="1151" y="332"/>
                </a:cubicBezTo>
                <a:lnTo>
                  <a:pt x="693" y="332"/>
                </a:lnTo>
                <a:cubicBezTo>
                  <a:pt x="501" y="332"/>
                  <a:pt x="346" y="488"/>
                  <a:pt x="346" y="680"/>
                </a:cubicBezTo>
                <a:lnTo>
                  <a:pt x="346" y="1139"/>
                </a:lnTo>
                <a:cubicBezTo>
                  <a:pt x="346" y="1331"/>
                  <a:pt x="501" y="1486"/>
                  <a:pt x="693" y="1486"/>
                </a:cubicBezTo>
                <a:lnTo>
                  <a:pt x="1151" y="1486"/>
                </a:lnTo>
                <a:cubicBezTo>
                  <a:pt x="1343" y="1486"/>
                  <a:pt x="1499" y="1331"/>
                  <a:pt x="1499" y="1139"/>
                </a:cubicBezTo>
                <a:lnTo>
                  <a:pt x="1499" y="680"/>
                </a:lnTo>
                <a:close/>
                <a:moveTo>
                  <a:pt x="924" y="1099"/>
                </a:moveTo>
                <a:lnTo>
                  <a:pt x="924" y="1099"/>
                </a:lnTo>
                <a:cubicBezTo>
                  <a:pt x="824" y="1099"/>
                  <a:pt x="742" y="1017"/>
                  <a:pt x="742" y="917"/>
                </a:cubicBezTo>
                <a:cubicBezTo>
                  <a:pt x="742" y="816"/>
                  <a:pt x="824" y="734"/>
                  <a:pt x="924" y="734"/>
                </a:cubicBezTo>
                <a:cubicBezTo>
                  <a:pt x="1025" y="734"/>
                  <a:pt x="1107" y="816"/>
                  <a:pt x="1107" y="917"/>
                </a:cubicBezTo>
                <a:cubicBezTo>
                  <a:pt x="1107" y="1017"/>
                  <a:pt x="1025" y="1099"/>
                  <a:pt x="924" y="1099"/>
                </a:cubicBezTo>
                <a:close/>
                <a:moveTo>
                  <a:pt x="924" y="632"/>
                </a:moveTo>
                <a:lnTo>
                  <a:pt x="924" y="632"/>
                </a:lnTo>
                <a:cubicBezTo>
                  <a:pt x="767" y="632"/>
                  <a:pt x="639" y="760"/>
                  <a:pt x="639" y="917"/>
                </a:cubicBezTo>
                <a:cubicBezTo>
                  <a:pt x="639" y="1074"/>
                  <a:pt x="767" y="1201"/>
                  <a:pt x="924" y="1201"/>
                </a:cubicBezTo>
                <a:cubicBezTo>
                  <a:pt x="1081" y="1201"/>
                  <a:pt x="1209" y="1074"/>
                  <a:pt x="1209" y="917"/>
                </a:cubicBezTo>
                <a:cubicBezTo>
                  <a:pt x="1209" y="760"/>
                  <a:pt x="1081" y="632"/>
                  <a:pt x="924" y="632"/>
                </a:cubicBezTo>
                <a:close/>
                <a:moveTo>
                  <a:pt x="1226" y="545"/>
                </a:moveTo>
                <a:lnTo>
                  <a:pt x="1226" y="545"/>
                </a:lnTo>
                <a:cubicBezTo>
                  <a:pt x="1188" y="545"/>
                  <a:pt x="1158" y="575"/>
                  <a:pt x="1158" y="613"/>
                </a:cubicBezTo>
                <a:cubicBezTo>
                  <a:pt x="1158" y="650"/>
                  <a:pt x="1188" y="680"/>
                  <a:pt x="1226" y="680"/>
                </a:cubicBezTo>
                <a:cubicBezTo>
                  <a:pt x="1263" y="680"/>
                  <a:pt x="1293" y="650"/>
                  <a:pt x="1293" y="613"/>
                </a:cubicBezTo>
                <a:cubicBezTo>
                  <a:pt x="1293" y="575"/>
                  <a:pt x="1263" y="545"/>
                  <a:pt x="1226" y="545"/>
                </a:cubicBezTo>
                <a:close/>
                <a:moveTo>
                  <a:pt x="916" y="1833"/>
                </a:moveTo>
                <a:lnTo>
                  <a:pt x="916" y="1833"/>
                </a:lnTo>
                <a:cubicBezTo>
                  <a:pt x="411" y="1833"/>
                  <a:pt x="0" y="1422"/>
                  <a:pt x="0" y="917"/>
                </a:cubicBezTo>
                <a:cubicBezTo>
                  <a:pt x="0" y="411"/>
                  <a:pt x="411" y="0"/>
                  <a:pt x="916" y="0"/>
                </a:cubicBezTo>
                <a:cubicBezTo>
                  <a:pt x="1422" y="0"/>
                  <a:pt x="1833" y="411"/>
                  <a:pt x="1833" y="917"/>
                </a:cubicBezTo>
                <a:cubicBezTo>
                  <a:pt x="1833" y="1422"/>
                  <a:pt x="1422" y="1833"/>
                  <a:pt x="916" y="1833"/>
                </a:cubicBezTo>
                <a:close/>
              </a:path>
            </a:pathLst>
          </a:custGeom>
          <a:solidFill>
            <a:schemeClr val="accent1"/>
          </a:solidFill>
          <a:ln>
            <a:noFill/>
          </a:ln>
          <a:effectLst/>
        </p:spPr>
        <p:txBody>
          <a:bodyPr wrap="none" anchor="ctr"/>
          <a:lstStyle/>
          <a:p>
            <a:endParaRPr lang="en-US" dirty="0">
              <a:latin typeface="Open Sans Light" panose="020B0306030504020204" pitchFamily="34" charset="0"/>
            </a:endParaRPr>
          </a:p>
        </p:txBody>
      </p:sp>
      <p:sp>
        <p:nvSpPr>
          <p:cNvPr id="39" name="Freeform 141">
            <a:extLst>
              <a:ext uri="{FF2B5EF4-FFF2-40B4-BE49-F238E27FC236}">
                <a16:creationId xmlns:a16="http://schemas.microsoft.com/office/drawing/2014/main" id="{A20F54B4-DF61-1A45-8F69-9571A2E455E0}"/>
              </a:ext>
            </a:extLst>
          </p:cNvPr>
          <p:cNvSpPr>
            <a:spLocks noChangeAspect="1" noChangeArrowheads="1"/>
          </p:cNvSpPr>
          <p:nvPr/>
        </p:nvSpPr>
        <p:spPr bwMode="auto">
          <a:xfrm>
            <a:off x="5292076" y="3846812"/>
            <a:ext cx="399308" cy="399308"/>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cxnSp>
        <p:nvCxnSpPr>
          <p:cNvPr id="72" name="Straight Connector 71">
            <a:extLst>
              <a:ext uri="{FF2B5EF4-FFF2-40B4-BE49-F238E27FC236}">
                <a16:creationId xmlns:a16="http://schemas.microsoft.com/office/drawing/2014/main" id="{ED934DAB-F75B-8A44-A7AA-F5262CE89261}"/>
              </a:ext>
            </a:extLst>
          </p:cNvPr>
          <p:cNvCxnSpPr>
            <a:cxnSpLocks/>
          </p:cNvCxnSpPr>
          <p:nvPr/>
        </p:nvCxnSpPr>
        <p:spPr>
          <a:xfrm>
            <a:off x="1272988" y="3012245"/>
            <a:ext cx="6118412"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093537C-C25B-114D-BF81-282CB2C7E630}"/>
              </a:ext>
            </a:extLst>
          </p:cNvPr>
          <p:cNvSpPr txBox="1"/>
          <p:nvPr/>
        </p:nvSpPr>
        <p:spPr>
          <a:xfrm>
            <a:off x="388842" y="4599048"/>
            <a:ext cx="985847"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Education</a:t>
            </a:r>
          </a:p>
        </p:txBody>
      </p:sp>
      <p:cxnSp>
        <p:nvCxnSpPr>
          <p:cNvPr id="77" name="Straight Connector 76">
            <a:extLst>
              <a:ext uri="{FF2B5EF4-FFF2-40B4-BE49-F238E27FC236}">
                <a16:creationId xmlns:a16="http://schemas.microsoft.com/office/drawing/2014/main" id="{97C4A5F3-0CB7-D844-A601-16913DFF68FF}"/>
              </a:ext>
            </a:extLst>
          </p:cNvPr>
          <p:cNvCxnSpPr>
            <a:cxnSpLocks/>
          </p:cNvCxnSpPr>
          <p:nvPr/>
        </p:nvCxnSpPr>
        <p:spPr>
          <a:xfrm>
            <a:off x="1435715" y="4722158"/>
            <a:ext cx="595568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C5A3BB0-B810-F042-87AD-256ABABA6FC1}"/>
              </a:ext>
            </a:extLst>
          </p:cNvPr>
          <p:cNvSpPr txBox="1"/>
          <p:nvPr/>
        </p:nvSpPr>
        <p:spPr>
          <a:xfrm>
            <a:off x="387351" y="6049768"/>
            <a:ext cx="1048364"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Experience</a:t>
            </a:r>
          </a:p>
        </p:txBody>
      </p:sp>
      <p:cxnSp>
        <p:nvCxnSpPr>
          <p:cNvPr id="78" name="Straight Connector 77">
            <a:extLst>
              <a:ext uri="{FF2B5EF4-FFF2-40B4-BE49-F238E27FC236}">
                <a16:creationId xmlns:a16="http://schemas.microsoft.com/office/drawing/2014/main" id="{B6AE2D77-6523-A541-A3CD-134A1B24BFCE}"/>
              </a:ext>
            </a:extLst>
          </p:cNvPr>
          <p:cNvCxnSpPr>
            <a:cxnSpLocks/>
          </p:cNvCxnSpPr>
          <p:nvPr/>
        </p:nvCxnSpPr>
        <p:spPr>
          <a:xfrm>
            <a:off x="1535373" y="6172878"/>
            <a:ext cx="585602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C03B67C-AAD3-2A4A-A7E1-7F6148DEB788}"/>
              </a:ext>
            </a:extLst>
          </p:cNvPr>
          <p:cNvSpPr txBox="1"/>
          <p:nvPr/>
        </p:nvSpPr>
        <p:spPr>
          <a:xfrm>
            <a:off x="388841" y="5012959"/>
            <a:ext cx="1926972" cy="676339"/>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Bachelor / Degree</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University of Chicago</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2003 – 2007</a:t>
            </a:r>
          </a:p>
        </p:txBody>
      </p:sp>
      <p:sp>
        <p:nvSpPr>
          <p:cNvPr id="44" name="TextBox 43">
            <a:extLst>
              <a:ext uri="{FF2B5EF4-FFF2-40B4-BE49-F238E27FC236}">
                <a16:creationId xmlns:a16="http://schemas.microsoft.com/office/drawing/2014/main" id="{B15DA132-3CC4-8442-9C91-321BD3D38AC4}"/>
              </a:ext>
            </a:extLst>
          </p:cNvPr>
          <p:cNvSpPr txBox="1"/>
          <p:nvPr/>
        </p:nvSpPr>
        <p:spPr>
          <a:xfrm>
            <a:off x="2926949" y="5012959"/>
            <a:ext cx="1926972" cy="676339"/>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Bachelor / Degree</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University of Chicago</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2009 – 2011</a:t>
            </a:r>
          </a:p>
        </p:txBody>
      </p:sp>
      <p:sp>
        <p:nvSpPr>
          <p:cNvPr id="45" name="TextBox 44">
            <a:extLst>
              <a:ext uri="{FF2B5EF4-FFF2-40B4-BE49-F238E27FC236}">
                <a16:creationId xmlns:a16="http://schemas.microsoft.com/office/drawing/2014/main" id="{8DC97F1E-E258-334F-B76C-662B58C786EE}"/>
              </a:ext>
            </a:extLst>
          </p:cNvPr>
          <p:cNvSpPr txBox="1"/>
          <p:nvPr/>
        </p:nvSpPr>
        <p:spPr>
          <a:xfrm>
            <a:off x="5464428" y="5012959"/>
            <a:ext cx="1926972" cy="676339"/>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Bachelor / Degree</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University of Chicago</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2012 – 2014</a:t>
            </a:r>
          </a:p>
        </p:txBody>
      </p:sp>
      <p:sp>
        <p:nvSpPr>
          <p:cNvPr id="46" name="TextBox 45">
            <a:extLst>
              <a:ext uri="{FF2B5EF4-FFF2-40B4-BE49-F238E27FC236}">
                <a16:creationId xmlns:a16="http://schemas.microsoft.com/office/drawing/2014/main" id="{E0C4C7C3-21B3-EC45-9964-565D32D96FC7}"/>
              </a:ext>
            </a:extLst>
          </p:cNvPr>
          <p:cNvSpPr txBox="1"/>
          <p:nvPr/>
        </p:nvSpPr>
        <p:spPr>
          <a:xfrm>
            <a:off x="3056817" y="398860"/>
            <a:ext cx="4250799" cy="1971565"/>
          </a:xfrm>
          <a:prstGeom prst="rect">
            <a:avLst/>
          </a:prstGeom>
          <a:noFill/>
        </p:spPr>
        <p:txBody>
          <a:bodyPr wrap="square" lIns="0" tIns="0" rIns="0" bIns="0" rtlCol="0" anchor="t">
            <a:spAutoFit/>
          </a:bodyPr>
          <a:lstStyle/>
          <a:p>
            <a:pPr lvl="0">
              <a:spcAft>
                <a:spcPts val="2100"/>
              </a:spcAft>
            </a:pPr>
            <a:r>
              <a:rPr lang="en-US" sz="3600" b="1" dirty="0">
                <a:solidFill>
                  <a:schemeClr val="bg1"/>
                </a:solidFill>
                <a:latin typeface="Libre Baskerville" panose="02000000000000000000" pitchFamily="2" charset="0"/>
              </a:rPr>
              <a:t> Jeanine Rios</a:t>
            </a:r>
          </a:p>
          <a:p>
            <a:pPr lvl="0">
              <a:spcAft>
                <a:spcPts val="2100"/>
              </a:spcAft>
            </a:pPr>
            <a:r>
              <a:rPr lang="en-US" sz="1600" i="1" dirty="0">
                <a:solidFill>
                  <a:srgbClr val="E7E6E6">
                    <a:lumMod val="10000"/>
                  </a:srgbClr>
                </a:solidFill>
                <a:latin typeface="Libre Baskerville" panose="02000000000000000000" pitchFamily="2" charset="0"/>
              </a:rPr>
              <a:t>Graphic Designer</a:t>
            </a:r>
          </a:p>
          <a:p>
            <a:pPr>
              <a:lnSpc>
                <a:spcPts val="1700"/>
              </a:lnSpc>
            </a:pPr>
            <a:r>
              <a:rPr lang="en-US" sz="1050" dirty="0">
                <a:solidFill>
                  <a:schemeClr val="accent1">
                    <a:lumMod val="20000"/>
                    <a:lumOff val="80000"/>
                  </a:schemeClr>
                </a:solidFill>
                <a:latin typeface="Roboto Light" panose="02000000000000000000" pitchFamily="2" charset="0"/>
                <a:ea typeface="Roboto Light" panose="02000000000000000000" pitchFamily="2" charset="0"/>
              </a:rPr>
              <a:t>“I have a dream to gain the freedom to help people Through new products, helping then grow through experiences and achieving their dreams and their freedom.”</a:t>
            </a:r>
          </a:p>
        </p:txBody>
      </p:sp>
      <p:sp>
        <p:nvSpPr>
          <p:cNvPr id="47" name="TextBox 46">
            <a:extLst>
              <a:ext uri="{FF2B5EF4-FFF2-40B4-BE49-F238E27FC236}">
                <a16:creationId xmlns:a16="http://schemas.microsoft.com/office/drawing/2014/main" id="{9C34EE01-48E4-1643-8A7C-BDA985933451}"/>
              </a:ext>
            </a:extLst>
          </p:cNvPr>
          <p:cNvSpPr txBox="1"/>
          <p:nvPr/>
        </p:nvSpPr>
        <p:spPr>
          <a:xfrm>
            <a:off x="388840" y="6462551"/>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2007 – 2009 </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Developed and maintained print/web collateral, graphical standards, marketing. Coordinated, designed and maintained both WordPress and CSS/HTML websites. Worked in conjunction with the Director of Communications, as well as the Director of Development and led the creative team in creating integrated marketing. </a:t>
            </a:r>
          </a:p>
        </p:txBody>
      </p:sp>
      <p:sp>
        <p:nvSpPr>
          <p:cNvPr id="48" name="TextBox 47">
            <a:extLst>
              <a:ext uri="{FF2B5EF4-FFF2-40B4-BE49-F238E27FC236}">
                <a16:creationId xmlns:a16="http://schemas.microsoft.com/office/drawing/2014/main" id="{2A40D20F-013A-5044-BB25-88DD88ACB6F3}"/>
              </a:ext>
            </a:extLst>
          </p:cNvPr>
          <p:cNvSpPr txBox="1"/>
          <p:nvPr/>
        </p:nvSpPr>
        <p:spPr>
          <a:xfrm>
            <a:off x="388840" y="7659011"/>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2009 – 2011 </a:t>
            </a:r>
          </a:p>
          <a:p>
            <a:pPr>
              <a:lnSpc>
                <a:spcPts val="1700"/>
              </a:lnSpc>
            </a:pPr>
            <a:r>
              <a:rPr lang="en-US" sz="1050" dirty="0">
                <a:latin typeface="Roboto Light" panose="02000000000000000000" pitchFamily="2" charset="0"/>
                <a:ea typeface="Roboto Light" panose="02000000000000000000" pitchFamily="2" charset="0"/>
              </a:rPr>
              <a:t>Manage corporate marketing for key products and events, managing Direct Marketing, Events and Sponsorships to ensure profitability. Develop and manage key relationships with agencies, vendors and suppliers, providing marketing solutions to ensure market share growth.</a:t>
            </a:r>
          </a:p>
        </p:txBody>
      </p:sp>
      <p:sp>
        <p:nvSpPr>
          <p:cNvPr id="49" name="TextBox 48">
            <a:extLst>
              <a:ext uri="{FF2B5EF4-FFF2-40B4-BE49-F238E27FC236}">
                <a16:creationId xmlns:a16="http://schemas.microsoft.com/office/drawing/2014/main" id="{AA36BE70-B0A8-464B-9899-CB63BCC90336}"/>
              </a:ext>
            </a:extLst>
          </p:cNvPr>
          <p:cNvSpPr txBox="1"/>
          <p:nvPr/>
        </p:nvSpPr>
        <p:spPr>
          <a:xfrm>
            <a:off x="388840" y="8834900"/>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2011 – 2012 </a:t>
            </a:r>
          </a:p>
          <a:p>
            <a:pPr>
              <a:lnSpc>
                <a:spcPts val="1700"/>
              </a:lnSpc>
            </a:pPr>
            <a:r>
              <a:rPr lang="en-US" sz="1050" dirty="0">
                <a:latin typeface="Roboto Light" panose="02000000000000000000" pitchFamily="2" charset="0"/>
                <a:ea typeface="Roboto Light" panose="02000000000000000000" pitchFamily="2" charset="0"/>
              </a:rPr>
              <a:t>Manage corporate marketing for key products and events, managing Direct Marketing, Events and Sponsorships to ensure profitability. Develop and manage key relationships with agencies, vendors and suppliers, providing marketing solutions to ensure market share growth.</a:t>
            </a:r>
          </a:p>
        </p:txBody>
      </p:sp>
    </p:spTree>
    <p:extLst>
      <p:ext uri="{BB962C8B-B14F-4D97-AF65-F5344CB8AC3E}">
        <p14:creationId xmlns:p14="http://schemas.microsoft.com/office/powerpoint/2010/main" val="34044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911F6798-AE0A-D247-B693-4E06EAB67D15}"/>
              </a:ext>
            </a:extLst>
          </p:cNvPr>
          <p:cNvSpPr/>
          <p:nvPr/>
        </p:nvSpPr>
        <p:spPr>
          <a:xfrm>
            <a:off x="0" y="0"/>
            <a:ext cx="7772400" cy="246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FD35808-001E-C946-8FDF-3BFD8B9AC246}"/>
              </a:ext>
            </a:extLst>
          </p:cNvPr>
          <p:cNvSpPr txBox="1"/>
          <p:nvPr/>
        </p:nvSpPr>
        <p:spPr>
          <a:xfrm>
            <a:off x="388842" y="3930084"/>
            <a:ext cx="989053"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References</a:t>
            </a:r>
          </a:p>
        </p:txBody>
      </p:sp>
      <p:cxnSp>
        <p:nvCxnSpPr>
          <p:cNvPr id="16" name="Straight Connector 15">
            <a:extLst>
              <a:ext uri="{FF2B5EF4-FFF2-40B4-BE49-F238E27FC236}">
                <a16:creationId xmlns:a16="http://schemas.microsoft.com/office/drawing/2014/main" id="{C4FDBDB9-2B39-874E-BC88-96324E83CE45}"/>
              </a:ext>
            </a:extLst>
          </p:cNvPr>
          <p:cNvCxnSpPr>
            <a:cxnSpLocks/>
          </p:cNvCxnSpPr>
          <p:nvPr/>
        </p:nvCxnSpPr>
        <p:spPr>
          <a:xfrm>
            <a:off x="1493412" y="4053194"/>
            <a:ext cx="5890146"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A52CC4-1B7D-5F43-87A0-1E0A6E7E34D6}"/>
              </a:ext>
            </a:extLst>
          </p:cNvPr>
          <p:cNvSpPr txBox="1"/>
          <p:nvPr/>
        </p:nvSpPr>
        <p:spPr>
          <a:xfrm>
            <a:off x="388842" y="5664034"/>
            <a:ext cx="506549"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Skills</a:t>
            </a:r>
          </a:p>
        </p:txBody>
      </p:sp>
      <p:cxnSp>
        <p:nvCxnSpPr>
          <p:cNvPr id="24" name="Straight Connector 23">
            <a:extLst>
              <a:ext uri="{FF2B5EF4-FFF2-40B4-BE49-F238E27FC236}">
                <a16:creationId xmlns:a16="http://schemas.microsoft.com/office/drawing/2014/main" id="{1849E7E3-7ADF-764B-BE04-2F40D28EE7FB}"/>
              </a:ext>
            </a:extLst>
          </p:cNvPr>
          <p:cNvCxnSpPr>
            <a:cxnSpLocks/>
          </p:cNvCxnSpPr>
          <p:nvPr/>
        </p:nvCxnSpPr>
        <p:spPr>
          <a:xfrm>
            <a:off x="1053515" y="5787144"/>
            <a:ext cx="6330043"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BAFC860-0E7F-5940-B7B0-29D33BB7C9DF}"/>
              </a:ext>
            </a:extLst>
          </p:cNvPr>
          <p:cNvSpPr txBox="1"/>
          <p:nvPr/>
        </p:nvSpPr>
        <p:spPr>
          <a:xfrm>
            <a:off x="388842" y="6085832"/>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Adobe Creative Cloud</a:t>
            </a:r>
          </a:p>
        </p:txBody>
      </p:sp>
      <p:sp>
        <p:nvSpPr>
          <p:cNvPr id="27" name="Oval 26">
            <a:extLst>
              <a:ext uri="{FF2B5EF4-FFF2-40B4-BE49-F238E27FC236}">
                <a16:creationId xmlns:a16="http://schemas.microsoft.com/office/drawing/2014/main" id="{110C0225-5E64-8748-ACDF-8DC4769B4D9D}"/>
              </a:ext>
            </a:extLst>
          </p:cNvPr>
          <p:cNvSpPr/>
          <p:nvPr/>
        </p:nvSpPr>
        <p:spPr>
          <a:xfrm>
            <a:off x="381000"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F5D10E4-FE5C-2D43-9479-FDF864543F7D}"/>
              </a:ext>
            </a:extLst>
          </p:cNvPr>
          <p:cNvSpPr/>
          <p:nvPr/>
        </p:nvSpPr>
        <p:spPr>
          <a:xfrm>
            <a:off x="533473"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63FADB-6A6B-D343-A8B0-3AB5298B4CA7}"/>
              </a:ext>
            </a:extLst>
          </p:cNvPr>
          <p:cNvSpPr/>
          <p:nvPr/>
        </p:nvSpPr>
        <p:spPr>
          <a:xfrm>
            <a:off x="685946"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68FF223-F8A7-EE41-B7D1-5958368BF0B4}"/>
              </a:ext>
            </a:extLst>
          </p:cNvPr>
          <p:cNvSpPr/>
          <p:nvPr/>
        </p:nvSpPr>
        <p:spPr>
          <a:xfrm>
            <a:off x="838419"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948EEA4-7BEC-E649-B996-9E45D02C4D62}"/>
              </a:ext>
            </a:extLst>
          </p:cNvPr>
          <p:cNvSpPr/>
          <p:nvPr/>
        </p:nvSpPr>
        <p:spPr>
          <a:xfrm>
            <a:off x="990892"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F958DF4-F63B-674C-974C-5D064F6BF1EF}"/>
              </a:ext>
            </a:extLst>
          </p:cNvPr>
          <p:cNvSpPr/>
          <p:nvPr/>
        </p:nvSpPr>
        <p:spPr>
          <a:xfrm>
            <a:off x="1143365"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A8CC1C3-8658-B34F-B4E0-E98AE436254E}"/>
              </a:ext>
            </a:extLst>
          </p:cNvPr>
          <p:cNvSpPr/>
          <p:nvPr/>
        </p:nvSpPr>
        <p:spPr>
          <a:xfrm>
            <a:off x="1295839"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319FA43-16AB-124B-B186-0F6FC9A6D836}"/>
              </a:ext>
            </a:extLst>
          </p:cNvPr>
          <p:cNvSpPr/>
          <p:nvPr/>
        </p:nvSpPr>
        <p:spPr>
          <a:xfrm>
            <a:off x="1448312"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09AD0C-3822-524B-BB98-9DD481F5E06A}"/>
              </a:ext>
            </a:extLst>
          </p:cNvPr>
          <p:cNvSpPr/>
          <p:nvPr/>
        </p:nvSpPr>
        <p:spPr>
          <a:xfrm>
            <a:off x="1600785"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7EED3C8-7FE0-2248-A928-F7C5E4B81752}"/>
              </a:ext>
            </a:extLst>
          </p:cNvPr>
          <p:cNvSpPr/>
          <p:nvPr/>
        </p:nvSpPr>
        <p:spPr>
          <a:xfrm>
            <a:off x="1753259"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A9470FE-60D0-7146-89E8-62E97F2381D0}"/>
              </a:ext>
            </a:extLst>
          </p:cNvPr>
          <p:cNvSpPr txBox="1"/>
          <p:nvPr/>
        </p:nvSpPr>
        <p:spPr>
          <a:xfrm>
            <a:off x="2930555" y="6085832"/>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Microsoft Word</a:t>
            </a:r>
          </a:p>
        </p:txBody>
      </p:sp>
      <p:sp>
        <p:nvSpPr>
          <p:cNvPr id="41" name="Oval 40">
            <a:extLst>
              <a:ext uri="{FF2B5EF4-FFF2-40B4-BE49-F238E27FC236}">
                <a16:creationId xmlns:a16="http://schemas.microsoft.com/office/drawing/2014/main" id="{4CB2F6D5-8146-BA49-B713-DCB17F857BE0}"/>
              </a:ext>
            </a:extLst>
          </p:cNvPr>
          <p:cNvSpPr/>
          <p:nvPr/>
        </p:nvSpPr>
        <p:spPr>
          <a:xfrm>
            <a:off x="2922713"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4B62C2B-C03C-B747-BC8F-B2F16046FF3A}"/>
              </a:ext>
            </a:extLst>
          </p:cNvPr>
          <p:cNvSpPr/>
          <p:nvPr/>
        </p:nvSpPr>
        <p:spPr>
          <a:xfrm>
            <a:off x="3075186"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86823F8-D962-3746-BF7A-01285F44F7F3}"/>
              </a:ext>
            </a:extLst>
          </p:cNvPr>
          <p:cNvSpPr/>
          <p:nvPr/>
        </p:nvSpPr>
        <p:spPr>
          <a:xfrm>
            <a:off x="3227659"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50D738-7B4B-574C-B750-6EA135E556C9}"/>
              </a:ext>
            </a:extLst>
          </p:cNvPr>
          <p:cNvSpPr/>
          <p:nvPr/>
        </p:nvSpPr>
        <p:spPr>
          <a:xfrm>
            <a:off x="3380132"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15D144A-5434-6044-B8F4-70F5E29254BC}"/>
              </a:ext>
            </a:extLst>
          </p:cNvPr>
          <p:cNvSpPr/>
          <p:nvPr/>
        </p:nvSpPr>
        <p:spPr>
          <a:xfrm>
            <a:off x="3532605"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34F64CE-9AD3-884C-9D93-CFC1C8B31760}"/>
              </a:ext>
            </a:extLst>
          </p:cNvPr>
          <p:cNvSpPr/>
          <p:nvPr/>
        </p:nvSpPr>
        <p:spPr>
          <a:xfrm>
            <a:off x="3685078"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21FE060-335B-C645-AD30-D6EE2691FD1D}"/>
              </a:ext>
            </a:extLst>
          </p:cNvPr>
          <p:cNvSpPr/>
          <p:nvPr/>
        </p:nvSpPr>
        <p:spPr>
          <a:xfrm>
            <a:off x="3837552"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68940E7-C9E0-2A4D-BDBA-BAD2FA1CC130}"/>
              </a:ext>
            </a:extLst>
          </p:cNvPr>
          <p:cNvSpPr/>
          <p:nvPr/>
        </p:nvSpPr>
        <p:spPr>
          <a:xfrm>
            <a:off x="3990025"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D2C15B-9D67-B843-B1C2-B2D058A97C76}"/>
              </a:ext>
            </a:extLst>
          </p:cNvPr>
          <p:cNvSpPr/>
          <p:nvPr/>
        </p:nvSpPr>
        <p:spPr>
          <a:xfrm>
            <a:off x="4142498"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FACB399-E76F-EA43-961A-79D194CF2B56}"/>
              </a:ext>
            </a:extLst>
          </p:cNvPr>
          <p:cNvSpPr/>
          <p:nvPr/>
        </p:nvSpPr>
        <p:spPr>
          <a:xfrm>
            <a:off x="4294972"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6D62DB1-67BF-D647-B0F0-C55582EDD921}"/>
              </a:ext>
            </a:extLst>
          </p:cNvPr>
          <p:cNvSpPr txBox="1"/>
          <p:nvPr/>
        </p:nvSpPr>
        <p:spPr>
          <a:xfrm>
            <a:off x="5456586" y="6085832"/>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Microsoft PowerPoint</a:t>
            </a:r>
          </a:p>
        </p:txBody>
      </p:sp>
      <p:sp>
        <p:nvSpPr>
          <p:cNvPr id="53" name="Oval 52">
            <a:extLst>
              <a:ext uri="{FF2B5EF4-FFF2-40B4-BE49-F238E27FC236}">
                <a16:creationId xmlns:a16="http://schemas.microsoft.com/office/drawing/2014/main" id="{B8988D6E-F136-6F41-9A78-7E1D901C0D83}"/>
              </a:ext>
            </a:extLst>
          </p:cNvPr>
          <p:cNvSpPr/>
          <p:nvPr/>
        </p:nvSpPr>
        <p:spPr>
          <a:xfrm>
            <a:off x="5448744"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2246E57-5E7F-2F41-8870-8D379C259CD6}"/>
              </a:ext>
            </a:extLst>
          </p:cNvPr>
          <p:cNvSpPr/>
          <p:nvPr/>
        </p:nvSpPr>
        <p:spPr>
          <a:xfrm>
            <a:off x="5601217"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37E993D-3E83-FD48-9CEA-20F6AD8C0025}"/>
              </a:ext>
            </a:extLst>
          </p:cNvPr>
          <p:cNvSpPr/>
          <p:nvPr/>
        </p:nvSpPr>
        <p:spPr>
          <a:xfrm>
            <a:off x="5753690"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D1B2368-3440-C842-A882-8FB2F5F8D1A6}"/>
              </a:ext>
            </a:extLst>
          </p:cNvPr>
          <p:cNvSpPr/>
          <p:nvPr/>
        </p:nvSpPr>
        <p:spPr>
          <a:xfrm>
            <a:off x="5906163"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18FAD77-88FE-E943-AE74-8A4283F19624}"/>
              </a:ext>
            </a:extLst>
          </p:cNvPr>
          <p:cNvSpPr/>
          <p:nvPr/>
        </p:nvSpPr>
        <p:spPr>
          <a:xfrm>
            <a:off x="6058636"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026D9EA-5F3D-8845-9F3E-63AB36D391B4}"/>
              </a:ext>
            </a:extLst>
          </p:cNvPr>
          <p:cNvSpPr/>
          <p:nvPr/>
        </p:nvSpPr>
        <p:spPr>
          <a:xfrm>
            <a:off x="6211109"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3DCC5E8-28A5-644F-B5CA-56AABCB21123}"/>
              </a:ext>
            </a:extLst>
          </p:cNvPr>
          <p:cNvSpPr/>
          <p:nvPr/>
        </p:nvSpPr>
        <p:spPr>
          <a:xfrm>
            <a:off x="6363583"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ADF37D0-9150-794A-8CE1-CB15F9F57F8A}"/>
              </a:ext>
            </a:extLst>
          </p:cNvPr>
          <p:cNvSpPr/>
          <p:nvPr/>
        </p:nvSpPr>
        <p:spPr>
          <a:xfrm>
            <a:off x="6516056" y="6420689"/>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37CEAF1-8EDA-E049-B8E7-25353345340C}"/>
              </a:ext>
            </a:extLst>
          </p:cNvPr>
          <p:cNvSpPr/>
          <p:nvPr/>
        </p:nvSpPr>
        <p:spPr>
          <a:xfrm>
            <a:off x="6668529"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BA60DA4-168F-2549-937A-51ABFD6EC199}"/>
              </a:ext>
            </a:extLst>
          </p:cNvPr>
          <p:cNvSpPr/>
          <p:nvPr/>
        </p:nvSpPr>
        <p:spPr>
          <a:xfrm>
            <a:off x="6821003" y="6420689"/>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6E834F4D-934A-9247-8C4E-C73761460AFB}"/>
              </a:ext>
            </a:extLst>
          </p:cNvPr>
          <p:cNvSpPr txBox="1"/>
          <p:nvPr/>
        </p:nvSpPr>
        <p:spPr>
          <a:xfrm>
            <a:off x="388842" y="6771020"/>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HTML / CSS</a:t>
            </a:r>
          </a:p>
        </p:txBody>
      </p:sp>
      <p:sp>
        <p:nvSpPr>
          <p:cNvPr id="65" name="Oval 64">
            <a:extLst>
              <a:ext uri="{FF2B5EF4-FFF2-40B4-BE49-F238E27FC236}">
                <a16:creationId xmlns:a16="http://schemas.microsoft.com/office/drawing/2014/main" id="{13404361-B1CA-4040-9209-B470AD117344}"/>
              </a:ext>
            </a:extLst>
          </p:cNvPr>
          <p:cNvSpPr/>
          <p:nvPr/>
        </p:nvSpPr>
        <p:spPr>
          <a:xfrm>
            <a:off x="381000"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647F383-A6AF-1F43-AB16-A2A7CBA5272D}"/>
              </a:ext>
            </a:extLst>
          </p:cNvPr>
          <p:cNvSpPr/>
          <p:nvPr/>
        </p:nvSpPr>
        <p:spPr>
          <a:xfrm>
            <a:off x="533473"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3306817-011A-ED4B-BB7F-6F12B7E5232A}"/>
              </a:ext>
            </a:extLst>
          </p:cNvPr>
          <p:cNvSpPr/>
          <p:nvPr/>
        </p:nvSpPr>
        <p:spPr>
          <a:xfrm>
            <a:off x="685946"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62980DC-B131-C04E-950E-16AF99E87412}"/>
              </a:ext>
            </a:extLst>
          </p:cNvPr>
          <p:cNvSpPr/>
          <p:nvPr/>
        </p:nvSpPr>
        <p:spPr>
          <a:xfrm>
            <a:off x="838419"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036F0A1-AEA0-5946-83B2-6811AAEC9F37}"/>
              </a:ext>
            </a:extLst>
          </p:cNvPr>
          <p:cNvSpPr/>
          <p:nvPr/>
        </p:nvSpPr>
        <p:spPr>
          <a:xfrm>
            <a:off x="990892"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EF6D07-374B-AD49-ADA4-FD76CB85AA6F}"/>
              </a:ext>
            </a:extLst>
          </p:cNvPr>
          <p:cNvSpPr/>
          <p:nvPr/>
        </p:nvSpPr>
        <p:spPr>
          <a:xfrm>
            <a:off x="1143365"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CC87B65-EB82-5E4F-B358-27ACCB68ECBA}"/>
              </a:ext>
            </a:extLst>
          </p:cNvPr>
          <p:cNvSpPr/>
          <p:nvPr/>
        </p:nvSpPr>
        <p:spPr>
          <a:xfrm>
            <a:off x="1295839"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E26BB05-B078-904E-B45A-28E88D5F2F12}"/>
              </a:ext>
            </a:extLst>
          </p:cNvPr>
          <p:cNvSpPr/>
          <p:nvPr/>
        </p:nvSpPr>
        <p:spPr>
          <a:xfrm>
            <a:off x="1448312"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152F2F0-E78D-294F-8B8C-31E492DC2A90}"/>
              </a:ext>
            </a:extLst>
          </p:cNvPr>
          <p:cNvSpPr/>
          <p:nvPr/>
        </p:nvSpPr>
        <p:spPr>
          <a:xfrm>
            <a:off x="1600785"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F3A92D0-E206-734B-995C-3DE62FE5F051}"/>
              </a:ext>
            </a:extLst>
          </p:cNvPr>
          <p:cNvSpPr/>
          <p:nvPr/>
        </p:nvSpPr>
        <p:spPr>
          <a:xfrm>
            <a:off x="1753259"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B6000B1-DBEC-3A4D-9475-930080D811ED}"/>
              </a:ext>
            </a:extLst>
          </p:cNvPr>
          <p:cNvSpPr txBox="1"/>
          <p:nvPr/>
        </p:nvSpPr>
        <p:spPr>
          <a:xfrm>
            <a:off x="2930555" y="6771020"/>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Canva</a:t>
            </a:r>
          </a:p>
        </p:txBody>
      </p:sp>
      <p:sp>
        <p:nvSpPr>
          <p:cNvPr id="77" name="Oval 76">
            <a:extLst>
              <a:ext uri="{FF2B5EF4-FFF2-40B4-BE49-F238E27FC236}">
                <a16:creationId xmlns:a16="http://schemas.microsoft.com/office/drawing/2014/main" id="{10C0E0F8-04F1-3C42-A6D1-6BFE8EED2FF0}"/>
              </a:ext>
            </a:extLst>
          </p:cNvPr>
          <p:cNvSpPr/>
          <p:nvPr/>
        </p:nvSpPr>
        <p:spPr>
          <a:xfrm>
            <a:off x="2922713"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539A40D-B56E-1040-8054-4C103022E307}"/>
              </a:ext>
            </a:extLst>
          </p:cNvPr>
          <p:cNvSpPr/>
          <p:nvPr/>
        </p:nvSpPr>
        <p:spPr>
          <a:xfrm>
            <a:off x="3075186"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C95E78A-8CD9-A049-84A4-0952E376AE90}"/>
              </a:ext>
            </a:extLst>
          </p:cNvPr>
          <p:cNvSpPr/>
          <p:nvPr/>
        </p:nvSpPr>
        <p:spPr>
          <a:xfrm>
            <a:off x="3227659"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9BE80ED-DC00-8F48-A779-2B2DA7E480F4}"/>
              </a:ext>
            </a:extLst>
          </p:cNvPr>
          <p:cNvSpPr/>
          <p:nvPr/>
        </p:nvSpPr>
        <p:spPr>
          <a:xfrm>
            <a:off x="3380132"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4965FB2-5097-784A-B6DE-691A39F6839C}"/>
              </a:ext>
            </a:extLst>
          </p:cNvPr>
          <p:cNvSpPr/>
          <p:nvPr/>
        </p:nvSpPr>
        <p:spPr>
          <a:xfrm>
            <a:off x="3532605"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5F0B915-69AB-DE46-A2BC-D7E6772AE443}"/>
              </a:ext>
            </a:extLst>
          </p:cNvPr>
          <p:cNvSpPr/>
          <p:nvPr/>
        </p:nvSpPr>
        <p:spPr>
          <a:xfrm>
            <a:off x="3685078"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5546843-3EE3-BC44-A14C-B18C62D0175D}"/>
              </a:ext>
            </a:extLst>
          </p:cNvPr>
          <p:cNvSpPr/>
          <p:nvPr/>
        </p:nvSpPr>
        <p:spPr>
          <a:xfrm>
            <a:off x="3837552"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1982BC0-6810-4C48-9D0C-439F9F93ED78}"/>
              </a:ext>
            </a:extLst>
          </p:cNvPr>
          <p:cNvSpPr/>
          <p:nvPr/>
        </p:nvSpPr>
        <p:spPr>
          <a:xfrm>
            <a:off x="3990025"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E86EAE1-01B4-774D-9EFB-D609226DA267}"/>
              </a:ext>
            </a:extLst>
          </p:cNvPr>
          <p:cNvSpPr/>
          <p:nvPr/>
        </p:nvSpPr>
        <p:spPr>
          <a:xfrm>
            <a:off x="4142498"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D7400E7-DA16-EB4B-873A-9CCF489B41BB}"/>
              </a:ext>
            </a:extLst>
          </p:cNvPr>
          <p:cNvSpPr/>
          <p:nvPr/>
        </p:nvSpPr>
        <p:spPr>
          <a:xfrm>
            <a:off x="4294972"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6E8A4C53-C7EF-0B45-8204-26440C6A73B8}"/>
              </a:ext>
            </a:extLst>
          </p:cNvPr>
          <p:cNvSpPr txBox="1"/>
          <p:nvPr/>
        </p:nvSpPr>
        <p:spPr>
          <a:xfrm>
            <a:off x="5456586" y="6771020"/>
            <a:ext cx="1926972" cy="184666"/>
          </a:xfrm>
          <a:prstGeom prst="rect">
            <a:avLst/>
          </a:prstGeom>
          <a:noFill/>
        </p:spPr>
        <p:txBody>
          <a:bodyPr wrap="square" lIns="0" tIns="0" rIns="0" bIns="0" rtlCol="0" anchor="b">
            <a:spAutoFit/>
          </a:bodyPr>
          <a:lstStyle/>
          <a:p>
            <a:r>
              <a:rPr lang="en-US" sz="1200" i="1" dirty="0">
                <a:solidFill>
                  <a:schemeClr val="accent1"/>
                </a:solidFill>
                <a:latin typeface="Libre Baskerville" panose="02000000000000000000" pitchFamily="2" charset="0"/>
              </a:rPr>
              <a:t>Sketch</a:t>
            </a:r>
          </a:p>
        </p:txBody>
      </p:sp>
      <p:sp>
        <p:nvSpPr>
          <p:cNvPr id="89" name="Oval 88">
            <a:extLst>
              <a:ext uri="{FF2B5EF4-FFF2-40B4-BE49-F238E27FC236}">
                <a16:creationId xmlns:a16="http://schemas.microsoft.com/office/drawing/2014/main" id="{5EBF9EC9-94DC-8549-9D58-AF8F43884427}"/>
              </a:ext>
            </a:extLst>
          </p:cNvPr>
          <p:cNvSpPr/>
          <p:nvPr/>
        </p:nvSpPr>
        <p:spPr>
          <a:xfrm>
            <a:off x="5448744"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0F85719-C544-BA4F-858A-578A7D456886}"/>
              </a:ext>
            </a:extLst>
          </p:cNvPr>
          <p:cNvSpPr/>
          <p:nvPr/>
        </p:nvSpPr>
        <p:spPr>
          <a:xfrm>
            <a:off x="5601217"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5AD1959-FA24-1341-970C-F59A9D9B82D9}"/>
              </a:ext>
            </a:extLst>
          </p:cNvPr>
          <p:cNvSpPr/>
          <p:nvPr/>
        </p:nvSpPr>
        <p:spPr>
          <a:xfrm>
            <a:off x="5753690"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67B5907-0890-1E43-839E-A8660417E8BD}"/>
              </a:ext>
            </a:extLst>
          </p:cNvPr>
          <p:cNvSpPr/>
          <p:nvPr/>
        </p:nvSpPr>
        <p:spPr>
          <a:xfrm>
            <a:off x="5906163"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1390754-6F29-484A-86D5-6C84CB23D7B3}"/>
              </a:ext>
            </a:extLst>
          </p:cNvPr>
          <p:cNvSpPr/>
          <p:nvPr/>
        </p:nvSpPr>
        <p:spPr>
          <a:xfrm>
            <a:off x="6058636"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4380068-B020-5F4B-9051-07DCF15C937D}"/>
              </a:ext>
            </a:extLst>
          </p:cNvPr>
          <p:cNvSpPr/>
          <p:nvPr/>
        </p:nvSpPr>
        <p:spPr>
          <a:xfrm>
            <a:off x="6211109"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083EFC9-DD51-0549-8290-1C39B93C1EE6}"/>
              </a:ext>
            </a:extLst>
          </p:cNvPr>
          <p:cNvSpPr/>
          <p:nvPr/>
        </p:nvSpPr>
        <p:spPr>
          <a:xfrm>
            <a:off x="6363583"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5AD2E88-F40D-E44D-9AFA-7A564E0094FE}"/>
              </a:ext>
            </a:extLst>
          </p:cNvPr>
          <p:cNvSpPr/>
          <p:nvPr/>
        </p:nvSpPr>
        <p:spPr>
          <a:xfrm>
            <a:off x="6516056" y="7105877"/>
            <a:ext cx="107706" cy="107706"/>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C2B41744-FF4C-6B40-9470-46D2EFAE11FE}"/>
              </a:ext>
            </a:extLst>
          </p:cNvPr>
          <p:cNvSpPr/>
          <p:nvPr/>
        </p:nvSpPr>
        <p:spPr>
          <a:xfrm>
            <a:off x="6668529"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FADA901-3939-784E-929D-72DA869D8AA3}"/>
              </a:ext>
            </a:extLst>
          </p:cNvPr>
          <p:cNvSpPr/>
          <p:nvPr/>
        </p:nvSpPr>
        <p:spPr>
          <a:xfrm>
            <a:off x="6821003" y="7105877"/>
            <a:ext cx="107706" cy="10770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D5DDDD64-8A06-984C-89E1-24DACC65657F}"/>
              </a:ext>
            </a:extLst>
          </p:cNvPr>
          <p:cNvSpPr txBox="1"/>
          <p:nvPr/>
        </p:nvSpPr>
        <p:spPr>
          <a:xfrm>
            <a:off x="388842" y="7634321"/>
            <a:ext cx="803105"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Interests</a:t>
            </a:r>
          </a:p>
        </p:txBody>
      </p:sp>
      <p:cxnSp>
        <p:nvCxnSpPr>
          <p:cNvPr id="105" name="Straight Connector 104">
            <a:extLst>
              <a:ext uri="{FF2B5EF4-FFF2-40B4-BE49-F238E27FC236}">
                <a16:creationId xmlns:a16="http://schemas.microsoft.com/office/drawing/2014/main" id="{8951A5EE-287A-6B44-87DA-52A005B9A6E5}"/>
              </a:ext>
            </a:extLst>
          </p:cNvPr>
          <p:cNvCxnSpPr>
            <a:cxnSpLocks/>
          </p:cNvCxnSpPr>
          <p:nvPr/>
        </p:nvCxnSpPr>
        <p:spPr>
          <a:xfrm>
            <a:off x="1287997" y="7757431"/>
            <a:ext cx="6095561"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08" name="Shape 2679">
            <a:extLst>
              <a:ext uri="{FF2B5EF4-FFF2-40B4-BE49-F238E27FC236}">
                <a16:creationId xmlns:a16="http://schemas.microsoft.com/office/drawing/2014/main" id="{40574152-C4B4-A54E-8606-C341E547E899}"/>
              </a:ext>
            </a:extLst>
          </p:cNvPr>
          <p:cNvSpPr>
            <a:spLocks noChangeAspect="1"/>
          </p:cNvSpPr>
          <p:nvPr/>
        </p:nvSpPr>
        <p:spPr>
          <a:xfrm>
            <a:off x="794234" y="8022642"/>
            <a:ext cx="393316" cy="357558"/>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0" name="Shape 2727">
            <a:extLst>
              <a:ext uri="{FF2B5EF4-FFF2-40B4-BE49-F238E27FC236}">
                <a16:creationId xmlns:a16="http://schemas.microsoft.com/office/drawing/2014/main" id="{74327399-299B-944D-BC10-29B5D839E4A8}"/>
              </a:ext>
            </a:extLst>
          </p:cNvPr>
          <p:cNvSpPr>
            <a:spLocks noChangeAspect="1"/>
          </p:cNvSpPr>
          <p:nvPr/>
        </p:nvSpPr>
        <p:spPr>
          <a:xfrm>
            <a:off x="2239926" y="8004763"/>
            <a:ext cx="393316" cy="39331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1" name="Shape 2775">
            <a:extLst>
              <a:ext uri="{FF2B5EF4-FFF2-40B4-BE49-F238E27FC236}">
                <a16:creationId xmlns:a16="http://schemas.microsoft.com/office/drawing/2014/main" id="{D2E61A10-6076-7741-AA70-28FD9485F9ED}"/>
              </a:ext>
            </a:extLst>
          </p:cNvPr>
          <p:cNvSpPr>
            <a:spLocks noChangeAspect="1"/>
          </p:cNvSpPr>
          <p:nvPr/>
        </p:nvSpPr>
        <p:spPr>
          <a:xfrm>
            <a:off x="3692525" y="8058397"/>
            <a:ext cx="393316" cy="2860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2" name="Shape 2781">
            <a:extLst>
              <a:ext uri="{FF2B5EF4-FFF2-40B4-BE49-F238E27FC236}">
                <a16:creationId xmlns:a16="http://schemas.microsoft.com/office/drawing/2014/main" id="{A4D74804-89E5-194F-A39B-ECC542A4F6C4}"/>
              </a:ext>
            </a:extLst>
          </p:cNvPr>
          <p:cNvSpPr>
            <a:spLocks noChangeAspect="1"/>
          </p:cNvSpPr>
          <p:nvPr/>
        </p:nvSpPr>
        <p:spPr>
          <a:xfrm>
            <a:off x="5131313" y="8004763"/>
            <a:ext cx="393316" cy="393316"/>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3" name="Shape 2939">
            <a:extLst>
              <a:ext uri="{FF2B5EF4-FFF2-40B4-BE49-F238E27FC236}">
                <a16:creationId xmlns:a16="http://schemas.microsoft.com/office/drawing/2014/main" id="{07020994-0BCB-044B-AFFA-00AB863DF756}"/>
              </a:ext>
            </a:extLst>
          </p:cNvPr>
          <p:cNvSpPr>
            <a:spLocks noChangeAspect="1"/>
          </p:cNvSpPr>
          <p:nvPr/>
        </p:nvSpPr>
        <p:spPr>
          <a:xfrm>
            <a:off x="6577007" y="8004763"/>
            <a:ext cx="393316" cy="393316"/>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14" name="TextBox 113">
            <a:extLst>
              <a:ext uri="{FF2B5EF4-FFF2-40B4-BE49-F238E27FC236}">
                <a16:creationId xmlns:a16="http://schemas.microsoft.com/office/drawing/2014/main" id="{D39C4BBE-B87E-0843-95FD-6B0F69C7C34F}"/>
              </a:ext>
            </a:extLst>
          </p:cNvPr>
          <p:cNvSpPr txBox="1"/>
          <p:nvPr/>
        </p:nvSpPr>
        <p:spPr>
          <a:xfrm>
            <a:off x="380997" y="8465068"/>
            <a:ext cx="1219788" cy="196721"/>
          </a:xfrm>
          <a:prstGeom prst="rect">
            <a:avLst/>
          </a:prstGeom>
          <a:noFill/>
        </p:spPr>
        <p:txBody>
          <a:bodyPr wrap="square" lIns="0" tIns="0" rIns="0" bIns="0" rtlCol="0" anchor="t">
            <a:spAutoFit/>
          </a:bodyPr>
          <a:lstStyle/>
          <a:p>
            <a:pPr algn="ctr">
              <a:lnSpc>
                <a:spcPts val="1700"/>
              </a:lnSpc>
            </a:pPr>
            <a:r>
              <a:rPr lang="en-US" sz="1050" dirty="0">
                <a:latin typeface="Roboto Light" panose="02000000000000000000" pitchFamily="2" charset="0"/>
                <a:ea typeface="Roboto Light" panose="02000000000000000000" pitchFamily="2" charset="0"/>
              </a:rPr>
              <a:t>Gaming</a:t>
            </a:r>
          </a:p>
        </p:txBody>
      </p:sp>
      <p:sp>
        <p:nvSpPr>
          <p:cNvPr id="116" name="TextBox 115">
            <a:extLst>
              <a:ext uri="{FF2B5EF4-FFF2-40B4-BE49-F238E27FC236}">
                <a16:creationId xmlns:a16="http://schemas.microsoft.com/office/drawing/2014/main" id="{27436F31-2FFC-A440-A357-3BCF9E8D8355}"/>
              </a:ext>
            </a:extLst>
          </p:cNvPr>
          <p:cNvSpPr txBox="1"/>
          <p:nvPr/>
        </p:nvSpPr>
        <p:spPr>
          <a:xfrm>
            <a:off x="1826690" y="8465068"/>
            <a:ext cx="1219788" cy="196721"/>
          </a:xfrm>
          <a:prstGeom prst="rect">
            <a:avLst/>
          </a:prstGeom>
          <a:noFill/>
        </p:spPr>
        <p:txBody>
          <a:bodyPr wrap="square" lIns="0" tIns="0" rIns="0" bIns="0" rtlCol="0" anchor="t">
            <a:spAutoFit/>
          </a:bodyPr>
          <a:lstStyle/>
          <a:p>
            <a:pPr algn="ctr">
              <a:lnSpc>
                <a:spcPts val="1700"/>
              </a:lnSpc>
            </a:pPr>
            <a:r>
              <a:rPr lang="en-US" sz="1050" dirty="0">
                <a:latin typeface="Roboto Light" panose="02000000000000000000" pitchFamily="2" charset="0"/>
                <a:ea typeface="Roboto Light" panose="02000000000000000000" pitchFamily="2" charset="0"/>
              </a:rPr>
              <a:t>Music</a:t>
            </a:r>
          </a:p>
        </p:txBody>
      </p:sp>
      <p:sp>
        <p:nvSpPr>
          <p:cNvPr id="117" name="TextBox 116">
            <a:extLst>
              <a:ext uri="{FF2B5EF4-FFF2-40B4-BE49-F238E27FC236}">
                <a16:creationId xmlns:a16="http://schemas.microsoft.com/office/drawing/2014/main" id="{1B7AAE48-F213-4F40-BC94-4B1154106185}"/>
              </a:ext>
            </a:extLst>
          </p:cNvPr>
          <p:cNvSpPr txBox="1"/>
          <p:nvPr/>
        </p:nvSpPr>
        <p:spPr>
          <a:xfrm>
            <a:off x="3272383" y="8465068"/>
            <a:ext cx="1219788" cy="196721"/>
          </a:xfrm>
          <a:prstGeom prst="rect">
            <a:avLst/>
          </a:prstGeom>
          <a:noFill/>
        </p:spPr>
        <p:txBody>
          <a:bodyPr wrap="square" lIns="0" tIns="0" rIns="0" bIns="0" rtlCol="0" anchor="t">
            <a:spAutoFit/>
          </a:bodyPr>
          <a:lstStyle/>
          <a:p>
            <a:pPr algn="ctr">
              <a:lnSpc>
                <a:spcPts val="1700"/>
              </a:lnSpc>
            </a:pPr>
            <a:r>
              <a:rPr lang="en-US" sz="1050" dirty="0">
                <a:latin typeface="Roboto Light" panose="02000000000000000000" pitchFamily="2" charset="0"/>
                <a:ea typeface="Roboto Light" panose="02000000000000000000" pitchFamily="2" charset="0"/>
              </a:rPr>
              <a:t>Reading</a:t>
            </a:r>
          </a:p>
        </p:txBody>
      </p:sp>
      <p:sp>
        <p:nvSpPr>
          <p:cNvPr id="118" name="TextBox 117">
            <a:extLst>
              <a:ext uri="{FF2B5EF4-FFF2-40B4-BE49-F238E27FC236}">
                <a16:creationId xmlns:a16="http://schemas.microsoft.com/office/drawing/2014/main" id="{00685CAD-6840-DE45-B91E-71D78D98E1AB}"/>
              </a:ext>
            </a:extLst>
          </p:cNvPr>
          <p:cNvSpPr txBox="1"/>
          <p:nvPr/>
        </p:nvSpPr>
        <p:spPr>
          <a:xfrm>
            <a:off x="4718076" y="8465068"/>
            <a:ext cx="1219788" cy="196721"/>
          </a:xfrm>
          <a:prstGeom prst="rect">
            <a:avLst/>
          </a:prstGeom>
          <a:noFill/>
        </p:spPr>
        <p:txBody>
          <a:bodyPr wrap="square" lIns="0" tIns="0" rIns="0" bIns="0" rtlCol="0" anchor="t">
            <a:spAutoFit/>
          </a:bodyPr>
          <a:lstStyle/>
          <a:p>
            <a:pPr algn="ctr">
              <a:lnSpc>
                <a:spcPts val="1700"/>
              </a:lnSpc>
            </a:pPr>
            <a:r>
              <a:rPr lang="en-US" sz="1050" dirty="0">
                <a:latin typeface="Roboto Light" panose="02000000000000000000" pitchFamily="2" charset="0"/>
                <a:ea typeface="Roboto Light" panose="02000000000000000000" pitchFamily="2" charset="0"/>
              </a:rPr>
              <a:t>Coffee</a:t>
            </a:r>
          </a:p>
        </p:txBody>
      </p:sp>
      <p:sp>
        <p:nvSpPr>
          <p:cNvPr id="119" name="TextBox 118">
            <a:extLst>
              <a:ext uri="{FF2B5EF4-FFF2-40B4-BE49-F238E27FC236}">
                <a16:creationId xmlns:a16="http://schemas.microsoft.com/office/drawing/2014/main" id="{F4BE9D23-D52C-BD44-B5C8-6039142353FB}"/>
              </a:ext>
            </a:extLst>
          </p:cNvPr>
          <p:cNvSpPr txBox="1"/>
          <p:nvPr/>
        </p:nvSpPr>
        <p:spPr>
          <a:xfrm>
            <a:off x="6163770" y="8465068"/>
            <a:ext cx="1219788" cy="196721"/>
          </a:xfrm>
          <a:prstGeom prst="rect">
            <a:avLst/>
          </a:prstGeom>
          <a:noFill/>
        </p:spPr>
        <p:txBody>
          <a:bodyPr wrap="square" lIns="0" tIns="0" rIns="0" bIns="0" rtlCol="0" anchor="t">
            <a:spAutoFit/>
          </a:bodyPr>
          <a:lstStyle/>
          <a:p>
            <a:pPr algn="ctr">
              <a:lnSpc>
                <a:spcPts val="1700"/>
              </a:lnSpc>
            </a:pPr>
            <a:r>
              <a:rPr lang="en-US" sz="1050" dirty="0">
                <a:latin typeface="Roboto Light" panose="02000000000000000000" pitchFamily="2" charset="0"/>
                <a:ea typeface="Roboto Light" panose="02000000000000000000" pitchFamily="2" charset="0"/>
              </a:rPr>
              <a:t>Traveling</a:t>
            </a:r>
          </a:p>
        </p:txBody>
      </p:sp>
      <p:sp>
        <p:nvSpPr>
          <p:cNvPr id="120" name="TextBox 119">
            <a:extLst>
              <a:ext uri="{FF2B5EF4-FFF2-40B4-BE49-F238E27FC236}">
                <a16:creationId xmlns:a16="http://schemas.microsoft.com/office/drawing/2014/main" id="{F42A6D60-EDD3-764C-B54C-DF5B80E3B2EE}"/>
              </a:ext>
            </a:extLst>
          </p:cNvPr>
          <p:cNvSpPr txBox="1"/>
          <p:nvPr/>
        </p:nvSpPr>
        <p:spPr>
          <a:xfrm>
            <a:off x="388842" y="8896318"/>
            <a:ext cx="745397" cy="246221"/>
          </a:xfrm>
          <a:prstGeom prst="rect">
            <a:avLst/>
          </a:prstGeom>
          <a:noFill/>
        </p:spPr>
        <p:txBody>
          <a:bodyPr wrap="none" lIns="0" tIns="0" rIns="0" bIns="0" rtlCol="0" anchor="ctr">
            <a:spAutoFit/>
          </a:bodyPr>
          <a:lstStyle/>
          <a:p>
            <a:r>
              <a:rPr lang="en-US" sz="1600" i="1" dirty="0">
                <a:solidFill>
                  <a:schemeClr val="tx2"/>
                </a:solidFill>
                <a:latin typeface="Libre Baskerville" panose="02000000000000000000" pitchFamily="2" charset="0"/>
              </a:rPr>
              <a:t>Awards</a:t>
            </a:r>
          </a:p>
        </p:txBody>
      </p:sp>
      <p:cxnSp>
        <p:nvCxnSpPr>
          <p:cNvPr id="121" name="Straight Connector 120">
            <a:extLst>
              <a:ext uri="{FF2B5EF4-FFF2-40B4-BE49-F238E27FC236}">
                <a16:creationId xmlns:a16="http://schemas.microsoft.com/office/drawing/2014/main" id="{6A958F3D-BEBA-9146-BBCB-1B1FCF07B810}"/>
              </a:ext>
            </a:extLst>
          </p:cNvPr>
          <p:cNvCxnSpPr>
            <a:cxnSpLocks/>
          </p:cNvCxnSpPr>
          <p:nvPr/>
        </p:nvCxnSpPr>
        <p:spPr>
          <a:xfrm>
            <a:off x="1179708" y="9019428"/>
            <a:ext cx="620385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DCB8895-F57B-9448-8216-975BDB142382}"/>
              </a:ext>
            </a:extLst>
          </p:cNvPr>
          <p:cNvSpPr txBox="1"/>
          <p:nvPr/>
        </p:nvSpPr>
        <p:spPr>
          <a:xfrm>
            <a:off x="388840" y="313368"/>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2002 – 2014 </a:t>
            </a:r>
          </a:p>
          <a:p>
            <a:pPr>
              <a:lnSpc>
                <a:spcPts val="1700"/>
              </a:lnSpc>
            </a:pPr>
            <a:r>
              <a:rPr lang="en-US" sz="1050" dirty="0">
                <a:solidFill>
                  <a:srgbClr val="A7A7A7"/>
                </a:solidFill>
                <a:latin typeface="Roboto Light" panose="02000000000000000000" pitchFamily="2" charset="0"/>
                <a:ea typeface="Roboto Light" panose="02000000000000000000" pitchFamily="2" charset="0"/>
              </a:rPr>
              <a:t>Actively researched industry trends to bring new ideas and applications to company. Maintained project management schedules, databases, and forecast. Formed relationships with magazine and printing salespersons. Collaborated with marketing personnel in development of product information</a:t>
            </a:r>
            <a:endParaRPr lang="en-US" sz="1050" dirty="0">
              <a:latin typeface="Roboto Light" panose="02000000000000000000" pitchFamily="2" charset="0"/>
              <a:ea typeface="Roboto Light" panose="02000000000000000000" pitchFamily="2" charset="0"/>
            </a:endParaRPr>
          </a:p>
        </p:txBody>
      </p:sp>
      <p:sp>
        <p:nvSpPr>
          <p:cNvPr id="107" name="TextBox 106">
            <a:extLst>
              <a:ext uri="{FF2B5EF4-FFF2-40B4-BE49-F238E27FC236}">
                <a16:creationId xmlns:a16="http://schemas.microsoft.com/office/drawing/2014/main" id="{FB984953-9DFF-AC4A-B7E3-3D8C46910F72}"/>
              </a:ext>
            </a:extLst>
          </p:cNvPr>
          <p:cNvSpPr txBox="1"/>
          <p:nvPr/>
        </p:nvSpPr>
        <p:spPr>
          <a:xfrm>
            <a:off x="388840" y="1489257"/>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2014 – 2017 </a:t>
            </a:r>
          </a:p>
          <a:p>
            <a:pPr>
              <a:lnSpc>
                <a:spcPts val="1700"/>
              </a:lnSpc>
            </a:pPr>
            <a:r>
              <a:rPr lang="en-US" sz="1050" dirty="0">
                <a:latin typeface="Roboto Light" panose="02000000000000000000" pitchFamily="2" charset="0"/>
                <a:ea typeface="Roboto Light" panose="02000000000000000000" pitchFamily="2" charset="0"/>
              </a:rPr>
              <a:t>Worked in a lead role to provide supervision and guidance to junior designers. Utilize large format printing for billboards and trade shows and digital photography to enhance proposed work. Planned and executed the presentation of arrangements in graphic form or in detailed scale models. Collected, analyzed, interpreted.</a:t>
            </a:r>
          </a:p>
        </p:txBody>
      </p:sp>
      <p:sp>
        <p:nvSpPr>
          <p:cNvPr id="109" name="TextBox 108">
            <a:extLst>
              <a:ext uri="{FF2B5EF4-FFF2-40B4-BE49-F238E27FC236}">
                <a16:creationId xmlns:a16="http://schemas.microsoft.com/office/drawing/2014/main" id="{9919CFF5-145F-EB4B-868F-BA7EE5E36D83}"/>
              </a:ext>
            </a:extLst>
          </p:cNvPr>
          <p:cNvSpPr txBox="1"/>
          <p:nvPr/>
        </p:nvSpPr>
        <p:spPr>
          <a:xfrm>
            <a:off x="388840" y="2707877"/>
            <a:ext cx="7002559" cy="894347"/>
          </a:xfrm>
          <a:prstGeom prst="rect">
            <a:avLst/>
          </a:prstGeom>
          <a:noFill/>
        </p:spPr>
        <p:txBody>
          <a:bodyPr wrap="square" lIns="0" tIns="0" rIns="0" bIns="0" rtlCol="0" anchor="t">
            <a:spAutoFit/>
          </a:bodyPr>
          <a:lstStyle/>
          <a:p>
            <a:pPr lvl="0">
              <a:spcAft>
                <a:spcPts val="600"/>
              </a:spcAft>
            </a:pPr>
            <a:r>
              <a:rPr lang="en-US" sz="1200" i="1" dirty="0">
                <a:solidFill>
                  <a:srgbClr val="9E8D61"/>
                </a:solidFill>
                <a:latin typeface="Libre Baskerville" panose="02000000000000000000" pitchFamily="2" charset="0"/>
              </a:rPr>
              <a:t>Job Title. Company, Location, 2017 – present </a:t>
            </a:r>
          </a:p>
          <a:p>
            <a:pPr>
              <a:lnSpc>
                <a:spcPts val="1700"/>
              </a:lnSpc>
            </a:pPr>
            <a:r>
              <a:rPr lang="en-US" sz="1050" dirty="0">
                <a:latin typeface="Roboto Light" panose="02000000000000000000" pitchFamily="2" charset="0"/>
                <a:ea typeface="Roboto Light" panose="02000000000000000000" pitchFamily="2" charset="0"/>
              </a:rPr>
              <a:t>Provided proposal layouts and designs under extremely tight deadlines. Established trusting relationships with outside venders, designers and key clients. Recognized for fresh and innovative ideas and applications. Assisted in marketing strategies and research. Designed and produced trade show booths, company presentations, product labels.</a:t>
            </a:r>
          </a:p>
        </p:txBody>
      </p:sp>
      <p:sp>
        <p:nvSpPr>
          <p:cNvPr id="115" name="TextBox 114">
            <a:extLst>
              <a:ext uri="{FF2B5EF4-FFF2-40B4-BE49-F238E27FC236}">
                <a16:creationId xmlns:a16="http://schemas.microsoft.com/office/drawing/2014/main" id="{7D7A85AC-94E4-2444-8541-92F6A95A1162}"/>
              </a:ext>
            </a:extLst>
          </p:cNvPr>
          <p:cNvSpPr txBox="1"/>
          <p:nvPr/>
        </p:nvSpPr>
        <p:spPr>
          <a:xfrm>
            <a:off x="388611" y="4397765"/>
            <a:ext cx="1926972" cy="894347"/>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Mary Alexander</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+1 (234) 567-8900</a:t>
            </a:r>
          </a:p>
          <a:p>
            <a:pPr lvl="0">
              <a:lnSpc>
                <a:spcPts val="1700"/>
              </a:lnSpc>
            </a:pPr>
            <a:r>
              <a:rPr lang="en-US" sz="1050" dirty="0" err="1">
                <a:solidFill>
                  <a:srgbClr val="A7A7A7"/>
                </a:solidFill>
                <a:latin typeface="Roboto Light" panose="02000000000000000000" pitchFamily="2" charset="0"/>
                <a:ea typeface="Roboto Light" panose="02000000000000000000" pitchFamily="2" charset="0"/>
              </a:rPr>
              <a:t>maryalexander@domain.com</a:t>
            </a:r>
            <a:endParaRPr lang="en-US" sz="1050" dirty="0">
              <a:solidFill>
                <a:srgbClr val="A7A7A7"/>
              </a:solidFill>
              <a:latin typeface="Roboto Light" panose="02000000000000000000" pitchFamily="2" charset="0"/>
              <a:ea typeface="Roboto Light" panose="02000000000000000000" pitchFamily="2" charset="0"/>
            </a:endParaRPr>
          </a:p>
        </p:txBody>
      </p:sp>
      <p:sp>
        <p:nvSpPr>
          <p:cNvPr id="125" name="TextBox 124">
            <a:extLst>
              <a:ext uri="{FF2B5EF4-FFF2-40B4-BE49-F238E27FC236}">
                <a16:creationId xmlns:a16="http://schemas.microsoft.com/office/drawing/2014/main" id="{1A5E7F4B-6C73-044E-9755-1BF506569EF0}"/>
              </a:ext>
            </a:extLst>
          </p:cNvPr>
          <p:cNvSpPr txBox="1"/>
          <p:nvPr/>
        </p:nvSpPr>
        <p:spPr>
          <a:xfrm>
            <a:off x="2925697" y="4398703"/>
            <a:ext cx="1926972" cy="894347"/>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Scott Hernández</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+1 (234) 567-8900</a:t>
            </a:r>
          </a:p>
          <a:p>
            <a:pPr lvl="0">
              <a:lnSpc>
                <a:spcPts val="1700"/>
              </a:lnSpc>
            </a:pPr>
            <a:r>
              <a:rPr lang="en-US" sz="1050" dirty="0" err="1">
                <a:solidFill>
                  <a:srgbClr val="A7A7A7"/>
                </a:solidFill>
                <a:latin typeface="Roboto Light" panose="02000000000000000000" pitchFamily="2" charset="0"/>
                <a:ea typeface="Roboto Light" panose="02000000000000000000" pitchFamily="2" charset="0"/>
              </a:rPr>
              <a:t>scotthpd@domain.com</a:t>
            </a:r>
            <a:endParaRPr lang="en-US" sz="1050" dirty="0">
              <a:solidFill>
                <a:srgbClr val="A7A7A7"/>
              </a:solidFill>
              <a:latin typeface="Roboto Light" panose="02000000000000000000" pitchFamily="2" charset="0"/>
              <a:ea typeface="Roboto Light" panose="02000000000000000000" pitchFamily="2" charset="0"/>
            </a:endParaRPr>
          </a:p>
        </p:txBody>
      </p:sp>
      <p:sp>
        <p:nvSpPr>
          <p:cNvPr id="126" name="TextBox 125">
            <a:extLst>
              <a:ext uri="{FF2B5EF4-FFF2-40B4-BE49-F238E27FC236}">
                <a16:creationId xmlns:a16="http://schemas.microsoft.com/office/drawing/2014/main" id="{6CBAEC91-1A37-0F44-97E9-E1363975C5D6}"/>
              </a:ext>
            </a:extLst>
          </p:cNvPr>
          <p:cNvSpPr txBox="1"/>
          <p:nvPr/>
        </p:nvSpPr>
        <p:spPr>
          <a:xfrm>
            <a:off x="5468037" y="4401998"/>
            <a:ext cx="1926972" cy="894347"/>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Donald Wright</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+1 (234) 567-8900</a:t>
            </a:r>
          </a:p>
          <a:p>
            <a:pPr lvl="0">
              <a:lnSpc>
                <a:spcPts val="1700"/>
              </a:lnSpc>
            </a:pPr>
            <a:r>
              <a:rPr lang="en-US" sz="1050" dirty="0" err="1">
                <a:solidFill>
                  <a:srgbClr val="A7A7A7"/>
                </a:solidFill>
                <a:latin typeface="Roboto Light" panose="02000000000000000000" pitchFamily="2" charset="0"/>
                <a:ea typeface="Roboto Light" panose="02000000000000000000" pitchFamily="2" charset="0"/>
              </a:rPr>
              <a:t>donald.wright@domain.com</a:t>
            </a:r>
            <a:endParaRPr lang="en-US" sz="1050" dirty="0">
              <a:solidFill>
                <a:srgbClr val="A7A7A7"/>
              </a:solidFill>
              <a:latin typeface="Roboto Light" panose="02000000000000000000" pitchFamily="2" charset="0"/>
              <a:ea typeface="Roboto Light" panose="02000000000000000000" pitchFamily="2" charset="0"/>
            </a:endParaRPr>
          </a:p>
        </p:txBody>
      </p:sp>
      <p:sp>
        <p:nvSpPr>
          <p:cNvPr id="127" name="TextBox 126">
            <a:extLst>
              <a:ext uri="{FF2B5EF4-FFF2-40B4-BE49-F238E27FC236}">
                <a16:creationId xmlns:a16="http://schemas.microsoft.com/office/drawing/2014/main" id="{F927F721-11E5-4747-A147-863ECAC06A30}"/>
              </a:ext>
            </a:extLst>
          </p:cNvPr>
          <p:cNvSpPr txBox="1"/>
          <p:nvPr/>
        </p:nvSpPr>
        <p:spPr>
          <a:xfrm>
            <a:off x="388611" y="9269387"/>
            <a:ext cx="1926972" cy="458331"/>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Name of Award</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 2006 – 2007</a:t>
            </a:r>
          </a:p>
        </p:txBody>
      </p:sp>
      <p:sp>
        <p:nvSpPr>
          <p:cNvPr id="128" name="TextBox 127">
            <a:extLst>
              <a:ext uri="{FF2B5EF4-FFF2-40B4-BE49-F238E27FC236}">
                <a16:creationId xmlns:a16="http://schemas.microsoft.com/office/drawing/2014/main" id="{377A069E-0BB5-0F49-B3C6-19EF50759C1B}"/>
              </a:ext>
            </a:extLst>
          </p:cNvPr>
          <p:cNvSpPr txBox="1"/>
          <p:nvPr/>
        </p:nvSpPr>
        <p:spPr>
          <a:xfrm>
            <a:off x="2939669" y="9269387"/>
            <a:ext cx="1926972" cy="458331"/>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Name of Award</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 2012 – 2013</a:t>
            </a:r>
          </a:p>
        </p:txBody>
      </p:sp>
      <p:sp>
        <p:nvSpPr>
          <p:cNvPr id="129" name="TextBox 128">
            <a:extLst>
              <a:ext uri="{FF2B5EF4-FFF2-40B4-BE49-F238E27FC236}">
                <a16:creationId xmlns:a16="http://schemas.microsoft.com/office/drawing/2014/main" id="{AD459573-5AEB-FD4D-9687-D23C03182490}"/>
              </a:ext>
            </a:extLst>
          </p:cNvPr>
          <p:cNvSpPr txBox="1"/>
          <p:nvPr/>
        </p:nvSpPr>
        <p:spPr>
          <a:xfrm>
            <a:off x="5453950" y="9269387"/>
            <a:ext cx="1926972" cy="458331"/>
          </a:xfrm>
          <a:prstGeom prst="rect">
            <a:avLst/>
          </a:prstGeom>
          <a:noFill/>
        </p:spPr>
        <p:txBody>
          <a:bodyPr wrap="square" lIns="0" tIns="0" rIns="0" bIns="0" rtlCol="0" anchor="t">
            <a:spAutoFit/>
          </a:bodyPr>
          <a:lstStyle/>
          <a:p>
            <a:pPr>
              <a:spcAft>
                <a:spcPts val="600"/>
              </a:spcAft>
            </a:pPr>
            <a:r>
              <a:rPr lang="en-US" sz="1200" i="1" dirty="0">
                <a:solidFill>
                  <a:schemeClr val="accent1"/>
                </a:solidFill>
                <a:latin typeface="Libre Baskerville" panose="02000000000000000000" pitchFamily="2" charset="0"/>
              </a:rPr>
              <a:t>Name of Award</a:t>
            </a:r>
          </a:p>
          <a:p>
            <a:pPr lvl="0">
              <a:lnSpc>
                <a:spcPts val="1700"/>
              </a:lnSpc>
            </a:pPr>
            <a:r>
              <a:rPr lang="en-US" sz="1050" dirty="0">
                <a:solidFill>
                  <a:srgbClr val="A7A7A7"/>
                </a:solidFill>
                <a:latin typeface="Roboto Light" panose="02000000000000000000" pitchFamily="2" charset="0"/>
                <a:ea typeface="Roboto Light" panose="02000000000000000000" pitchFamily="2" charset="0"/>
              </a:rPr>
              <a:t>Company</a:t>
            </a:r>
            <a:r>
              <a:rPr lang="en-US" sz="1050">
                <a:solidFill>
                  <a:srgbClr val="A7A7A7"/>
                </a:solidFill>
                <a:latin typeface="Roboto Light" panose="02000000000000000000" pitchFamily="2" charset="0"/>
                <a:ea typeface="Roboto Light" panose="02000000000000000000" pitchFamily="2" charset="0"/>
              </a:rPr>
              <a:t>, 2015 – 2016</a:t>
            </a:r>
            <a:endParaRPr lang="en-US" sz="1050" dirty="0">
              <a:solidFill>
                <a:srgbClr val="A7A7A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06953158"/>
      </p:ext>
    </p:extLst>
  </p:cSld>
  <p:clrMapOvr>
    <a:masterClrMapping/>
  </p:clrMapOvr>
</p:sld>
</file>

<file path=ppt/theme/theme1.xml><?xml version="1.0" encoding="utf-8"?>
<a:theme xmlns:a="http://schemas.openxmlformats.org/drawingml/2006/main" name="Office Theme">
  <a:themeElements>
    <a:clrScheme name="Resume-1">
      <a:dk1>
        <a:srgbClr val="A7A7A7"/>
      </a:dk1>
      <a:lt1>
        <a:srgbClr val="FFFFFF"/>
      </a:lt1>
      <a:dk2>
        <a:srgbClr val="3C3525"/>
      </a:dk2>
      <a:lt2>
        <a:srgbClr val="E7E6E6"/>
      </a:lt2>
      <a:accent1>
        <a:srgbClr val="9E8D61"/>
      </a:accent1>
      <a:accent2>
        <a:srgbClr val="B14A38"/>
      </a:accent2>
      <a:accent3>
        <a:srgbClr val="4E3A1F"/>
      </a:accent3>
      <a:accent4>
        <a:srgbClr val="676663"/>
      </a:accent4>
      <a:accent5>
        <a:srgbClr val="C7BDB6"/>
      </a:accent5>
      <a:accent6>
        <a:srgbClr val="EEEFE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520</Words>
  <Application>Microsoft Macintosh PowerPoint</Application>
  <PresentationFormat>Custom</PresentationFormat>
  <Paragraphs>66</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Libre Baskerville</vt:lpstr>
      <vt:lpstr>Libre Caslon Text</vt:lpstr>
      <vt:lpstr>Open Sans Light</vt:lpstr>
      <vt:lpstr>Open Sans Semibold</vt:lpstr>
      <vt:lpstr>Roboto Light</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Manuel Lopez</cp:lastModifiedBy>
  <cp:revision>30</cp:revision>
  <dcterms:created xsi:type="dcterms:W3CDTF">2019-12-03T01:50:37Z</dcterms:created>
  <dcterms:modified xsi:type="dcterms:W3CDTF">2020-01-21T21:50:22Z</dcterms:modified>
  <cp:category/>
</cp:coreProperties>
</file>