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9"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guide id="3" pos="240" userDrawn="1">
          <p15:clr>
            <a:srgbClr val="A4A3A4"/>
          </p15:clr>
        </p15:guide>
        <p15:guide id="4" pos="4632" userDrawn="1">
          <p15:clr>
            <a:srgbClr val="A4A3A4"/>
          </p15:clr>
        </p15:guide>
        <p15:guide id="5" orient="horz" pos="192" userDrawn="1">
          <p15:clr>
            <a:srgbClr val="A4A3A4"/>
          </p15:clr>
        </p15:guide>
        <p15:guide id="6" orient="horz" pos="6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p:restoredTop sz="94698"/>
  </p:normalViewPr>
  <p:slideViewPr>
    <p:cSldViewPr snapToGrid="0" snapToObjects="1">
      <p:cViewPr varScale="1">
        <p:scale>
          <a:sx n="87" d="100"/>
          <a:sy n="87" d="100"/>
        </p:scale>
        <p:origin x="3696" y="208"/>
      </p:cViewPr>
      <p:guideLst>
        <p:guide orient="horz" pos="3192"/>
        <p:guide pos="2448"/>
        <p:guide pos="240"/>
        <p:guide pos="4632"/>
        <p:guide orient="horz" pos="192"/>
        <p:guide orient="horz" pos="614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6DD0086-571D-B546-B818-7FA0FD95E1CD}"/>
              </a:ext>
            </a:extLst>
          </p:cNvPr>
          <p:cNvSpPr>
            <a:spLocks noGrp="1"/>
          </p:cNvSpPr>
          <p:nvPr>
            <p:ph type="pic" sz="quarter" idx="10"/>
          </p:nvPr>
        </p:nvSpPr>
        <p:spPr>
          <a:xfrm>
            <a:off x="375756" y="329595"/>
            <a:ext cx="1848252" cy="1848252"/>
          </a:xfrm>
          <a:prstGeom prst="parallelogram">
            <a:avLst>
              <a:gd name="adj" fmla="val 14436"/>
            </a:avLst>
          </a:prstGeom>
          <a:solidFill>
            <a:schemeClr val="bg1">
              <a:lumMod val="95000"/>
            </a:schemeClr>
          </a:solidFill>
          <a:ln w="28575">
            <a:solidFill>
              <a:schemeClr val="bg1"/>
            </a:solidFill>
            <a:miter lim="800000"/>
          </a:ln>
        </p:spPr>
        <p:txBody>
          <a:bodyPr anchor="ctr">
            <a:normAutofit/>
          </a:bodyPr>
          <a:lstStyle>
            <a:lvl1pPr marL="0" indent="0" algn="ctr">
              <a:buNone/>
              <a:defRPr sz="1600" b="1" i="0">
                <a:latin typeface="Libre Caslon Text" panose="02020602060300000004" pitchFamily="18" charset="77"/>
              </a:defRPr>
            </a:lvl1pPr>
          </a:lstStyle>
          <a:p>
            <a:endParaRPr lang="en-US"/>
          </a:p>
        </p:txBody>
      </p:sp>
    </p:spTree>
    <p:extLst>
      <p:ext uri="{BB962C8B-B14F-4D97-AF65-F5344CB8AC3E}">
        <p14:creationId xmlns:p14="http://schemas.microsoft.com/office/powerpoint/2010/main" val="4194352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449057BF-143F-654A-BE61-7BF52D905453}" type="datetimeFigureOut">
              <a:rPr lang="en-US" smtClean="0"/>
              <a:t>1/21/20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A9039BF-E0FB-D843-8F6D-3060C51D69E8}" type="slidenum">
              <a:rPr lang="en-US" smtClean="0"/>
              <a:t>‹#›</a:t>
            </a:fld>
            <a:endParaRPr lang="en-US"/>
          </a:p>
        </p:txBody>
      </p:sp>
    </p:spTree>
    <p:extLst>
      <p:ext uri="{BB962C8B-B14F-4D97-AF65-F5344CB8AC3E}">
        <p14:creationId xmlns:p14="http://schemas.microsoft.com/office/powerpoint/2010/main" val="3959123360"/>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6D5BF0-7BA4-FB46-8DEE-6A2F9D834353}"/>
              </a:ext>
            </a:extLst>
          </p:cNvPr>
          <p:cNvSpPr/>
          <p:nvPr/>
        </p:nvSpPr>
        <p:spPr>
          <a:xfrm>
            <a:off x="0" y="0"/>
            <a:ext cx="2599765" cy="1005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22609146-F601-DD46-855B-7758B31158A8}"/>
              </a:ext>
            </a:extLst>
          </p:cNvPr>
          <p:cNvPicPr>
            <a:picLocks noGrp="1" noChangeAspect="1"/>
          </p:cNvPicPr>
          <p:nvPr>
            <p:ph type="pic" sz="quarter" idx="10"/>
          </p:nvPr>
        </p:nvPicPr>
        <p:blipFill rotWithShape="1">
          <a:blip r:embed="rId2"/>
          <a:srcRect t="16215" b="27535"/>
          <a:stretch/>
        </p:blipFill>
        <p:spPr>
          <a:xfrm>
            <a:off x="375756" y="329595"/>
            <a:ext cx="1848252" cy="1848252"/>
          </a:xfrm>
        </p:spPr>
      </p:pic>
      <p:sp>
        <p:nvSpPr>
          <p:cNvPr id="10" name="Rectangle 9">
            <a:extLst>
              <a:ext uri="{FF2B5EF4-FFF2-40B4-BE49-F238E27FC236}">
                <a16:creationId xmlns:a16="http://schemas.microsoft.com/office/drawing/2014/main" id="{3953294C-0727-894C-B788-18E8696830A8}"/>
              </a:ext>
            </a:extLst>
          </p:cNvPr>
          <p:cNvSpPr/>
          <p:nvPr/>
        </p:nvSpPr>
        <p:spPr>
          <a:xfrm>
            <a:off x="2599765" y="304800"/>
            <a:ext cx="5172636" cy="1897842"/>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81C1688-F0F6-8B41-9694-318D265F94B2}"/>
              </a:ext>
            </a:extLst>
          </p:cNvPr>
          <p:cNvSpPr txBox="1"/>
          <p:nvPr/>
        </p:nvSpPr>
        <p:spPr>
          <a:xfrm>
            <a:off x="3338624" y="438468"/>
            <a:ext cx="3694922" cy="1231106"/>
          </a:xfrm>
          <a:prstGeom prst="rect">
            <a:avLst/>
          </a:prstGeom>
          <a:noFill/>
        </p:spPr>
        <p:txBody>
          <a:bodyPr wrap="none" lIns="0" tIns="0" rIns="0" bIns="0" rtlCol="0" anchor="ctr">
            <a:spAutoFit/>
          </a:bodyPr>
          <a:lstStyle/>
          <a:p>
            <a:pPr algn="ctr"/>
            <a:r>
              <a:rPr lang="en-US" sz="4000" spc="300" dirty="0">
                <a:solidFill>
                  <a:schemeClr val="tx2"/>
                </a:solidFill>
                <a:latin typeface="Raleway" panose="020B0503030101060003" pitchFamily="34" charset="77"/>
              </a:rPr>
              <a:t>CAROLIYN L. </a:t>
            </a:r>
          </a:p>
          <a:p>
            <a:pPr algn="ctr"/>
            <a:r>
              <a:rPr lang="en-US" sz="4000" spc="300" dirty="0">
                <a:solidFill>
                  <a:schemeClr val="tx2"/>
                </a:solidFill>
                <a:latin typeface="Raleway" panose="020B0503030101060003" pitchFamily="34" charset="77"/>
              </a:rPr>
              <a:t>SMITH</a:t>
            </a:r>
          </a:p>
        </p:txBody>
      </p:sp>
      <p:sp>
        <p:nvSpPr>
          <p:cNvPr id="13" name="TextBox 12">
            <a:extLst>
              <a:ext uri="{FF2B5EF4-FFF2-40B4-BE49-F238E27FC236}">
                <a16:creationId xmlns:a16="http://schemas.microsoft.com/office/drawing/2014/main" id="{DED2B65F-8BB7-D744-A869-60A4265C3749}"/>
              </a:ext>
            </a:extLst>
          </p:cNvPr>
          <p:cNvSpPr txBox="1"/>
          <p:nvPr/>
        </p:nvSpPr>
        <p:spPr>
          <a:xfrm>
            <a:off x="3349046" y="1791975"/>
            <a:ext cx="3674084" cy="276999"/>
          </a:xfrm>
          <a:prstGeom prst="rect">
            <a:avLst/>
          </a:prstGeom>
          <a:noFill/>
        </p:spPr>
        <p:txBody>
          <a:bodyPr wrap="none" lIns="0" tIns="0" rIns="0" bIns="0" rtlCol="0" anchor="ctr">
            <a:spAutoFit/>
          </a:bodyPr>
          <a:lstStyle/>
          <a:p>
            <a:pPr algn="ctr"/>
            <a:r>
              <a:rPr lang="en-US" spc="1000" dirty="0">
                <a:solidFill>
                  <a:schemeClr val="accent1"/>
                </a:solidFill>
                <a:latin typeface="Raleway Light" panose="020B0403030101060003" pitchFamily="34" charset="77"/>
              </a:rPr>
              <a:t>BRAND MANAGER</a:t>
            </a:r>
          </a:p>
        </p:txBody>
      </p:sp>
      <p:sp>
        <p:nvSpPr>
          <p:cNvPr id="16" name="TextBox 15">
            <a:extLst>
              <a:ext uri="{FF2B5EF4-FFF2-40B4-BE49-F238E27FC236}">
                <a16:creationId xmlns:a16="http://schemas.microsoft.com/office/drawing/2014/main" id="{A1A119B9-96C1-F047-8D37-4C8C57C3D0E5}"/>
              </a:ext>
            </a:extLst>
          </p:cNvPr>
          <p:cNvSpPr txBox="1"/>
          <p:nvPr/>
        </p:nvSpPr>
        <p:spPr>
          <a:xfrm>
            <a:off x="673107" y="2545889"/>
            <a:ext cx="1253549"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CONTACT</a:t>
            </a:r>
          </a:p>
        </p:txBody>
      </p:sp>
      <p:sp>
        <p:nvSpPr>
          <p:cNvPr id="17" name="TextBox 16">
            <a:extLst>
              <a:ext uri="{FF2B5EF4-FFF2-40B4-BE49-F238E27FC236}">
                <a16:creationId xmlns:a16="http://schemas.microsoft.com/office/drawing/2014/main" id="{85DD6542-654A-FB4C-A7BC-C0937DA6E1AF}"/>
              </a:ext>
            </a:extLst>
          </p:cNvPr>
          <p:cNvSpPr txBox="1"/>
          <p:nvPr/>
        </p:nvSpPr>
        <p:spPr>
          <a:xfrm>
            <a:off x="381003" y="3031766"/>
            <a:ext cx="1837756" cy="184538"/>
          </a:xfrm>
          <a:prstGeom prst="rect">
            <a:avLst/>
          </a:prstGeom>
          <a:noFill/>
        </p:spPr>
        <p:txBody>
          <a:bodyPr wrap="square" lIns="0" tIns="0" rIns="0" bIns="0" rtlCol="0" anchor="ctr">
            <a:spAutoFit/>
          </a:bodyPr>
          <a:lstStyle/>
          <a:p>
            <a:pPr algn="ct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+1 (234) 567-8900</a:t>
            </a:r>
          </a:p>
        </p:txBody>
      </p:sp>
      <p:sp>
        <p:nvSpPr>
          <p:cNvPr id="18" name="TextBox 17">
            <a:extLst>
              <a:ext uri="{FF2B5EF4-FFF2-40B4-BE49-F238E27FC236}">
                <a16:creationId xmlns:a16="http://schemas.microsoft.com/office/drawing/2014/main" id="{8B18C298-B5CE-9341-9D37-A87A2D518011}"/>
              </a:ext>
            </a:extLst>
          </p:cNvPr>
          <p:cNvSpPr txBox="1"/>
          <p:nvPr/>
        </p:nvSpPr>
        <p:spPr>
          <a:xfrm>
            <a:off x="381001" y="3327795"/>
            <a:ext cx="1837760" cy="389722"/>
          </a:xfrm>
          <a:prstGeom prst="rect">
            <a:avLst/>
          </a:prstGeom>
          <a:noFill/>
        </p:spPr>
        <p:txBody>
          <a:bodyPr wrap="square" lIns="0" tIns="0" rIns="0" bIns="0" rtlCol="0" anchor="ctr">
            <a:spAutoFit/>
          </a:bodyPr>
          <a:lstStyle/>
          <a:p>
            <a:pPr algn="ct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1234 SW 40 St, City, State, Country 12345</a:t>
            </a:r>
          </a:p>
        </p:txBody>
      </p:sp>
      <p:sp>
        <p:nvSpPr>
          <p:cNvPr id="19" name="TextBox 18">
            <a:extLst>
              <a:ext uri="{FF2B5EF4-FFF2-40B4-BE49-F238E27FC236}">
                <a16:creationId xmlns:a16="http://schemas.microsoft.com/office/drawing/2014/main" id="{01FC84F7-EA00-BE40-A009-3781F626D6C3}"/>
              </a:ext>
            </a:extLst>
          </p:cNvPr>
          <p:cNvSpPr txBox="1"/>
          <p:nvPr/>
        </p:nvSpPr>
        <p:spPr>
          <a:xfrm>
            <a:off x="381002" y="3829007"/>
            <a:ext cx="1837756" cy="184538"/>
          </a:xfrm>
          <a:prstGeom prst="rect">
            <a:avLst/>
          </a:prstGeom>
          <a:noFill/>
        </p:spPr>
        <p:txBody>
          <a:bodyPr wrap="square" lIns="0" tIns="0" rIns="0" bIns="0" rtlCol="0" anchor="ctr">
            <a:spAutoFit/>
          </a:bodyPr>
          <a:lstStyle/>
          <a:p>
            <a:pPr algn="ct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www.domain-here.com</a:t>
            </a:r>
          </a:p>
        </p:txBody>
      </p:sp>
      <p:sp>
        <p:nvSpPr>
          <p:cNvPr id="20" name="TextBox 19">
            <a:extLst>
              <a:ext uri="{FF2B5EF4-FFF2-40B4-BE49-F238E27FC236}">
                <a16:creationId xmlns:a16="http://schemas.microsoft.com/office/drawing/2014/main" id="{25E85BA3-B117-8940-8036-D27B12D100B4}"/>
              </a:ext>
            </a:extLst>
          </p:cNvPr>
          <p:cNvSpPr txBox="1"/>
          <p:nvPr/>
        </p:nvSpPr>
        <p:spPr>
          <a:xfrm>
            <a:off x="381001" y="4150683"/>
            <a:ext cx="1837756" cy="184538"/>
          </a:xfrm>
          <a:prstGeom prst="rect">
            <a:avLst/>
          </a:prstGeom>
          <a:noFill/>
        </p:spPr>
        <p:txBody>
          <a:bodyPr wrap="square" lIns="0" tIns="0" rIns="0" bIns="0" rtlCol="0" anchor="ctr">
            <a:spAutoFit/>
          </a:bodyPr>
          <a:lstStyle/>
          <a:p>
            <a:pPr algn="ct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username@domain.com</a:t>
            </a:r>
          </a:p>
        </p:txBody>
      </p:sp>
      <p:sp>
        <p:nvSpPr>
          <p:cNvPr id="21" name="TextBox 20">
            <a:extLst>
              <a:ext uri="{FF2B5EF4-FFF2-40B4-BE49-F238E27FC236}">
                <a16:creationId xmlns:a16="http://schemas.microsoft.com/office/drawing/2014/main" id="{D25C17F3-D001-F54D-83FB-1D6F8DE9010D}"/>
              </a:ext>
            </a:extLst>
          </p:cNvPr>
          <p:cNvSpPr txBox="1"/>
          <p:nvPr/>
        </p:nvSpPr>
        <p:spPr>
          <a:xfrm>
            <a:off x="381000" y="4472358"/>
            <a:ext cx="1837756" cy="184538"/>
          </a:xfrm>
          <a:prstGeom prst="rect">
            <a:avLst/>
          </a:prstGeom>
          <a:noFill/>
        </p:spPr>
        <p:txBody>
          <a:bodyPr wrap="square" lIns="0" tIns="0" rIns="0" bIns="0" rtlCol="0" anchor="ctr">
            <a:spAutoFit/>
          </a:bodyPr>
          <a:lstStyle/>
          <a:p>
            <a:pPr algn="ct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a:t>
            </a:r>
          </a:p>
        </p:txBody>
      </p:sp>
      <p:cxnSp>
        <p:nvCxnSpPr>
          <p:cNvPr id="30" name="Straight Connector 29">
            <a:extLst>
              <a:ext uri="{FF2B5EF4-FFF2-40B4-BE49-F238E27FC236}">
                <a16:creationId xmlns:a16="http://schemas.microsoft.com/office/drawing/2014/main" id="{4BA35F67-F3D5-9F44-A816-310AA2FEA2EF}"/>
              </a:ext>
            </a:extLst>
          </p:cNvPr>
          <p:cNvCxnSpPr>
            <a:cxnSpLocks/>
          </p:cNvCxnSpPr>
          <p:nvPr/>
        </p:nvCxnSpPr>
        <p:spPr>
          <a:xfrm>
            <a:off x="381004" y="2831205"/>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1EE1F75-AEE8-8642-89B6-76DC541E6174}"/>
              </a:ext>
            </a:extLst>
          </p:cNvPr>
          <p:cNvSpPr txBox="1"/>
          <p:nvPr/>
        </p:nvSpPr>
        <p:spPr>
          <a:xfrm>
            <a:off x="531243" y="5024938"/>
            <a:ext cx="1537280"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EDUCATION</a:t>
            </a:r>
          </a:p>
        </p:txBody>
      </p:sp>
      <p:sp>
        <p:nvSpPr>
          <p:cNvPr id="35" name="TextBox 34">
            <a:extLst>
              <a:ext uri="{FF2B5EF4-FFF2-40B4-BE49-F238E27FC236}">
                <a16:creationId xmlns:a16="http://schemas.microsoft.com/office/drawing/2014/main" id="{414BC983-E614-EB4A-90BC-2B4AD0496F05}"/>
              </a:ext>
            </a:extLst>
          </p:cNvPr>
          <p:cNvSpPr txBox="1"/>
          <p:nvPr/>
        </p:nvSpPr>
        <p:spPr>
          <a:xfrm>
            <a:off x="381003" y="5526140"/>
            <a:ext cx="1837756" cy="953979"/>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bg1"/>
                </a:solidFill>
                <a:latin typeface="Raleway" panose="020B0503030101060003" pitchFamily="34" charset="77"/>
                <a:ea typeface="Roboto Light" panose="02000000000000000000" pitchFamily="2" charset="0"/>
              </a:rPr>
              <a:t>DEGREE TITLE</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University of Southern California Los Angeles</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2007 - 2011</a:t>
            </a:r>
          </a:p>
        </p:txBody>
      </p:sp>
      <p:cxnSp>
        <p:nvCxnSpPr>
          <p:cNvPr id="40" name="Straight Connector 39">
            <a:extLst>
              <a:ext uri="{FF2B5EF4-FFF2-40B4-BE49-F238E27FC236}">
                <a16:creationId xmlns:a16="http://schemas.microsoft.com/office/drawing/2014/main" id="{AA905D3B-18E9-314A-9AF5-810AA30BFA89}"/>
              </a:ext>
            </a:extLst>
          </p:cNvPr>
          <p:cNvCxnSpPr>
            <a:cxnSpLocks/>
          </p:cNvCxnSpPr>
          <p:nvPr/>
        </p:nvCxnSpPr>
        <p:spPr>
          <a:xfrm>
            <a:off x="381004" y="5310254"/>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7D2E645-9669-2F40-B263-C381A7396004}"/>
              </a:ext>
            </a:extLst>
          </p:cNvPr>
          <p:cNvSpPr txBox="1"/>
          <p:nvPr/>
        </p:nvSpPr>
        <p:spPr>
          <a:xfrm>
            <a:off x="381003" y="6694269"/>
            <a:ext cx="1837756" cy="953979"/>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bg1"/>
                </a:solidFill>
                <a:latin typeface="Raleway" panose="020B0503030101060003" pitchFamily="34" charset="77"/>
                <a:ea typeface="Roboto Light" panose="02000000000000000000" pitchFamily="2" charset="0"/>
              </a:rPr>
              <a:t>DEGREE TITLE</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University of Southern California Los Angeles</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2013 - 2015</a:t>
            </a:r>
          </a:p>
        </p:txBody>
      </p:sp>
      <p:sp>
        <p:nvSpPr>
          <p:cNvPr id="57" name="TextBox 56">
            <a:extLst>
              <a:ext uri="{FF2B5EF4-FFF2-40B4-BE49-F238E27FC236}">
                <a16:creationId xmlns:a16="http://schemas.microsoft.com/office/drawing/2014/main" id="{83B4CF4F-328F-FD49-AD29-FEB8135E401D}"/>
              </a:ext>
            </a:extLst>
          </p:cNvPr>
          <p:cNvSpPr txBox="1"/>
          <p:nvPr/>
        </p:nvSpPr>
        <p:spPr>
          <a:xfrm>
            <a:off x="853447" y="8016290"/>
            <a:ext cx="892873"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SKILLS</a:t>
            </a:r>
          </a:p>
        </p:txBody>
      </p:sp>
      <p:sp>
        <p:nvSpPr>
          <p:cNvPr id="58" name="TextBox 57">
            <a:extLst>
              <a:ext uri="{FF2B5EF4-FFF2-40B4-BE49-F238E27FC236}">
                <a16:creationId xmlns:a16="http://schemas.microsoft.com/office/drawing/2014/main" id="{C2030D54-602A-154B-B3D3-BF0D2CB1BD56}"/>
              </a:ext>
            </a:extLst>
          </p:cNvPr>
          <p:cNvSpPr txBox="1"/>
          <p:nvPr/>
        </p:nvSpPr>
        <p:spPr>
          <a:xfrm>
            <a:off x="381003" y="8517492"/>
            <a:ext cx="1837756" cy="1236108"/>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bg1"/>
                </a:solidFill>
                <a:latin typeface="Raleway" panose="020B0503030101060003" pitchFamily="34" charset="77"/>
                <a:ea typeface="Roboto Light" panose="02000000000000000000" pitchFamily="2" charset="0"/>
              </a:rPr>
              <a:t>PROFESSIONAL</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Analytical</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Attention to detail</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Creative</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Teamwork</a:t>
            </a:r>
          </a:p>
        </p:txBody>
      </p:sp>
      <p:cxnSp>
        <p:nvCxnSpPr>
          <p:cNvPr id="59" name="Straight Connector 58">
            <a:extLst>
              <a:ext uri="{FF2B5EF4-FFF2-40B4-BE49-F238E27FC236}">
                <a16:creationId xmlns:a16="http://schemas.microsoft.com/office/drawing/2014/main" id="{FE246FAD-FFF7-3B48-9744-5A1C3ABD1F73}"/>
              </a:ext>
            </a:extLst>
          </p:cNvPr>
          <p:cNvCxnSpPr>
            <a:cxnSpLocks/>
          </p:cNvCxnSpPr>
          <p:nvPr/>
        </p:nvCxnSpPr>
        <p:spPr>
          <a:xfrm>
            <a:off x="381004" y="8301606"/>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6A40F0-DFD2-0544-95FB-439C60ED316F}"/>
              </a:ext>
            </a:extLst>
          </p:cNvPr>
          <p:cNvSpPr txBox="1"/>
          <p:nvPr/>
        </p:nvSpPr>
        <p:spPr>
          <a:xfrm>
            <a:off x="4375766" y="2545889"/>
            <a:ext cx="1620636" cy="246221"/>
          </a:xfrm>
          <a:prstGeom prst="rect">
            <a:avLst/>
          </a:prstGeom>
          <a:noFill/>
        </p:spPr>
        <p:txBody>
          <a:bodyPr wrap="none" lIns="0" tIns="0" rIns="0" bIns="0" rtlCol="0" anchor="ctr">
            <a:spAutoFit/>
          </a:bodyPr>
          <a:lstStyle/>
          <a:p>
            <a:pPr algn="ctr"/>
            <a:r>
              <a:rPr lang="en-US" sz="1600" spc="300" dirty="0">
                <a:solidFill>
                  <a:schemeClr val="tx2"/>
                </a:solidFill>
                <a:latin typeface="Raleway Light" panose="020B0403030101060003" pitchFamily="34" charset="77"/>
              </a:rPr>
              <a:t>EXPERIENCE</a:t>
            </a:r>
          </a:p>
        </p:txBody>
      </p:sp>
      <p:cxnSp>
        <p:nvCxnSpPr>
          <p:cNvPr id="27" name="Straight Connector 26">
            <a:extLst>
              <a:ext uri="{FF2B5EF4-FFF2-40B4-BE49-F238E27FC236}">
                <a16:creationId xmlns:a16="http://schemas.microsoft.com/office/drawing/2014/main" id="{52048EAA-6597-7446-93A8-9E50071ACA90}"/>
              </a:ext>
            </a:extLst>
          </p:cNvPr>
          <p:cNvCxnSpPr>
            <a:cxnSpLocks/>
          </p:cNvCxnSpPr>
          <p:nvPr/>
        </p:nvCxnSpPr>
        <p:spPr>
          <a:xfrm>
            <a:off x="3018866" y="2831205"/>
            <a:ext cx="433443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A8F7B50-CE8F-3D40-8C02-3A7503A1B7B6}"/>
              </a:ext>
            </a:extLst>
          </p:cNvPr>
          <p:cNvSpPr txBox="1"/>
          <p:nvPr/>
        </p:nvSpPr>
        <p:spPr>
          <a:xfrm>
            <a:off x="3018866" y="3211257"/>
            <a:ext cx="4334434" cy="1325876"/>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2007 – 2009 </a:t>
            </a:r>
          </a:p>
          <a:p>
            <a:pPr algn="ctr">
              <a:lnSpc>
                <a:spcPts val="1600"/>
              </a:lnSpc>
              <a:spcAft>
                <a:spcPts val="300"/>
              </a:spcAft>
            </a:pPr>
            <a:r>
              <a:rPr lang="en-US" sz="1000" dirty="0">
                <a:latin typeface="Raleway" panose="020B0503030101060003" pitchFamily="34" charset="77"/>
                <a:ea typeface="Roboto Light" panose="02000000000000000000" pitchFamily="2" charset="0"/>
              </a:rPr>
              <a:t>Developed and maintained print/web collateral, graphical standards, marketing. Coordinated, designed and maintained both WordPress and CSS/HTML websites. Worked in conjunction with the Director of Communications, as well as the Director of Development and led the creative team in creating integrated marketing. </a:t>
            </a:r>
          </a:p>
        </p:txBody>
      </p:sp>
      <p:sp>
        <p:nvSpPr>
          <p:cNvPr id="32" name="TextBox 31">
            <a:extLst>
              <a:ext uri="{FF2B5EF4-FFF2-40B4-BE49-F238E27FC236}">
                <a16:creationId xmlns:a16="http://schemas.microsoft.com/office/drawing/2014/main" id="{6392E758-37D3-8D44-9C6D-183BBD9C7332}"/>
              </a:ext>
            </a:extLst>
          </p:cNvPr>
          <p:cNvSpPr txBox="1"/>
          <p:nvPr/>
        </p:nvSpPr>
        <p:spPr>
          <a:xfrm>
            <a:off x="3018866" y="4950079"/>
            <a:ext cx="4334434" cy="1325876"/>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2009 – 2010 </a:t>
            </a:r>
          </a:p>
          <a:p>
            <a:pPr algn="ctr">
              <a:lnSpc>
                <a:spcPts val="1600"/>
              </a:lnSpc>
              <a:spcAft>
                <a:spcPts val="300"/>
              </a:spcAft>
            </a:pPr>
            <a:r>
              <a:rPr lang="en-US" sz="1000" dirty="0">
                <a:latin typeface="Raleway" panose="020B0503030101060003" pitchFamily="34" charset="77"/>
                <a:ea typeface="Roboto Light" panose="02000000000000000000" pitchFamily="2" charset="0"/>
              </a:rPr>
              <a:t>Actively researched industry trends to bring new ideas and applications to company. Maintained project management schedules, databases, and forecast. Formed relationships with magazine and printing salespersons. Collaborated with marketing personnel in development of product information.</a:t>
            </a:r>
          </a:p>
        </p:txBody>
      </p:sp>
      <p:sp>
        <p:nvSpPr>
          <p:cNvPr id="33" name="TextBox 32">
            <a:extLst>
              <a:ext uri="{FF2B5EF4-FFF2-40B4-BE49-F238E27FC236}">
                <a16:creationId xmlns:a16="http://schemas.microsoft.com/office/drawing/2014/main" id="{FEADE632-F0D7-4646-A006-DC7EA9B3C98E}"/>
              </a:ext>
            </a:extLst>
          </p:cNvPr>
          <p:cNvSpPr txBox="1"/>
          <p:nvPr/>
        </p:nvSpPr>
        <p:spPr>
          <a:xfrm>
            <a:off x="3018866" y="6688901"/>
            <a:ext cx="4334434" cy="1120691"/>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2010 – 2012 </a:t>
            </a:r>
          </a:p>
          <a:p>
            <a:pPr algn="ctr">
              <a:lnSpc>
                <a:spcPts val="1600"/>
              </a:lnSpc>
              <a:spcAft>
                <a:spcPts val="300"/>
              </a:spcAft>
            </a:pPr>
            <a:r>
              <a:rPr lang="en-US" sz="1000" dirty="0">
                <a:latin typeface="Raleway" panose="020B0503030101060003" pitchFamily="34" charset="77"/>
                <a:ea typeface="Roboto Light" panose="02000000000000000000" pitchFamily="2" charset="0"/>
              </a:rPr>
              <a:t>Manage corporate marketing for key products and events, managing Direct Marketing, Events and Sponsorships to ensure profitability. Develop and manage key relationships with agencies, vendors and suppliers, providing marketing solutions to ensure market share growth.</a:t>
            </a:r>
          </a:p>
        </p:txBody>
      </p:sp>
      <p:sp>
        <p:nvSpPr>
          <p:cNvPr id="36" name="TextBox 35">
            <a:extLst>
              <a:ext uri="{FF2B5EF4-FFF2-40B4-BE49-F238E27FC236}">
                <a16:creationId xmlns:a16="http://schemas.microsoft.com/office/drawing/2014/main" id="{2C87A256-4CC5-644E-93E4-AF002EF8F690}"/>
              </a:ext>
            </a:extLst>
          </p:cNvPr>
          <p:cNvSpPr txBox="1"/>
          <p:nvPr/>
        </p:nvSpPr>
        <p:spPr>
          <a:xfrm>
            <a:off x="3018866" y="8427724"/>
            <a:ext cx="4334434" cy="1326838"/>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2012 – 2013 </a:t>
            </a:r>
          </a:p>
          <a:p>
            <a:pPr algn="ctr">
              <a:lnSpc>
                <a:spcPts val="1600"/>
              </a:lnSpc>
              <a:spcAft>
                <a:spcPts val="300"/>
              </a:spcAft>
            </a:pPr>
            <a:r>
              <a:rPr lang="en-US" sz="1000" dirty="0">
                <a:latin typeface="Raleway" panose="020B0503030101060003" pitchFamily="34" charset="77"/>
                <a:ea typeface="Roboto Light" panose="02000000000000000000" pitchFamily="2" charset="0"/>
              </a:rPr>
              <a:t>Actively researched industry trends to bring new ideas and applications to company. Maintained project management schedules, databases, and forecast. Formed relationships with magazine and printing salespersons. Collaborated with marketing personnel in development of product information.</a:t>
            </a:r>
          </a:p>
        </p:txBody>
      </p:sp>
    </p:spTree>
    <p:extLst>
      <p:ext uri="{BB962C8B-B14F-4D97-AF65-F5344CB8AC3E}">
        <p14:creationId xmlns:p14="http://schemas.microsoft.com/office/powerpoint/2010/main" val="398337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D08D3B-9C05-6942-8991-BD9F30CFB06D}"/>
              </a:ext>
            </a:extLst>
          </p:cNvPr>
          <p:cNvSpPr/>
          <p:nvPr/>
        </p:nvSpPr>
        <p:spPr>
          <a:xfrm>
            <a:off x="0" y="0"/>
            <a:ext cx="2599765" cy="1005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2CFB44-5037-3644-A049-688E7344416A}"/>
              </a:ext>
            </a:extLst>
          </p:cNvPr>
          <p:cNvSpPr txBox="1"/>
          <p:nvPr/>
        </p:nvSpPr>
        <p:spPr>
          <a:xfrm>
            <a:off x="853447" y="304800"/>
            <a:ext cx="892873"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SKILLS</a:t>
            </a:r>
          </a:p>
        </p:txBody>
      </p:sp>
      <p:sp>
        <p:nvSpPr>
          <p:cNvPr id="6" name="TextBox 5">
            <a:extLst>
              <a:ext uri="{FF2B5EF4-FFF2-40B4-BE49-F238E27FC236}">
                <a16:creationId xmlns:a16="http://schemas.microsoft.com/office/drawing/2014/main" id="{10091C9E-0DA3-6540-AEB8-002F0701EF1D}"/>
              </a:ext>
            </a:extLst>
          </p:cNvPr>
          <p:cNvSpPr txBox="1"/>
          <p:nvPr/>
        </p:nvSpPr>
        <p:spPr>
          <a:xfrm>
            <a:off x="381003" y="806002"/>
            <a:ext cx="1837756" cy="190693"/>
          </a:xfrm>
          <a:prstGeom prst="rect">
            <a:avLst/>
          </a:prstGeom>
          <a:noFill/>
        </p:spPr>
        <p:txBody>
          <a:bodyPr wrap="square" lIns="0" tIns="0" rIns="0" bIns="0" rtlCol="0" anchor="t">
            <a:spAutoFit/>
          </a:bodyPr>
          <a:lstStyle/>
          <a:p>
            <a:pPr algn="ctr">
              <a:lnSpc>
                <a:spcPts val="1600"/>
              </a:lnSpc>
              <a:spcAft>
                <a:spcPts val="300"/>
              </a:spcAft>
            </a:pPr>
            <a:r>
              <a:rPr lang="en-US" sz="1200" dirty="0">
                <a:solidFill>
                  <a:schemeClr val="bg1"/>
                </a:solidFill>
                <a:latin typeface="Raleway" panose="020B0503030101060003" pitchFamily="34" charset="77"/>
                <a:ea typeface="Roboto Light" panose="02000000000000000000" pitchFamily="2" charset="0"/>
              </a:rPr>
              <a:t>TECHNICAL</a:t>
            </a:r>
          </a:p>
        </p:txBody>
      </p:sp>
      <p:cxnSp>
        <p:nvCxnSpPr>
          <p:cNvPr id="7" name="Straight Connector 6">
            <a:extLst>
              <a:ext uri="{FF2B5EF4-FFF2-40B4-BE49-F238E27FC236}">
                <a16:creationId xmlns:a16="http://schemas.microsoft.com/office/drawing/2014/main" id="{CE10EE07-7F57-294E-A87D-87C7929E208B}"/>
              </a:ext>
            </a:extLst>
          </p:cNvPr>
          <p:cNvCxnSpPr>
            <a:cxnSpLocks/>
          </p:cNvCxnSpPr>
          <p:nvPr/>
        </p:nvCxnSpPr>
        <p:spPr>
          <a:xfrm>
            <a:off x="381004" y="590116"/>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9D63A6-BC48-E74A-B8F4-680EB4648148}"/>
              </a:ext>
            </a:extLst>
          </p:cNvPr>
          <p:cNvSpPr txBox="1"/>
          <p:nvPr/>
        </p:nvSpPr>
        <p:spPr>
          <a:xfrm>
            <a:off x="381003" y="1130953"/>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Adobe Creative Cloud</a:t>
            </a:r>
          </a:p>
        </p:txBody>
      </p:sp>
      <p:sp>
        <p:nvSpPr>
          <p:cNvPr id="2" name="Parallelogram 1">
            <a:extLst>
              <a:ext uri="{FF2B5EF4-FFF2-40B4-BE49-F238E27FC236}">
                <a16:creationId xmlns:a16="http://schemas.microsoft.com/office/drawing/2014/main" id="{A84635DA-5078-4A44-8EF6-38A81E3D4CC0}"/>
              </a:ext>
            </a:extLst>
          </p:cNvPr>
          <p:cNvSpPr/>
          <p:nvPr/>
        </p:nvSpPr>
        <p:spPr>
          <a:xfrm>
            <a:off x="381004" y="1399896"/>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823D7070-2F67-AA47-921D-13ED423D5D5E}"/>
              </a:ext>
            </a:extLst>
          </p:cNvPr>
          <p:cNvSpPr/>
          <p:nvPr/>
        </p:nvSpPr>
        <p:spPr>
          <a:xfrm>
            <a:off x="381004" y="1399896"/>
            <a:ext cx="1741710"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F22970-39E7-DD4B-9A61-2EEB99862305}"/>
              </a:ext>
            </a:extLst>
          </p:cNvPr>
          <p:cNvSpPr txBox="1"/>
          <p:nvPr/>
        </p:nvSpPr>
        <p:spPr>
          <a:xfrm>
            <a:off x="381003" y="1774331"/>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Microsoft Word</a:t>
            </a:r>
          </a:p>
        </p:txBody>
      </p:sp>
      <p:sp>
        <p:nvSpPr>
          <p:cNvPr id="13" name="Parallelogram 12">
            <a:extLst>
              <a:ext uri="{FF2B5EF4-FFF2-40B4-BE49-F238E27FC236}">
                <a16:creationId xmlns:a16="http://schemas.microsoft.com/office/drawing/2014/main" id="{1EF6DCFD-E400-5B46-8AE7-59BC74430108}"/>
              </a:ext>
            </a:extLst>
          </p:cNvPr>
          <p:cNvSpPr/>
          <p:nvPr/>
        </p:nvSpPr>
        <p:spPr>
          <a:xfrm>
            <a:off x="381004" y="2043274"/>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1B91F87E-B3B4-9B4A-83BF-2CC11C80FC81}"/>
              </a:ext>
            </a:extLst>
          </p:cNvPr>
          <p:cNvSpPr/>
          <p:nvPr/>
        </p:nvSpPr>
        <p:spPr>
          <a:xfrm>
            <a:off x="381004" y="2043274"/>
            <a:ext cx="1365316"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F78C6AA-CFD1-8640-B62A-F41A4BDF2874}"/>
              </a:ext>
            </a:extLst>
          </p:cNvPr>
          <p:cNvSpPr txBox="1"/>
          <p:nvPr/>
        </p:nvSpPr>
        <p:spPr>
          <a:xfrm>
            <a:off x="381003" y="2417709"/>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Microsoft PowerPoint</a:t>
            </a:r>
          </a:p>
        </p:txBody>
      </p:sp>
      <p:sp>
        <p:nvSpPr>
          <p:cNvPr id="17" name="Parallelogram 16">
            <a:extLst>
              <a:ext uri="{FF2B5EF4-FFF2-40B4-BE49-F238E27FC236}">
                <a16:creationId xmlns:a16="http://schemas.microsoft.com/office/drawing/2014/main" id="{53D839D4-7C06-A947-9363-089B726936ED}"/>
              </a:ext>
            </a:extLst>
          </p:cNvPr>
          <p:cNvSpPr/>
          <p:nvPr/>
        </p:nvSpPr>
        <p:spPr>
          <a:xfrm>
            <a:off x="381004" y="2686652"/>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953A3683-645E-484C-AA6B-98040964F801}"/>
              </a:ext>
            </a:extLst>
          </p:cNvPr>
          <p:cNvSpPr/>
          <p:nvPr/>
        </p:nvSpPr>
        <p:spPr>
          <a:xfrm>
            <a:off x="381003" y="2686652"/>
            <a:ext cx="1578425"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05C592C-A7F6-024D-97DE-DD56693B10CA}"/>
              </a:ext>
            </a:extLst>
          </p:cNvPr>
          <p:cNvSpPr txBox="1"/>
          <p:nvPr/>
        </p:nvSpPr>
        <p:spPr>
          <a:xfrm>
            <a:off x="381003" y="3061087"/>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HTML / CSS</a:t>
            </a:r>
          </a:p>
        </p:txBody>
      </p:sp>
      <p:sp>
        <p:nvSpPr>
          <p:cNvPr id="21" name="Parallelogram 20">
            <a:extLst>
              <a:ext uri="{FF2B5EF4-FFF2-40B4-BE49-F238E27FC236}">
                <a16:creationId xmlns:a16="http://schemas.microsoft.com/office/drawing/2014/main" id="{23EFBA11-EFEF-DC47-AEE4-29A254A44441}"/>
              </a:ext>
            </a:extLst>
          </p:cNvPr>
          <p:cNvSpPr/>
          <p:nvPr/>
        </p:nvSpPr>
        <p:spPr>
          <a:xfrm>
            <a:off x="381004" y="3330030"/>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31340373-76B6-8E42-836F-FDD9A4ECD80D}"/>
              </a:ext>
            </a:extLst>
          </p:cNvPr>
          <p:cNvSpPr/>
          <p:nvPr/>
        </p:nvSpPr>
        <p:spPr>
          <a:xfrm>
            <a:off x="381004" y="3330030"/>
            <a:ext cx="1072239"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00CA1F5-132A-BB47-9BBA-E0D3784FBE11}"/>
              </a:ext>
            </a:extLst>
          </p:cNvPr>
          <p:cNvSpPr txBox="1"/>
          <p:nvPr/>
        </p:nvSpPr>
        <p:spPr>
          <a:xfrm>
            <a:off x="381003" y="3704465"/>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Canvas</a:t>
            </a:r>
          </a:p>
        </p:txBody>
      </p:sp>
      <p:sp>
        <p:nvSpPr>
          <p:cNvPr id="25" name="Parallelogram 24">
            <a:extLst>
              <a:ext uri="{FF2B5EF4-FFF2-40B4-BE49-F238E27FC236}">
                <a16:creationId xmlns:a16="http://schemas.microsoft.com/office/drawing/2014/main" id="{042E9780-2AFA-0647-90D5-D57440E434D8}"/>
              </a:ext>
            </a:extLst>
          </p:cNvPr>
          <p:cNvSpPr/>
          <p:nvPr/>
        </p:nvSpPr>
        <p:spPr>
          <a:xfrm>
            <a:off x="381004" y="3973408"/>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a:extLst>
              <a:ext uri="{FF2B5EF4-FFF2-40B4-BE49-F238E27FC236}">
                <a16:creationId xmlns:a16="http://schemas.microsoft.com/office/drawing/2014/main" id="{EFD24661-6FF4-E949-8C75-F9421007AB2F}"/>
              </a:ext>
            </a:extLst>
          </p:cNvPr>
          <p:cNvSpPr/>
          <p:nvPr/>
        </p:nvSpPr>
        <p:spPr>
          <a:xfrm>
            <a:off x="381004" y="3973408"/>
            <a:ext cx="1224639"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5A25A1-5DA4-1A40-A7BB-7DE18222A6D3}"/>
              </a:ext>
            </a:extLst>
          </p:cNvPr>
          <p:cNvSpPr txBox="1"/>
          <p:nvPr/>
        </p:nvSpPr>
        <p:spPr>
          <a:xfrm>
            <a:off x="381003" y="4347842"/>
            <a:ext cx="1837756" cy="184538"/>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Sketch</a:t>
            </a:r>
          </a:p>
        </p:txBody>
      </p:sp>
      <p:sp>
        <p:nvSpPr>
          <p:cNvPr id="29" name="Parallelogram 28">
            <a:extLst>
              <a:ext uri="{FF2B5EF4-FFF2-40B4-BE49-F238E27FC236}">
                <a16:creationId xmlns:a16="http://schemas.microsoft.com/office/drawing/2014/main" id="{7932EEAA-B2D4-9248-B104-2C66761EC7B4}"/>
              </a:ext>
            </a:extLst>
          </p:cNvPr>
          <p:cNvSpPr/>
          <p:nvPr/>
        </p:nvSpPr>
        <p:spPr>
          <a:xfrm>
            <a:off x="381004" y="4616785"/>
            <a:ext cx="1837754" cy="158697"/>
          </a:xfrm>
          <a:prstGeom prst="parallelogram">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AD6266BE-3703-AD49-A790-BF1DC09B6038}"/>
              </a:ext>
            </a:extLst>
          </p:cNvPr>
          <p:cNvSpPr/>
          <p:nvPr/>
        </p:nvSpPr>
        <p:spPr>
          <a:xfrm>
            <a:off x="381004" y="4616785"/>
            <a:ext cx="696682" cy="158697"/>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558291-39F7-5748-AFAD-77C12E8C5036}"/>
              </a:ext>
            </a:extLst>
          </p:cNvPr>
          <p:cNvSpPr txBox="1"/>
          <p:nvPr/>
        </p:nvSpPr>
        <p:spPr>
          <a:xfrm>
            <a:off x="362128" y="5308863"/>
            <a:ext cx="1875513"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SOCIAL MEDIA</a:t>
            </a:r>
          </a:p>
        </p:txBody>
      </p:sp>
      <p:cxnSp>
        <p:nvCxnSpPr>
          <p:cNvPr id="32" name="Straight Connector 31">
            <a:extLst>
              <a:ext uri="{FF2B5EF4-FFF2-40B4-BE49-F238E27FC236}">
                <a16:creationId xmlns:a16="http://schemas.microsoft.com/office/drawing/2014/main" id="{7B2F1D68-8351-EB4A-80B1-52A4B7F1188A}"/>
              </a:ext>
            </a:extLst>
          </p:cNvPr>
          <p:cNvCxnSpPr>
            <a:cxnSpLocks/>
          </p:cNvCxnSpPr>
          <p:nvPr/>
        </p:nvCxnSpPr>
        <p:spPr>
          <a:xfrm>
            <a:off x="381004" y="5594179"/>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reeform 134">
            <a:extLst>
              <a:ext uri="{FF2B5EF4-FFF2-40B4-BE49-F238E27FC236}">
                <a16:creationId xmlns:a16="http://schemas.microsoft.com/office/drawing/2014/main" id="{F3C075BA-1D7D-6E48-A9C2-9B648149D154}"/>
              </a:ext>
            </a:extLst>
          </p:cNvPr>
          <p:cNvSpPr>
            <a:spLocks noChangeAspect="1" noChangeArrowheads="1"/>
          </p:cNvSpPr>
          <p:nvPr/>
        </p:nvSpPr>
        <p:spPr bwMode="auto">
          <a:xfrm>
            <a:off x="459737" y="5785160"/>
            <a:ext cx="288916" cy="289296"/>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Open Sans Light" panose="020B0306030504020204" pitchFamily="34" charset="0"/>
            </a:endParaRPr>
          </a:p>
        </p:txBody>
      </p:sp>
      <p:sp>
        <p:nvSpPr>
          <p:cNvPr id="34" name="Freeform 130">
            <a:extLst>
              <a:ext uri="{FF2B5EF4-FFF2-40B4-BE49-F238E27FC236}">
                <a16:creationId xmlns:a16="http://schemas.microsoft.com/office/drawing/2014/main" id="{5834CC2B-8BFB-FF4C-B854-D1C862641119}"/>
              </a:ext>
            </a:extLst>
          </p:cNvPr>
          <p:cNvSpPr>
            <a:spLocks noChangeAspect="1" noChangeArrowheads="1"/>
          </p:cNvSpPr>
          <p:nvPr/>
        </p:nvSpPr>
        <p:spPr bwMode="auto">
          <a:xfrm>
            <a:off x="459547" y="6552796"/>
            <a:ext cx="289296" cy="289296"/>
          </a:xfrm>
          <a:custGeom>
            <a:avLst/>
            <a:gdLst>
              <a:gd name="T0" fmla="*/ 35708461 w 664802"/>
              <a:gd name="T1" fmla="*/ 32541488 h 664802"/>
              <a:gd name="T2" fmla="*/ 46171358 w 664802"/>
              <a:gd name="T3" fmla="*/ 38512159 h 664802"/>
              <a:gd name="T4" fmla="*/ 46086697 w 664802"/>
              <a:gd name="T5" fmla="*/ 39697758 h 664802"/>
              <a:gd name="T6" fmla="*/ 35708461 w 664802"/>
              <a:gd name="T7" fmla="*/ 45372069 h 664802"/>
              <a:gd name="T8" fmla="*/ 34861326 w 664802"/>
              <a:gd name="T9" fmla="*/ 44779287 h 664802"/>
              <a:gd name="T10" fmla="*/ 34861326 w 664802"/>
              <a:gd name="T11" fmla="*/ 33134316 h 664802"/>
              <a:gd name="T12" fmla="*/ 35708461 w 664802"/>
              <a:gd name="T13" fmla="*/ 32541488 h 664802"/>
              <a:gd name="T14" fmla="*/ 26474100 w 664802"/>
              <a:gd name="T15" fmla="*/ 22971353 h 664802"/>
              <a:gd name="T16" fmla="*/ 16434883 w 664802"/>
              <a:gd name="T17" fmla="*/ 33007193 h 664802"/>
              <a:gd name="T18" fmla="*/ 16434883 w 664802"/>
              <a:gd name="T19" fmla="*/ 45202711 h 664802"/>
              <a:gd name="T20" fmla="*/ 26474100 w 664802"/>
              <a:gd name="T21" fmla="*/ 55238545 h 664802"/>
              <a:gd name="T22" fmla="*/ 52482848 w 664802"/>
              <a:gd name="T23" fmla="*/ 55238545 h 664802"/>
              <a:gd name="T24" fmla="*/ 62522110 w 664802"/>
              <a:gd name="T25" fmla="*/ 45202711 h 664802"/>
              <a:gd name="T26" fmla="*/ 62522110 w 664802"/>
              <a:gd name="T27" fmla="*/ 33007193 h 664802"/>
              <a:gd name="T28" fmla="*/ 52482848 w 664802"/>
              <a:gd name="T29" fmla="*/ 22971353 h 664802"/>
              <a:gd name="T30" fmla="*/ 39083804 w 664802"/>
              <a:gd name="T31" fmla="*/ 0 h 664802"/>
              <a:gd name="T32" fmla="*/ 78209948 w 664802"/>
              <a:gd name="T33" fmla="*/ 39126153 h 664802"/>
              <a:gd name="T34" fmla="*/ 39083804 w 664802"/>
              <a:gd name="T35" fmla="*/ 78209948 h 664802"/>
              <a:gd name="T36" fmla="*/ 0 w 664802"/>
              <a:gd name="T37" fmla="*/ 39126153 h 664802"/>
              <a:gd name="T38" fmla="*/ 39083804 w 664802"/>
              <a:gd name="T39" fmla="*/ 0 h 6648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64802" h="664802">
                <a:moveTo>
                  <a:pt x="303530" y="276610"/>
                </a:moveTo>
                <a:lnTo>
                  <a:pt x="392467" y="327362"/>
                </a:lnTo>
                <a:cubicBezTo>
                  <a:pt x="396787" y="329522"/>
                  <a:pt x="396067" y="335281"/>
                  <a:pt x="391747" y="337440"/>
                </a:cubicBezTo>
                <a:lnTo>
                  <a:pt x="303530" y="385673"/>
                </a:lnTo>
                <a:cubicBezTo>
                  <a:pt x="299570" y="387833"/>
                  <a:pt x="296329" y="385313"/>
                  <a:pt x="296329" y="380634"/>
                </a:cubicBezTo>
                <a:lnTo>
                  <a:pt x="296329" y="281649"/>
                </a:lnTo>
                <a:cubicBezTo>
                  <a:pt x="296329" y="276970"/>
                  <a:pt x="299930" y="274450"/>
                  <a:pt x="303530" y="276610"/>
                </a:cubicBezTo>
                <a:close/>
                <a:moveTo>
                  <a:pt x="225036" y="195262"/>
                </a:moveTo>
                <a:cubicBezTo>
                  <a:pt x="177867" y="195262"/>
                  <a:pt x="139700" y="233416"/>
                  <a:pt x="139700" y="280569"/>
                </a:cubicBezTo>
                <a:lnTo>
                  <a:pt x="139700" y="384233"/>
                </a:lnTo>
                <a:cubicBezTo>
                  <a:pt x="139700" y="431386"/>
                  <a:pt x="177867" y="469540"/>
                  <a:pt x="225036" y="469540"/>
                </a:cubicBezTo>
                <a:lnTo>
                  <a:pt x="446116" y="469540"/>
                </a:lnTo>
                <a:cubicBezTo>
                  <a:pt x="493285" y="469540"/>
                  <a:pt x="531452" y="431386"/>
                  <a:pt x="531452" y="384233"/>
                </a:cubicBezTo>
                <a:lnTo>
                  <a:pt x="531452" y="280569"/>
                </a:lnTo>
                <a:cubicBezTo>
                  <a:pt x="531452" y="233416"/>
                  <a:pt x="493285" y="195262"/>
                  <a:pt x="446116" y="195262"/>
                </a:cubicBezTo>
                <a:lnTo>
                  <a:pt x="225036" y="195262"/>
                </a:lnTo>
                <a:close/>
                <a:moveTo>
                  <a:pt x="332221" y="0"/>
                </a:moveTo>
                <a:cubicBezTo>
                  <a:pt x="515627" y="0"/>
                  <a:pt x="664802" y="149175"/>
                  <a:pt x="664802" y="332581"/>
                </a:cubicBezTo>
                <a:cubicBezTo>
                  <a:pt x="664802" y="515627"/>
                  <a:pt x="515627" y="664802"/>
                  <a:pt x="332221" y="664802"/>
                </a:cubicBezTo>
                <a:cubicBezTo>
                  <a:pt x="149175" y="664802"/>
                  <a:pt x="0" y="515627"/>
                  <a:pt x="0" y="332581"/>
                </a:cubicBezTo>
                <a:cubicBezTo>
                  <a:pt x="0" y="149175"/>
                  <a:pt x="149175" y="0"/>
                  <a:pt x="332221" y="0"/>
                </a:cubicBez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Open Sans Light" panose="020B0306030504020204" pitchFamily="34" charset="0"/>
            </a:endParaRPr>
          </a:p>
        </p:txBody>
      </p:sp>
      <p:sp>
        <p:nvSpPr>
          <p:cNvPr id="35" name="Freeform 18">
            <a:extLst>
              <a:ext uri="{FF2B5EF4-FFF2-40B4-BE49-F238E27FC236}">
                <a16:creationId xmlns:a16="http://schemas.microsoft.com/office/drawing/2014/main" id="{37FF9289-3235-A647-A173-B8FB8AAE38A2}"/>
              </a:ext>
            </a:extLst>
          </p:cNvPr>
          <p:cNvSpPr>
            <a:spLocks noChangeAspect="1" noChangeArrowheads="1"/>
          </p:cNvSpPr>
          <p:nvPr/>
        </p:nvSpPr>
        <p:spPr bwMode="auto">
          <a:xfrm>
            <a:off x="460498" y="6169929"/>
            <a:ext cx="287394" cy="287394"/>
          </a:xfrm>
          <a:custGeom>
            <a:avLst/>
            <a:gdLst>
              <a:gd name="T0" fmla="*/ 2147483646 w 1834"/>
              <a:gd name="T1" fmla="*/ 2147483646 h 1834"/>
              <a:gd name="T2" fmla="*/ 2147483646 w 1834"/>
              <a:gd name="T3" fmla="*/ 2147483646 h 1834"/>
              <a:gd name="T4" fmla="*/ 2147483646 w 1834"/>
              <a:gd name="T5" fmla="*/ 2147483646 h 1834"/>
              <a:gd name="T6" fmla="*/ 2147483646 w 1834"/>
              <a:gd name="T7" fmla="*/ 2147483646 h 1834"/>
              <a:gd name="T8" fmla="*/ 2147483646 w 1834"/>
              <a:gd name="T9" fmla="*/ 2147483646 h 1834"/>
              <a:gd name="T10" fmla="*/ 2147483646 w 1834"/>
              <a:gd name="T11" fmla="*/ 2147483646 h 1834"/>
              <a:gd name="T12" fmla="*/ 2147483646 w 1834"/>
              <a:gd name="T13" fmla="*/ 2147483646 h 1834"/>
              <a:gd name="T14" fmla="*/ 2147483646 w 1834"/>
              <a:gd name="T15" fmla="*/ 2147483646 h 1834"/>
              <a:gd name="T16" fmla="*/ 2147483646 w 1834"/>
              <a:gd name="T17" fmla="*/ 2147483646 h 1834"/>
              <a:gd name="T18" fmla="*/ 2147483646 w 1834"/>
              <a:gd name="T19" fmla="*/ 2147483646 h 1834"/>
              <a:gd name="T20" fmla="*/ 2147483646 w 1834"/>
              <a:gd name="T21" fmla="*/ 2147483646 h 1834"/>
              <a:gd name="T22" fmla="*/ 2147483646 w 1834"/>
              <a:gd name="T23" fmla="*/ 2147483646 h 1834"/>
              <a:gd name="T24" fmla="*/ 2147483646 w 1834"/>
              <a:gd name="T25" fmla="*/ 2147483646 h 1834"/>
              <a:gd name="T26" fmla="*/ 2147483646 w 1834"/>
              <a:gd name="T27" fmla="*/ 2147483646 h 1834"/>
              <a:gd name="T28" fmla="*/ 2147483646 w 1834"/>
              <a:gd name="T29" fmla="*/ 2147483646 h 1834"/>
              <a:gd name="T30" fmla="*/ 2147483646 w 1834"/>
              <a:gd name="T31" fmla="*/ 2147483646 h 1834"/>
              <a:gd name="T32" fmla="*/ 2147483646 w 1834"/>
              <a:gd name="T33" fmla="*/ 2147483646 h 1834"/>
              <a:gd name="T34" fmla="*/ 2147483646 w 1834"/>
              <a:gd name="T35" fmla="*/ 2147483646 h 1834"/>
              <a:gd name="T36" fmla="*/ 2147483646 w 1834"/>
              <a:gd name="T37" fmla="*/ 2147483646 h 1834"/>
              <a:gd name="T38" fmla="*/ 2147483646 w 1834"/>
              <a:gd name="T39" fmla="*/ 2147483646 h 1834"/>
              <a:gd name="T40" fmla="*/ 2147483646 w 1834"/>
              <a:gd name="T41" fmla="*/ 2147483646 h 1834"/>
              <a:gd name="T42" fmla="*/ 2147483646 w 1834"/>
              <a:gd name="T43" fmla="*/ 2147483646 h 1834"/>
              <a:gd name="T44" fmla="*/ 2147483646 w 1834"/>
              <a:gd name="T45" fmla="*/ 2147483646 h 1834"/>
              <a:gd name="T46" fmla="*/ 2147483646 w 1834"/>
              <a:gd name="T47" fmla="*/ 2147483646 h 1834"/>
              <a:gd name="T48" fmla="*/ 2147483646 w 1834"/>
              <a:gd name="T49" fmla="*/ 2147483646 h 1834"/>
              <a:gd name="T50" fmla="*/ 2147483646 w 1834"/>
              <a:gd name="T51" fmla="*/ 2147483646 h 1834"/>
              <a:gd name="T52" fmla="*/ 2147483646 w 1834"/>
              <a:gd name="T53" fmla="*/ 2147483646 h 1834"/>
              <a:gd name="T54" fmla="*/ 2147483646 w 1834"/>
              <a:gd name="T55" fmla="*/ 2147483646 h 1834"/>
              <a:gd name="T56" fmla="*/ 2147483646 w 1834"/>
              <a:gd name="T57" fmla="*/ 2147483646 h 1834"/>
              <a:gd name="T58" fmla="*/ 2147483646 w 1834"/>
              <a:gd name="T59" fmla="*/ 2147483646 h 1834"/>
              <a:gd name="T60" fmla="*/ 2147483646 w 1834"/>
              <a:gd name="T61" fmla="*/ 2147483646 h 1834"/>
              <a:gd name="T62" fmla="*/ 2147483646 w 1834"/>
              <a:gd name="T63" fmla="*/ 2147483646 h 1834"/>
              <a:gd name="T64" fmla="*/ 2147483646 w 1834"/>
              <a:gd name="T65" fmla="*/ 2147483646 h 1834"/>
              <a:gd name="T66" fmla="*/ 2147483646 w 1834"/>
              <a:gd name="T67" fmla="*/ 2147483646 h 1834"/>
              <a:gd name="T68" fmla="*/ 2147483646 w 1834"/>
              <a:gd name="T69" fmla="*/ 2147483646 h 1834"/>
              <a:gd name="T70" fmla="*/ 2147483646 w 1834"/>
              <a:gd name="T71" fmla="*/ 2147483646 h 1834"/>
              <a:gd name="T72" fmla="*/ 2147483646 w 1834"/>
              <a:gd name="T73" fmla="*/ 2147483646 h 1834"/>
              <a:gd name="T74" fmla="*/ 2147483646 w 1834"/>
              <a:gd name="T75" fmla="*/ 2147483646 h 1834"/>
              <a:gd name="T76" fmla="*/ 2147483646 w 1834"/>
              <a:gd name="T77" fmla="*/ 2147483646 h 1834"/>
              <a:gd name="T78" fmla="*/ 2147483646 w 1834"/>
              <a:gd name="T79" fmla="*/ 2147483646 h 1834"/>
              <a:gd name="T80" fmla="*/ 2147483646 w 1834"/>
              <a:gd name="T81" fmla="*/ 2147483646 h 1834"/>
              <a:gd name="T82" fmla="*/ 2147483646 w 1834"/>
              <a:gd name="T83" fmla="*/ 2147483646 h 1834"/>
              <a:gd name="T84" fmla="*/ 2147483646 w 1834"/>
              <a:gd name="T85" fmla="*/ 2147483646 h 1834"/>
              <a:gd name="T86" fmla="*/ 2147483646 w 1834"/>
              <a:gd name="T87" fmla="*/ 2147483646 h 1834"/>
              <a:gd name="T88" fmla="*/ 2147483646 w 1834"/>
              <a:gd name="T89" fmla="*/ 2147483646 h 1834"/>
              <a:gd name="T90" fmla="*/ 2147483646 w 1834"/>
              <a:gd name="T91" fmla="*/ 2147483646 h 1834"/>
              <a:gd name="T92" fmla="*/ 2147483646 w 1834"/>
              <a:gd name="T93" fmla="*/ 2147483646 h 1834"/>
              <a:gd name="T94" fmla="*/ 2147483646 w 1834"/>
              <a:gd name="T95" fmla="*/ 2147483646 h 1834"/>
              <a:gd name="T96" fmla="*/ 2147483646 w 1834"/>
              <a:gd name="T97" fmla="*/ 2147483646 h 1834"/>
              <a:gd name="T98" fmla="*/ 2147483646 w 1834"/>
              <a:gd name="T99" fmla="*/ 2147483646 h 1834"/>
              <a:gd name="T100" fmla="*/ 2147483646 w 1834"/>
              <a:gd name="T101" fmla="*/ 2147483646 h 1834"/>
              <a:gd name="T102" fmla="*/ 2147483646 w 1834"/>
              <a:gd name="T103" fmla="*/ 2147483646 h 1834"/>
              <a:gd name="T104" fmla="*/ 2147483646 w 1834"/>
              <a:gd name="T105" fmla="*/ 2147483646 h 1834"/>
              <a:gd name="T106" fmla="*/ 2147483646 w 1834"/>
              <a:gd name="T107" fmla="*/ 2147483646 h 1834"/>
              <a:gd name="T108" fmla="*/ 2147483646 w 1834"/>
              <a:gd name="T109" fmla="*/ 2147483646 h 1834"/>
              <a:gd name="T110" fmla="*/ 0 w 1834"/>
              <a:gd name="T111" fmla="*/ 2147483646 h 1834"/>
              <a:gd name="T112" fmla="*/ 0 w 1834"/>
              <a:gd name="T113" fmla="*/ 2147483646 h 1834"/>
              <a:gd name="T114" fmla="*/ 2147483646 w 1834"/>
              <a:gd name="T115" fmla="*/ 0 h 1834"/>
              <a:gd name="T116" fmla="*/ 2147483646 w 1834"/>
              <a:gd name="T117" fmla="*/ 0 h 1834"/>
              <a:gd name="T118" fmla="*/ 2147483646 w 1834"/>
              <a:gd name="T119" fmla="*/ 2147483646 h 1834"/>
              <a:gd name="T120" fmla="*/ 2147483646 w 1834"/>
              <a:gd name="T121" fmla="*/ 2147483646 h 1834"/>
              <a:gd name="T122" fmla="*/ 2147483646 w 1834"/>
              <a:gd name="T123" fmla="*/ 2147483646 h 18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34" h="1834">
                <a:moveTo>
                  <a:pt x="1390" y="1139"/>
                </a:moveTo>
                <a:lnTo>
                  <a:pt x="1390" y="1139"/>
                </a:lnTo>
                <a:cubicBezTo>
                  <a:pt x="1390" y="1270"/>
                  <a:pt x="1283" y="1377"/>
                  <a:pt x="1151" y="1377"/>
                </a:cubicBezTo>
                <a:lnTo>
                  <a:pt x="693" y="1377"/>
                </a:lnTo>
                <a:cubicBezTo>
                  <a:pt x="561" y="1377"/>
                  <a:pt x="454" y="1270"/>
                  <a:pt x="454" y="1139"/>
                </a:cubicBezTo>
                <a:lnTo>
                  <a:pt x="454" y="680"/>
                </a:lnTo>
                <a:cubicBezTo>
                  <a:pt x="454" y="548"/>
                  <a:pt x="561" y="441"/>
                  <a:pt x="693" y="441"/>
                </a:cubicBezTo>
                <a:lnTo>
                  <a:pt x="1151" y="441"/>
                </a:lnTo>
                <a:cubicBezTo>
                  <a:pt x="1283" y="441"/>
                  <a:pt x="1390" y="548"/>
                  <a:pt x="1390" y="680"/>
                </a:cubicBezTo>
                <a:lnTo>
                  <a:pt x="1390" y="1139"/>
                </a:lnTo>
                <a:close/>
                <a:moveTo>
                  <a:pt x="1499" y="680"/>
                </a:moveTo>
                <a:lnTo>
                  <a:pt x="1499" y="680"/>
                </a:lnTo>
                <a:cubicBezTo>
                  <a:pt x="1499" y="488"/>
                  <a:pt x="1343" y="332"/>
                  <a:pt x="1151" y="332"/>
                </a:cubicBezTo>
                <a:lnTo>
                  <a:pt x="693" y="332"/>
                </a:lnTo>
                <a:cubicBezTo>
                  <a:pt x="501" y="332"/>
                  <a:pt x="346" y="488"/>
                  <a:pt x="346" y="680"/>
                </a:cubicBezTo>
                <a:lnTo>
                  <a:pt x="346" y="1139"/>
                </a:lnTo>
                <a:cubicBezTo>
                  <a:pt x="346" y="1331"/>
                  <a:pt x="501" y="1486"/>
                  <a:pt x="693" y="1486"/>
                </a:cubicBezTo>
                <a:lnTo>
                  <a:pt x="1151" y="1486"/>
                </a:lnTo>
                <a:cubicBezTo>
                  <a:pt x="1343" y="1486"/>
                  <a:pt x="1499" y="1331"/>
                  <a:pt x="1499" y="1139"/>
                </a:cubicBezTo>
                <a:lnTo>
                  <a:pt x="1499" y="680"/>
                </a:lnTo>
                <a:close/>
                <a:moveTo>
                  <a:pt x="924" y="1099"/>
                </a:moveTo>
                <a:lnTo>
                  <a:pt x="924" y="1099"/>
                </a:lnTo>
                <a:cubicBezTo>
                  <a:pt x="824" y="1099"/>
                  <a:pt x="742" y="1017"/>
                  <a:pt x="742" y="917"/>
                </a:cubicBezTo>
                <a:cubicBezTo>
                  <a:pt x="742" y="816"/>
                  <a:pt x="824" y="734"/>
                  <a:pt x="924" y="734"/>
                </a:cubicBezTo>
                <a:cubicBezTo>
                  <a:pt x="1025" y="734"/>
                  <a:pt x="1107" y="816"/>
                  <a:pt x="1107" y="917"/>
                </a:cubicBezTo>
                <a:cubicBezTo>
                  <a:pt x="1107" y="1017"/>
                  <a:pt x="1025" y="1099"/>
                  <a:pt x="924" y="1099"/>
                </a:cubicBezTo>
                <a:close/>
                <a:moveTo>
                  <a:pt x="924" y="632"/>
                </a:moveTo>
                <a:lnTo>
                  <a:pt x="924" y="632"/>
                </a:lnTo>
                <a:cubicBezTo>
                  <a:pt x="767" y="632"/>
                  <a:pt x="639" y="760"/>
                  <a:pt x="639" y="917"/>
                </a:cubicBezTo>
                <a:cubicBezTo>
                  <a:pt x="639" y="1074"/>
                  <a:pt x="767" y="1201"/>
                  <a:pt x="924" y="1201"/>
                </a:cubicBezTo>
                <a:cubicBezTo>
                  <a:pt x="1081" y="1201"/>
                  <a:pt x="1209" y="1074"/>
                  <a:pt x="1209" y="917"/>
                </a:cubicBezTo>
                <a:cubicBezTo>
                  <a:pt x="1209" y="760"/>
                  <a:pt x="1081" y="632"/>
                  <a:pt x="924" y="632"/>
                </a:cubicBezTo>
                <a:close/>
                <a:moveTo>
                  <a:pt x="1226" y="545"/>
                </a:moveTo>
                <a:lnTo>
                  <a:pt x="1226" y="545"/>
                </a:lnTo>
                <a:cubicBezTo>
                  <a:pt x="1188" y="545"/>
                  <a:pt x="1158" y="575"/>
                  <a:pt x="1158" y="613"/>
                </a:cubicBezTo>
                <a:cubicBezTo>
                  <a:pt x="1158" y="650"/>
                  <a:pt x="1188" y="680"/>
                  <a:pt x="1226" y="680"/>
                </a:cubicBezTo>
                <a:cubicBezTo>
                  <a:pt x="1263" y="680"/>
                  <a:pt x="1293" y="650"/>
                  <a:pt x="1293" y="613"/>
                </a:cubicBezTo>
                <a:cubicBezTo>
                  <a:pt x="1293" y="575"/>
                  <a:pt x="1263" y="545"/>
                  <a:pt x="1226" y="545"/>
                </a:cubicBezTo>
                <a:close/>
                <a:moveTo>
                  <a:pt x="916" y="1833"/>
                </a:moveTo>
                <a:lnTo>
                  <a:pt x="916" y="1833"/>
                </a:lnTo>
                <a:cubicBezTo>
                  <a:pt x="411" y="1833"/>
                  <a:pt x="0" y="1422"/>
                  <a:pt x="0" y="917"/>
                </a:cubicBezTo>
                <a:cubicBezTo>
                  <a:pt x="0" y="411"/>
                  <a:pt x="411" y="0"/>
                  <a:pt x="916" y="0"/>
                </a:cubicBezTo>
                <a:cubicBezTo>
                  <a:pt x="1422" y="0"/>
                  <a:pt x="1833" y="411"/>
                  <a:pt x="1833" y="917"/>
                </a:cubicBezTo>
                <a:cubicBezTo>
                  <a:pt x="1833" y="1422"/>
                  <a:pt x="1422" y="1833"/>
                  <a:pt x="916" y="1833"/>
                </a:cubicBez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Open Sans Light" panose="020B0306030504020204" pitchFamily="34" charset="0"/>
            </a:endParaRPr>
          </a:p>
        </p:txBody>
      </p:sp>
      <p:sp>
        <p:nvSpPr>
          <p:cNvPr id="36" name="Freeform 141">
            <a:extLst>
              <a:ext uri="{FF2B5EF4-FFF2-40B4-BE49-F238E27FC236}">
                <a16:creationId xmlns:a16="http://schemas.microsoft.com/office/drawing/2014/main" id="{092EC381-ED06-9047-983A-296C0D8D248A}"/>
              </a:ext>
            </a:extLst>
          </p:cNvPr>
          <p:cNvSpPr>
            <a:spLocks noChangeAspect="1" noChangeArrowheads="1"/>
          </p:cNvSpPr>
          <p:nvPr/>
        </p:nvSpPr>
        <p:spPr bwMode="auto">
          <a:xfrm>
            <a:off x="459927" y="6937566"/>
            <a:ext cx="288535" cy="288535"/>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Open Sans Light" panose="020B0306030504020204" pitchFamily="34" charset="0"/>
            </a:endParaRPr>
          </a:p>
        </p:txBody>
      </p:sp>
      <p:sp>
        <p:nvSpPr>
          <p:cNvPr id="38" name="TextBox 37">
            <a:extLst>
              <a:ext uri="{FF2B5EF4-FFF2-40B4-BE49-F238E27FC236}">
                <a16:creationId xmlns:a16="http://schemas.microsoft.com/office/drawing/2014/main" id="{A476D9DA-191A-E94A-9B66-AFC2513F71BE}"/>
              </a:ext>
            </a:extLst>
          </p:cNvPr>
          <p:cNvSpPr txBox="1"/>
          <p:nvPr/>
        </p:nvSpPr>
        <p:spPr>
          <a:xfrm>
            <a:off x="893453" y="5837539"/>
            <a:ext cx="1325306" cy="184538"/>
          </a:xfrm>
          <a:prstGeom prst="rect">
            <a:avLst/>
          </a:prstGeom>
          <a:noFill/>
        </p:spPr>
        <p:txBody>
          <a:bodyPr wrap="square" lIns="0" tIns="0" rIns="0" bIns="0" rtlCol="0" anchor="ctr">
            <a:spAutoFit/>
          </a:bodyPr>
          <a:lstStyle/>
          <a:p>
            <a:pP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a:t>
            </a:r>
          </a:p>
        </p:txBody>
      </p:sp>
      <p:sp>
        <p:nvSpPr>
          <p:cNvPr id="39" name="TextBox 38">
            <a:extLst>
              <a:ext uri="{FF2B5EF4-FFF2-40B4-BE49-F238E27FC236}">
                <a16:creationId xmlns:a16="http://schemas.microsoft.com/office/drawing/2014/main" id="{40DA7A50-B98E-0046-80B0-AB35FBD36913}"/>
              </a:ext>
            </a:extLst>
          </p:cNvPr>
          <p:cNvSpPr txBox="1"/>
          <p:nvPr/>
        </p:nvSpPr>
        <p:spPr>
          <a:xfrm>
            <a:off x="893453" y="6221357"/>
            <a:ext cx="1325306" cy="184538"/>
          </a:xfrm>
          <a:prstGeom prst="rect">
            <a:avLst/>
          </a:prstGeom>
          <a:noFill/>
        </p:spPr>
        <p:txBody>
          <a:bodyPr wrap="square" lIns="0" tIns="0" rIns="0" bIns="0" rtlCol="0" anchor="ctr">
            <a:spAutoFit/>
          </a:bodyPr>
          <a:lstStyle/>
          <a:p>
            <a:pP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a:t>
            </a:r>
          </a:p>
        </p:txBody>
      </p:sp>
      <p:sp>
        <p:nvSpPr>
          <p:cNvPr id="40" name="TextBox 39">
            <a:extLst>
              <a:ext uri="{FF2B5EF4-FFF2-40B4-BE49-F238E27FC236}">
                <a16:creationId xmlns:a16="http://schemas.microsoft.com/office/drawing/2014/main" id="{D85FEDED-91E8-4A4D-9957-4AFDBF7A7E0A}"/>
              </a:ext>
            </a:extLst>
          </p:cNvPr>
          <p:cNvSpPr txBox="1"/>
          <p:nvPr/>
        </p:nvSpPr>
        <p:spPr>
          <a:xfrm>
            <a:off x="893453" y="6605175"/>
            <a:ext cx="1325306" cy="184538"/>
          </a:xfrm>
          <a:prstGeom prst="rect">
            <a:avLst/>
          </a:prstGeom>
          <a:noFill/>
        </p:spPr>
        <p:txBody>
          <a:bodyPr wrap="square" lIns="0" tIns="0" rIns="0" bIns="0" rtlCol="0" anchor="ctr">
            <a:spAutoFit/>
          </a:bodyPr>
          <a:lstStyle/>
          <a:p>
            <a:pP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a:t>
            </a:r>
          </a:p>
        </p:txBody>
      </p:sp>
      <p:sp>
        <p:nvSpPr>
          <p:cNvPr id="41" name="TextBox 40">
            <a:extLst>
              <a:ext uri="{FF2B5EF4-FFF2-40B4-BE49-F238E27FC236}">
                <a16:creationId xmlns:a16="http://schemas.microsoft.com/office/drawing/2014/main" id="{B9991F62-A115-F146-BEF1-9FF8C68B0121}"/>
              </a:ext>
            </a:extLst>
          </p:cNvPr>
          <p:cNvSpPr txBox="1"/>
          <p:nvPr/>
        </p:nvSpPr>
        <p:spPr>
          <a:xfrm>
            <a:off x="893453" y="6989564"/>
            <a:ext cx="1325306" cy="184538"/>
          </a:xfrm>
          <a:prstGeom prst="rect">
            <a:avLst/>
          </a:prstGeom>
          <a:noFill/>
        </p:spPr>
        <p:txBody>
          <a:bodyPr wrap="square" lIns="0" tIns="0" rIns="0" bIns="0" rtlCol="0" anchor="ctr">
            <a:spAutoFit/>
          </a:bodyPr>
          <a:lstStyle/>
          <a:p>
            <a:pPr>
              <a:lnSpc>
                <a:spcPts val="1600"/>
              </a:lnSpc>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@username</a:t>
            </a:r>
          </a:p>
        </p:txBody>
      </p:sp>
      <p:sp>
        <p:nvSpPr>
          <p:cNvPr id="42" name="TextBox 41">
            <a:extLst>
              <a:ext uri="{FF2B5EF4-FFF2-40B4-BE49-F238E27FC236}">
                <a16:creationId xmlns:a16="http://schemas.microsoft.com/office/drawing/2014/main" id="{031174CA-8FFE-8F4E-A1A8-44EDE78A5C2B}"/>
              </a:ext>
            </a:extLst>
          </p:cNvPr>
          <p:cNvSpPr txBox="1"/>
          <p:nvPr/>
        </p:nvSpPr>
        <p:spPr>
          <a:xfrm>
            <a:off x="583342" y="7759482"/>
            <a:ext cx="1433086" cy="246221"/>
          </a:xfrm>
          <a:prstGeom prst="rect">
            <a:avLst/>
          </a:prstGeom>
          <a:noFill/>
        </p:spPr>
        <p:txBody>
          <a:bodyPr wrap="none" lIns="0" tIns="0" rIns="0" bIns="0" rtlCol="0" anchor="ctr">
            <a:spAutoFit/>
          </a:bodyPr>
          <a:lstStyle/>
          <a:p>
            <a:pPr algn="ctr"/>
            <a:r>
              <a:rPr lang="en-US" sz="1600" spc="300" dirty="0">
                <a:solidFill>
                  <a:schemeClr val="bg1"/>
                </a:solidFill>
                <a:latin typeface="Raleway Light" panose="020B0403030101060003" pitchFamily="34" charset="77"/>
              </a:rPr>
              <a:t>INTERESTS</a:t>
            </a:r>
          </a:p>
        </p:txBody>
      </p:sp>
      <p:cxnSp>
        <p:nvCxnSpPr>
          <p:cNvPr id="43" name="Straight Connector 42">
            <a:extLst>
              <a:ext uri="{FF2B5EF4-FFF2-40B4-BE49-F238E27FC236}">
                <a16:creationId xmlns:a16="http://schemas.microsoft.com/office/drawing/2014/main" id="{06564707-91F7-E84E-8252-71B2FD4C8C96}"/>
              </a:ext>
            </a:extLst>
          </p:cNvPr>
          <p:cNvCxnSpPr>
            <a:cxnSpLocks/>
          </p:cNvCxnSpPr>
          <p:nvPr/>
        </p:nvCxnSpPr>
        <p:spPr>
          <a:xfrm>
            <a:off x="381004" y="8044798"/>
            <a:ext cx="18377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807A8E9-6961-EA46-B593-47F4299F76D7}"/>
              </a:ext>
            </a:extLst>
          </p:cNvPr>
          <p:cNvSpPr txBox="1"/>
          <p:nvPr/>
        </p:nvSpPr>
        <p:spPr>
          <a:xfrm>
            <a:off x="381003" y="8154706"/>
            <a:ext cx="1837756" cy="1402820"/>
          </a:xfrm>
          <a:prstGeom prst="rect">
            <a:avLst/>
          </a:prstGeom>
          <a:noFill/>
        </p:spPr>
        <p:txBody>
          <a:bodyPr wrap="square" lIns="0" tIns="0" rIns="0" bIns="0" rtlCol="0" anchor="t">
            <a:spAutoFit/>
          </a:bodyPr>
          <a:lstStyle/>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Traveling</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Gaming</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Music</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Reading</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Coffee</a:t>
            </a:r>
          </a:p>
          <a:p>
            <a:pPr algn="ctr">
              <a:lnSpc>
                <a:spcPts val="1600"/>
              </a:lnSpc>
              <a:spcAft>
                <a:spcPts val="300"/>
              </a:spcAft>
            </a:pPr>
            <a:r>
              <a:rPr lang="en-US" sz="1000" dirty="0">
                <a:solidFill>
                  <a:schemeClr val="accent1">
                    <a:lumMod val="40000"/>
                    <a:lumOff val="60000"/>
                  </a:schemeClr>
                </a:solidFill>
                <a:latin typeface="Raleway" panose="020B0503030101060003" pitchFamily="34" charset="77"/>
                <a:ea typeface="Roboto Light" panose="02000000000000000000" pitchFamily="2" charset="0"/>
              </a:rPr>
              <a:t>Pets</a:t>
            </a:r>
          </a:p>
        </p:txBody>
      </p:sp>
      <p:sp>
        <p:nvSpPr>
          <p:cNvPr id="48" name="TextBox 47">
            <a:extLst>
              <a:ext uri="{FF2B5EF4-FFF2-40B4-BE49-F238E27FC236}">
                <a16:creationId xmlns:a16="http://schemas.microsoft.com/office/drawing/2014/main" id="{A9994BF1-CC3B-6A41-A9E7-C18424415576}"/>
              </a:ext>
            </a:extLst>
          </p:cNvPr>
          <p:cNvSpPr txBox="1"/>
          <p:nvPr/>
        </p:nvSpPr>
        <p:spPr>
          <a:xfrm>
            <a:off x="3018866" y="304800"/>
            <a:ext cx="4334434" cy="1325876"/>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2007 – 2009 </a:t>
            </a:r>
          </a:p>
          <a:p>
            <a:pPr algn="ctr">
              <a:lnSpc>
                <a:spcPts val="1600"/>
              </a:lnSpc>
              <a:spcAft>
                <a:spcPts val="300"/>
              </a:spcAft>
            </a:pPr>
            <a:r>
              <a:rPr lang="en-US" sz="1000" dirty="0">
                <a:latin typeface="Raleway" panose="020B0503030101060003" pitchFamily="34" charset="77"/>
                <a:ea typeface="Roboto Light" panose="02000000000000000000" pitchFamily="2" charset="0"/>
              </a:rPr>
              <a:t>Developed and maintained print/web collateral, graphical standards, marketing. Coordinated, designed and maintained both WordPress and CSS/HTML websites. Worked in conjunction with the Director of Communications, as well as the Director of Development and led the creative team in creating integrated marketing. </a:t>
            </a:r>
          </a:p>
        </p:txBody>
      </p:sp>
      <p:sp>
        <p:nvSpPr>
          <p:cNvPr id="49" name="TextBox 48">
            <a:extLst>
              <a:ext uri="{FF2B5EF4-FFF2-40B4-BE49-F238E27FC236}">
                <a16:creationId xmlns:a16="http://schemas.microsoft.com/office/drawing/2014/main" id="{9CADC30A-0E3A-2A44-B1A2-BE27EEDC650B}"/>
              </a:ext>
            </a:extLst>
          </p:cNvPr>
          <p:cNvSpPr txBox="1"/>
          <p:nvPr/>
        </p:nvSpPr>
        <p:spPr>
          <a:xfrm>
            <a:off x="3018866" y="2043622"/>
            <a:ext cx="4334434" cy="1325876"/>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JOB TITLE. COMPANY, LOCATION, 2009 – 2010 </a:t>
            </a:r>
          </a:p>
          <a:p>
            <a:pPr algn="ctr">
              <a:lnSpc>
                <a:spcPts val="1600"/>
              </a:lnSpc>
              <a:spcAft>
                <a:spcPts val="300"/>
              </a:spcAft>
            </a:pPr>
            <a:r>
              <a:rPr lang="en-US" sz="1000" dirty="0">
                <a:latin typeface="Raleway" panose="020B0503030101060003" pitchFamily="34" charset="77"/>
                <a:ea typeface="Roboto Light" panose="02000000000000000000" pitchFamily="2" charset="0"/>
              </a:rPr>
              <a:t>Actively researched industry trends to bring new ideas and applications to company. Maintained project management schedules, databases, and forecast. Formed relationships with magazine and printing salespersons. Collaborated with marketing personnel in development of product information.</a:t>
            </a:r>
          </a:p>
        </p:txBody>
      </p:sp>
      <p:sp>
        <p:nvSpPr>
          <p:cNvPr id="61" name="TextBox 60">
            <a:extLst>
              <a:ext uri="{FF2B5EF4-FFF2-40B4-BE49-F238E27FC236}">
                <a16:creationId xmlns:a16="http://schemas.microsoft.com/office/drawing/2014/main" id="{49C43A47-1519-4F4B-9B9D-7236633BEC0C}"/>
              </a:ext>
            </a:extLst>
          </p:cNvPr>
          <p:cNvSpPr txBox="1"/>
          <p:nvPr/>
        </p:nvSpPr>
        <p:spPr>
          <a:xfrm>
            <a:off x="5423344" y="4432504"/>
            <a:ext cx="1926972" cy="992451"/>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DONALD WRIGHT</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+1 (234) 567-8900</a:t>
            </a:r>
          </a:p>
          <a:p>
            <a:pPr algn="ctr">
              <a:lnSpc>
                <a:spcPts val="1600"/>
              </a:lnSpc>
              <a:spcAft>
                <a:spcPts val="300"/>
              </a:spcAft>
            </a:pPr>
            <a:r>
              <a:rPr lang="en-US" sz="1000" dirty="0" err="1">
                <a:latin typeface="Raleway" panose="020B0503030101060003" pitchFamily="34" charset="77"/>
                <a:ea typeface="Roboto Light" panose="02000000000000000000" pitchFamily="2" charset="0"/>
              </a:rPr>
              <a:t>donald.wright@domain.com</a:t>
            </a:r>
            <a:endParaRPr lang="en-US" sz="1000" dirty="0">
              <a:latin typeface="Raleway" panose="020B0503030101060003" pitchFamily="34" charset="77"/>
              <a:ea typeface="Roboto Light" panose="02000000000000000000" pitchFamily="2" charset="0"/>
            </a:endParaRPr>
          </a:p>
        </p:txBody>
      </p:sp>
      <p:sp>
        <p:nvSpPr>
          <p:cNvPr id="50" name="TextBox 49">
            <a:extLst>
              <a:ext uri="{FF2B5EF4-FFF2-40B4-BE49-F238E27FC236}">
                <a16:creationId xmlns:a16="http://schemas.microsoft.com/office/drawing/2014/main" id="{308B5382-1F82-5F48-922E-6EEA28ACCD49}"/>
              </a:ext>
            </a:extLst>
          </p:cNvPr>
          <p:cNvSpPr txBox="1"/>
          <p:nvPr/>
        </p:nvSpPr>
        <p:spPr>
          <a:xfrm>
            <a:off x="4338097" y="3877293"/>
            <a:ext cx="1695977" cy="246221"/>
          </a:xfrm>
          <a:prstGeom prst="rect">
            <a:avLst/>
          </a:prstGeom>
          <a:noFill/>
        </p:spPr>
        <p:txBody>
          <a:bodyPr wrap="none" lIns="0" tIns="0" rIns="0" bIns="0" rtlCol="0" anchor="ctr">
            <a:spAutoFit/>
          </a:bodyPr>
          <a:lstStyle/>
          <a:p>
            <a:pPr algn="ctr"/>
            <a:r>
              <a:rPr lang="en-US" sz="1600" spc="300" dirty="0">
                <a:solidFill>
                  <a:schemeClr val="tx2"/>
                </a:solidFill>
                <a:latin typeface="Raleway Light" panose="020B0403030101060003" pitchFamily="34" charset="77"/>
              </a:rPr>
              <a:t>REFERENCES</a:t>
            </a:r>
          </a:p>
        </p:txBody>
      </p:sp>
      <p:cxnSp>
        <p:nvCxnSpPr>
          <p:cNvPr id="51" name="Straight Connector 50">
            <a:extLst>
              <a:ext uri="{FF2B5EF4-FFF2-40B4-BE49-F238E27FC236}">
                <a16:creationId xmlns:a16="http://schemas.microsoft.com/office/drawing/2014/main" id="{ECB71271-3B72-594F-813F-0E1D84DD54AA}"/>
              </a:ext>
            </a:extLst>
          </p:cNvPr>
          <p:cNvCxnSpPr>
            <a:cxnSpLocks/>
          </p:cNvCxnSpPr>
          <p:nvPr/>
        </p:nvCxnSpPr>
        <p:spPr>
          <a:xfrm>
            <a:off x="3018866" y="4162609"/>
            <a:ext cx="433443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FA50A21-E062-3A43-A785-1FB696F15593}"/>
              </a:ext>
            </a:extLst>
          </p:cNvPr>
          <p:cNvSpPr txBox="1"/>
          <p:nvPr/>
        </p:nvSpPr>
        <p:spPr>
          <a:xfrm>
            <a:off x="3018866" y="4432504"/>
            <a:ext cx="1926972" cy="992451"/>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SCOTT HERNANDEZ</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+1 (234) 567-8900</a:t>
            </a:r>
          </a:p>
          <a:p>
            <a:pPr algn="ctr">
              <a:lnSpc>
                <a:spcPts val="1600"/>
              </a:lnSpc>
              <a:spcAft>
                <a:spcPts val="300"/>
              </a:spcAft>
            </a:pPr>
            <a:r>
              <a:rPr lang="en-US" sz="1000" dirty="0" err="1">
                <a:latin typeface="Raleway" panose="020B0503030101060003" pitchFamily="34" charset="77"/>
                <a:ea typeface="Roboto Light" panose="02000000000000000000" pitchFamily="2" charset="0"/>
              </a:rPr>
              <a:t>scotthpd@domain.com</a:t>
            </a:r>
            <a:endParaRPr lang="en-US" sz="1000" dirty="0">
              <a:latin typeface="Raleway" panose="020B0503030101060003" pitchFamily="34" charset="77"/>
              <a:ea typeface="Roboto Light" panose="02000000000000000000" pitchFamily="2" charset="0"/>
            </a:endParaRPr>
          </a:p>
        </p:txBody>
      </p:sp>
      <p:sp>
        <p:nvSpPr>
          <p:cNvPr id="62" name="TextBox 61">
            <a:extLst>
              <a:ext uri="{FF2B5EF4-FFF2-40B4-BE49-F238E27FC236}">
                <a16:creationId xmlns:a16="http://schemas.microsoft.com/office/drawing/2014/main" id="{1D3FED5A-CEA3-DA4D-8EBA-3A1713510F2B}"/>
              </a:ext>
            </a:extLst>
          </p:cNvPr>
          <p:cNvSpPr txBox="1"/>
          <p:nvPr/>
        </p:nvSpPr>
        <p:spPr>
          <a:xfrm>
            <a:off x="5423344" y="5800596"/>
            <a:ext cx="1926972" cy="992451"/>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EUGENE WATSON</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+1 (234) 567-8900</a:t>
            </a:r>
          </a:p>
          <a:p>
            <a:pPr algn="ctr">
              <a:lnSpc>
                <a:spcPts val="1600"/>
              </a:lnSpc>
              <a:spcAft>
                <a:spcPts val="300"/>
              </a:spcAft>
            </a:pPr>
            <a:r>
              <a:rPr lang="en-US" sz="1000" dirty="0" err="1">
                <a:latin typeface="Raleway" panose="020B0503030101060003" pitchFamily="34" charset="77"/>
                <a:ea typeface="Roboto Light" panose="02000000000000000000" pitchFamily="2" charset="0"/>
              </a:rPr>
              <a:t>eugenewl@domain.com</a:t>
            </a:r>
            <a:endParaRPr lang="en-US" sz="1000" dirty="0">
              <a:latin typeface="Raleway" panose="020B0503030101060003" pitchFamily="34" charset="77"/>
              <a:ea typeface="Roboto Light" panose="02000000000000000000" pitchFamily="2" charset="0"/>
            </a:endParaRPr>
          </a:p>
        </p:txBody>
      </p:sp>
      <p:sp>
        <p:nvSpPr>
          <p:cNvPr id="63" name="TextBox 62">
            <a:extLst>
              <a:ext uri="{FF2B5EF4-FFF2-40B4-BE49-F238E27FC236}">
                <a16:creationId xmlns:a16="http://schemas.microsoft.com/office/drawing/2014/main" id="{3B9E1E22-F3BC-774D-8E3C-2A0F44DA41E6}"/>
              </a:ext>
            </a:extLst>
          </p:cNvPr>
          <p:cNvSpPr txBox="1"/>
          <p:nvPr/>
        </p:nvSpPr>
        <p:spPr>
          <a:xfrm>
            <a:off x="3018866" y="5800596"/>
            <a:ext cx="1926972" cy="992451"/>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MARY ALEXANDER</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+1 (234) 567-8900</a:t>
            </a:r>
          </a:p>
          <a:p>
            <a:pPr algn="ctr">
              <a:lnSpc>
                <a:spcPts val="1600"/>
              </a:lnSpc>
              <a:spcAft>
                <a:spcPts val="300"/>
              </a:spcAft>
            </a:pPr>
            <a:r>
              <a:rPr lang="en-US" sz="1000" dirty="0" err="1">
                <a:latin typeface="Raleway" panose="020B0503030101060003" pitchFamily="34" charset="77"/>
                <a:ea typeface="Roboto Light" panose="02000000000000000000" pitchFamily="2" charset="0"/>
              </a:rPr>
              <a:t>maryalexander@domain.com</a:t>
            </a:r>
            <a:endParaRPr lang="en-US" sz="1000" dirty="0">
              <a:latin typeface="Raleway" panose="020B0503030101060003" pitchFamily="34" charset="77"/>
              <a:ea typeface="Roboto Light" panose="02000000000000000000" pitchFamily="2" charset="0"/>
            </a:endParaRPr>
          </a:p>
        </p:txBody>
      </p:sp>
      <p:sp>
        <p:nvSpPr>
          <p:cNvPr id="64" name="TextBox 63">
            <a:extLst>
              <a:ext uri="{FF2B5EF4-FFF2-40B4-BE49-F238E27FC236}">
                <a16:creationId xmlns:a16="http://schemas.microsoft.com/office/drawing/2014/main" id="{C665DBE5-B17D-1149-88CB-19AEF24D602C}"/>
              </a:ext>
            </a:extLst>
          </p:cNvPr>
          <p:cNvSpPr txBox="1"/>
          <p:nvPr/>
        </p:nvSpPr>
        <p:spPr>
          <a:xfrm>
            <a:off x="4624234" y="7300841"/>
            <a:ext cx="1123706" cy="246221"/>
          </a:xfrm>
          <a:prstGeom prst="rect">
            <a:avLst/>
          </a:prstGeom>
          <a:noFill/>
        </p:spPr>
        <p:txBody>
          <a:bodyPr wrap="none" lIns="0" tIns="0" rIns="0" bIns="0" rtlCol="0" anchor="ctr">
            <a:spAutoFit/>
          </a:bodyPr>
          <a:lstStyle/>
          <a:p>
            <a:pPr algn="ctr"/>
            <a:r>
              <a:rPr lang="en-US" sz="1600" spc="300" dirty="0">
                <a:solidFill>
                  <a:schemeClr val="tx2"/>
                </a:solidFill>
                <a:latin typeface="Raleway Light" panose="020B0403030101060003" pitchFamily="34" charset="77"/>
              </a:rPr>
              <a:t>AWARDS</a:t>
            </a:r>
          </a:p>
        </p:txBody>
      </p:sp>
      <p:cxnSp>
        <p:nvCxnSpPr>
          <p:cNvPr id="65" name="Straight Connector 64">
            <a:extLst>
              <a:ext uri="{FF2B5EF4-FFF2-40B4-BE49-F238E27FC236}">
                <a16:creationId xmlns:a16="http://schemas.microsoft.com/office/drawing/2014/main" id="{B67929AD-0172-3C4C-A521-EFD7A0F250E7}"/>
              </a:ext>
            </a:extLst>
          </p:cNvPr>
          <p:cNvCxnSpPr>
            <a:cxnSpLocks/>
          </p:cNvCxnSpPr>
          <p:nvPr/>
        </p:nvCxnSpPr>
        <p:spPr>
          <a:xfrm>
            <a:off x="3018866" y="7586157"/>
            <a:ext cx="433443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3D8FE43-97F5-564F-ACB9-5EB63CD28570}"/>
              </a:ext>
            </a:extLst>
          </p:cNvPr>
          <p:cNvSpPr txBox="1"/>
          <p:nvPr/>
        </p:nvSpPr>
        <p:spPr>
          <a:xfrm>
            <a:off x="3018866" y="7850251"/>
            <a:ext cx="1926972" cy="748795"/>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NAME OF AWARD</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2012 - 2013</a:t>
            </a:r>
          </a:p>
        </p:txBody>
      </p:sp>
      <p:sp>
        <p:nvSpPr>
          <p:cNvPr id="69" name="TextBox 68">
            <a:extLst>
              <a:ext uri="{FF2B5EF4-FFF2-40B4-BE49-F238E27FC236}">
                <a16:creationId xmlns:a16="http://schemas.microsoft.com/office/drawing/2014/main" id="{5D287278-72FA-6F44-8C3B-19337138BD88}"/>
              </a:ext>
            </a:extLst>
          </p:cNvPr>
          <p:cNvSpPr txBox="1"/>
          <p:nvPr/>
        </p:nvSpPr>
        <p:spPr>
          <a:xfrm>
            <a:off x="5426328" y="7850251"/>
            <a:ext cx="1926972" cy="748795"/>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NAME OF AWARD</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2012 - 2013</a:t>
            </a:r>
          </a:p>
        </p:txBody>
      </p:sp>
      <p:sp>
        <p:nvSpPr>
          <p:cNvPr id="70" name="TextBox 69">
            <a:extLst>
              <a:ext uri="{FF2B5EF4-FFF2-40B4-BE49-F238E27FC236}">
                <a16:creationId xmlns:a16="http://schemas.microsoft.com/office/drawing/2014/main" id="{D1B3C7A8-5C20-2147-8343-930C498FF611}"/>
              </a:ext>
            </a:extLst>
          </p:cNvPr>
          <p:cNvSpPr txBox="1"/>
          <p:nvPr/>
        </p:nvSpPr>
        <p:spPr>
          <a:xfrm>
            <a:off x="3018866" y="8953278"/>
            <a:ext cx="1926972" cy="748795"/>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NAME OF AWARD</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2012 - 2013</a:t>
            </a:r>
          </a:p>
        </p:txBody>
      </p:sp>
      <p:sp>
        <p:nvSpPr>
          <p:cNvPr id="71" name="TextBox 70">
            <a:extLst>
              <a:ext uri="{FF2B5EF4-FFF2-40B4-BE49-F238E27FC236}">
                <a16:creationId xmlns:a16="http://schemas.microsoft.com/office/drawing/2014/main" id="{F96629C2-51B1-064A-8D76-C08603F4A566}"/>
              </a:ext>
            </a:extLst>
          </p:cNvPr>
          <p:cNvSpPr txBox="1"/>
          <p:nvPr/>
        </p:nvSpPr>
        <p:spPr>
          <a:xfrm>
            <a:off x="5426328" y="8953278"/>
            <a:ext cx="1926972" cy="748795"/>
          </a:xfrm>
          <a:prstGeom prst="rect">
            <a:avLst/>
          </a:prstGeom>
          <a:noFill/>
        </p:spPr>
        <p:txBody>
          <a:bodyPr wrap="square" lIns="0" tIns="0" rIns="0" bIns="0" rtlCol="0" anchor="t">
            <a:spAutoFit/>
          </a:bodyPr>
          <a:lstStyle/>
          <a:p>
            <a:pPr algn="ctr">
              <a:lnSpc>
                <a:spcPts val="1600"/>
              </a:lnSpc>
              <a:spcAft>
                <a:spcPts val="900"/>
              </a:spcAft>
            </a:pPr>
            <a:r>
              <a:rPr lang="en-US" sz="1200" dirty="0">
                <a:solidFill>
                  <a:schemeClr val="accent1"/>
                </a:solidFill>
                <a:latin typeface="Raleway" panose="020B0503030101060003" pitchFamily="34" charset="77"/>
                <a:ea typeface="Roboto Light" panose="02000000000000000000" pitchFamily="2" charset="0"/>
              </a:rPr>
              <a:t>NAME OF AWARD</a:t>
            </a:r>
          </a:p>
          <a:p>
            <a:pPr algn="ctr">
              <a:lnSpc>
                <a:spcPts val="1600"/>
              </a:lnSpc>
              <a:spcAft>
                <a:spcPts val="300"/>
              </a:spcAft>
            </a:pPr>
            <a:r>
              <a:rPr lang="en-US" sz="1000" dirty="0">
                <a:latin typeface="Raleway" panose="020B0503030101060003" pitchFamily="34" charset="77"/>
                <a:ea typeface="Roboto Light" panose="02000000000000000000" pitchFamily="2" charset="0"/>
              </a:rPr>
              <a:t>Company. </a:t>
            </a:r>
          </a:p>
          <a:p>
            <a:pPr algn="ctr">
              <a:lnSpc>
                <a:spcPts val="1600"/>
              </a:lnSpc>
              <a:spcAft>
                <a:spcPts val="300"/>
              </a:spcAft>
            </a:pPr>
            <a:r>
              <a:rPr lang="en-US" sz="1000" dirty="0">
                <a:latin typeface="Raleway" panose="020B0503030101060003" pitchFamily="34" charset="77"/>
                <a:ea typeface="Roboto Light" panose="02000000000000000000" pitchFamily="2" charset="0"/>
              </a:rPr>
              <a:t>2012 - 2013</a:t>
            </a:r>
          </a:p>
        </p:txBody>
      </p:sp>
    </p:spTree>
    <p:extLst>
      <p:ext uri="{BB962C8B-B14F-4D97-AF65-F5344CB8AC3E}">
        <p14:creationId xmlns:p14="http://schemas.microsoft.com/office/powerpoint/2010/main" val="3361397297"/>
      </p:ext>
    </p:extLst>
  </p:cSld>
  <p:clrMapOvr>
    <a:masterClrMapping/>
  </p:clrMapOvr>
</p:sld>
</file>

<file path=ppt/theme/theme1.xml><?xml version="1.0" encoding="utf-8"?>
<a:theme xmlns:a="http://schemas.openxmlformats.org/drawingml/2006/main" name="Office Theme">
  <a:themeElements>
    <a:clrScheme name="Resume 2">
      <a:dk1>
        <a:srgbClr val="9E9E9E"/>
      </a:dk1>
      <a:lt1>
        <a:srgbClr val="FFFFFF"/>
      </a:lt1>
      <a:dk2>
        <a:srgbClr val="03082E"/>
      </a:dk2>
      <a:lt2>
        <a:srgbClr val="FFFFFF"/>
      </a:lt2>
      <a:accent1>
        <a:srgbClr val="4C61D7"/>
      </a:accent1>
      <a:accent2>
        <a:srgbClr val="A8A4A2"/>
      </a:accent2>
      <a:accent3>
        <a:srgbClr val="F89D62"/>
      </a:accent3>
      <a:accent4>
        <a:srgbClr val="B9C7F0"/>
      </a:accent4>
      <a:accent5>
        <a:srgbClr val="946A5E"/>
      </a:accent5>
      <a:accent6>
        <a:srgbClr val="EEEFE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523</Words>
  <Application>Microsoft Macintosh PowerPoint</Application>
  <PresentationFormat>Custom</PresentationFormat>
  <Paragraphs>85</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Libre Caslon Text</vt:lpstr>
      <vt:lpstr>Open Sans Light</vt:lpstr>
      <vt:lpstr>Raleway</vt:lpstr>
      <vt:lpstr>Raleway Light</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Manuel Lopez</cp:lastModifiedBy>
  <cp:revision>40</cp:revision>
  <dcterms:created xsi:type="dcterms:W3CDTF">2019-12-03T01:50:37Z</dcterms:created>
  <dcterms:modified xsi:type="dcterms:W3CDTF">2020-01-21T21:50:57Z</dcterms:modified>
  <cp:category/>
</cp:coreProperties>
</file>