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4632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orient="horz" pos="6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5"/>
    <p:restoredTop sz="94698"/>
  </p:normalViewPr>
  <p:slideViewPr>
    <p:cSldViewPr snapToGrid="0" snapToObjects="1">
      <p:cViewPr varScale="1">
        <p:scale>
          <a:sx n="71" d="100"/>
          <a:sy n="71" d="100"/>
        </p:scale>
        <p:origin x="2800" y="176"/>
      </p:cViewPr>
      <p:guideLst>
        <p:guide orient="horz" pos="3168"/>
        <p:guide pos="2448"/>
        <p:guide pos="240"/>
        <p:guide pos="4632"/>
        <p:guide orient="horz" pos="192"/>
        <p:guide orient="horz" pos="6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18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57BF-143F-654A-BE61-7BF52D905453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39BF-E0FB-D843-8F6D-3060C51D6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0DA8C-96BB-5A41-9041-320EA4512C30}"/>
              </a:ext>
            </a:extLst>
          </p:cNvPr>
          <p:cNvSpPr/>
          <p:nvPr/>
        </p:nvSpPr>
        <p:spPr>
          <a:xfrm>
            <a:off x="0" y="1568916"/>
            <a:ext cx="2456873" cy="8489484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6EC2BE-ACA7-F94B-9F1A-370B0E7814C5}"/>
              </a:ext>
            </a:extLst>
          </p:cNvPr>
          <p:cNvSpPr/>
          <p:nvPr/>
        </p:nvSpPr>
        <p:spPr>
          <a:xfrm>
            <a:off x="0" y="0"/>
            <a:ext cx="7772400" cy="1568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3CF54-DA20-F746-9994-B03C99CEAD44}"/>
              </a:ext>
            </a:extLst>
          </p:cNvPr>
          <p:cNvSpPr txBox="1"/>
          <p:nvPr/>
        </p:nvSpPr>
        <p:spPr>
          <a:xfrm>
            <a:off x="2229497" y="278325"/>
            <a:ext cx="3313408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layfair Display" pitchFamily="2" charset="77"/>
              </a:rPr>
              <a:t>Rebecca Adams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4C6B-A18B-0A40-8D60-43B696F10B50}"/>
              </a:ext>
            </a:extLst>
          </p:cNvPr>
          <p:cNvSpPr txBox="1"/>
          <p:nvPr/>
        </p:nvSpPr>
        <p:spPr>
          <a:xfrm>
            <a:off x="2970083" y="1013592"/>
            <a:ext cx="18322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Libre Franklin" pitchFamily="2" charset="77"/>
                <a:ea typeface="Nanum Brush Script" panose="03060600000000000000" pitchFamily="66" charset="-127"/>
              </a:rPr>
              <a:t>Financial Advisor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94898-1F73-6642-AB3D-2AB5E628C0F9}"/>
              </a:ext>
            </a:extLst>
          </p:cNvPr>
          <p:cNvCxnSpPr>
            <a:cxnSpLocks/>
          </p:cNvCxnSpPr>
          <p:nvPr/>
        </p:nvCxnSpPr>
        <p:spPr>
          <a:xfrm>
            <a:off x="3717758" y="922958"/>
            <a:ext cx="33688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E45B4E-1EB6-C446-B348-E8C8A0E5D0D5}"/>
              </a:ext>
            </a:extLst>
          </p:cNvPr>
          <p:cNvSpPr txBox="1"/>
          <p:nvPr/>
        </p:nvSpPr>
        <p:spPr>
          <a:xfrm>
            <a:off x="621588" y="1834639"/>
            <a:ext cx="1495379" cy="20435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00"/>
              </a:lnSpc>
              <a:spcAft>
                <a:spcPts val="500"/>
              </a:spcAft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+1 (234) 567-8900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4C56D4-CCC8-0447-8F67-FB85EF84874D}"/>
              </a:ext>
            </a:extLst>
          </p:cNvPr>
          <p:cNvSpPr txBox="1"/>
          <p:nvPr/>
        </p:nvSpPr>
        <p:spPr>
          <a:xfrm>
            <a:off x="621588" y="2172933"/>
            <a:ext cx="1495379" cy="4351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00"/>
              </a:lnSpc>
              <a:spcAft>
                <a:spcPts val="500"/>
              </a:spcAft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1234 SW 40 St, City, State, Country 12345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F46992-BC27-F247-98E8-E928BE83D3A3}"/>
              </a:ext>
            </a:extLst>
          </p:cNvPr>
          <p:cNvSpPr txBox="1"/>
          <p:nvPr/>
        </p:nvSpPr>
        <p:spPr>
          <a:xfrm>
            <a:off x="621588" y="2732698"/>
            <a:ext cx="1495379" cy="20435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00"/>
              </a:lnSpc>
              <a:spcAft>
                <a:spcPts val="500"/>
              </a:spcAft>
            </a:pPr>
            <a:r>
              <a:rPr lang="en-US" sz="1000" dirty="0" err="1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username@domain.com</a:t>
            </a:r>
            <a:endParaRPr lang="en-US" sz="1000" dirty="0">
              <a:latin typeface="Libre Franklin" pitchFamily="2" charset="77"/>
              <a:ea typeface="Open Sans" panose="020B0606030504020204" pitchFamily="34" charset="0"/>
              <a:cs typeface="Martel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F523B-AE57-1547-ADF7-680AC78CAF1C}"/>
              </a:ext>
            </a:extLst>
          </p:cNvPr>
          <p:cNvSpPr txBox="1"/>
          <p:nvPr/>
        </p:nvSpPr>
        <p:spPr>
          <a:xfrm>
            <a:off x="621589" y="3070992"/>
            <a:ext cx="1495380" cy="20435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00"/>
              </a:lnSpc>
              <a:spcAft>
                <a:spcPts val="500"/>
              </a:spcAft>
            </a:pPr>
            <a:r>
              <a:rPr lang="en-US" sz="1000" dirty="0" err="1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www.your-domain.com</a:t>
            </a:r>
            <a:endParaRPr lang="en-US" sz="1000" dirty="0">
              <a:latin typeface="Libre Franklin" pitchFamily="2" charset="77"/>
              <a:ea typeface="Open Sans" panose="020B0606030504020204" pitchFamily="34" charset="0"/>
              <a:cs typeface="Martel" pitchFamily="2" charset="77"/>
            </a:endParaRPr>
          </a:p>
        </p:txBody>
      </p:sp>
      <p:sp>
        <p:nvSpPr>
          <p:cNvPr id="16" name="Shape 2525">
            <a:extLst>
              <a:ext uri="{FF2B5EF4-FFF2-40B4-BE49-F238E27FC236}">
                <a16:creationId xmlns:a16="http://schemas.microsoft.com/office/drawing/2014/main" id="{A67C642E-3ED0-AC43-8235-A1F1F3E1EA5C}"/>
              </a:ext>
            </a:extLst>
          </p:cNvPr>
          <p:cNvSpPr>
            <a:spLocks noChangeAspect="1"/>
          </p:cNvSpPr>
          <p:nvPr/>
        </p:nvSpPr>
        <p:spPr>
          <a:xfrm>
            <a:off x="339904" y="2297195"/>
            <a:ext cx="186660" cy="1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7" name="Shape 2628">
            <a:extLst>
              <a:ext uri="{FF2B5EF4-FFF2-40B4-BE49-F238E27FC236}">
                <a16:creationId xmlns:a16="http://schemas.microsoft.com/office/drawing/2014/main" id="{EF27198F-192D-5842-84CE-12CD6A0CEC5C}"/>
              </a:ext>
            </a:extLst>
          </p:cNvPr>
          <p:cNvSpPr>
            <a:spLocks noChangeAspect="1"/>
          </p:cNvSpPr>
          <p:nvPr/>
        </p:nvSpPr>
        <p:spPr>
          <a:xfrm>
            <a:off x="339904" y="1843484"/>
            <a:ext cx="186660" cy="1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8" name="Shape 2836">
            <a:extLst>
              <a:ext uri="{FF2B5EF4-FFF2-40B4-BE49-F238E27FC236}">
                <a16:creationId xmlns:a16="http://schemas.microsoft.com/office/drawing/2014/main" id="{1A42E5F6-201D-D04C-85A4-773A8164D006}"/>
              </a:ext>
            </a:extLst>
          </p:cNvPr>
          <p:cNvSpPr>
            <a:spLocks noChangeAspect="1"/>
          </p:cNvSpPr>
          <p:nvPr/>
        </p:nvSpPr>
        <p:spPr>
          <a:xfrm>
            <a:off x="339903" y="2766996"/>
            <a:ext cx="186662" cy="135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9" name="Freeform 125">
            <a:extLst>
              <a:ext uri="{FF2B5EF4-FFF2-40B4-BE49-F238E27FC236}">
                <a16:creationId xmlns:a16="http://schemas.microsoft.com/office/drawing/2014/main" id="{90665C71-7210-0447-A472-395B0C82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627" y="3099062"/>
            <a:ext cx="155214" cy="148210"/>
          </a:xfrm>
          <a:custGeom>
            <a:avLst/>
            <a:gdLst>
              <a:gd name="T0" fmla="*/ 1246862 w 367940"/>
              <a:gd name="T1" fmla="*/ 13450940 h 352065"/>
              <a:gd name="T2" fmla="*/ 9187434 w 367940"/>
              <a:gd name="T3" fmla="*/ 13450940 h 352065"/>
              <a:gd name="T4" fmla="*/ 9870564 w 367940"/>
              <a:gd name="T5" fmla="*/ 14122705 h 352065"/>
              <a:gd name="T6" fmla="*/ 9870564 w 367940"/>
              <a:gd name="T7" fmla="*/ 40360283 h 352065"/>
              <a:gd name="T8" fmla="*/ 9187434 w 367940"/>
              <a:gd name="T9" fmla="*/ 41073894 h 352065"/>
              <a:gd name="T10" fmla="*/ 1246862 w 367940"/>
              <a:gd name="T11" fmla="*/ 41073894 h 352065"/>
              <a:gd name="T12" fmla="*/ 563698 w 367940"/>
              <a:gd name="T13" fmla="*/ 40360283 h 352065"/>
              <a:gd name="T14" fmla="*/ 563698 w 367940"/>
              <a:gd name="T15" fmla="*/ 14122705 h 352065"/>
              <a:gd name="T16" fmla="*/ 1246862 w 367940"/>
              <a:gd name="T17" fmla="*/ 13450940 h 352065"/>
              <a:gd name="T18" fmla="*/ 32795953 w 367940"/>
              <a:gd name="T19" fmla="*/ 12779325 h 352065"/>
              <a:gd name="T20" fmla="*/ 43554269 w 367940"/>
              <a:gd name="T21" fmla="*/ 25247366 h 352065"/>
              <a:gd name="T22" fmla="*/ 43554269 w 367940"/>
              <a:gd name="T23" fmla="*/ 40360283 h 352065"/>
              <a:gd name="T24" fmla="*/ 42871139 w 367940"/>
              <a:gd name="T25" fmla="*/ 41073894 h 352065"/>
              <a:gd name="T26" fmla="*/ 34887822 w 367940"/>
              <a:gd name="T27" fmla="*/ 41073894 h 352065"/>
              <a:gd name="T28" fmla="*/ 34204806 w 367940"/>
              <a:gd name="T29" fmla="*/ 40360283 h 352065"/>
              <a:gd name="T30" fmla="*/ 34204806 w 367940"/>
              <a:gd name="T31" fmla="*/ 26296887 h 352065"/>
              <a:gd name="T32" fmla="*/ 29508717 w 367940"/>
              <a:gd name="T33" fmla="*/ 20041885 h 352065"/>
              <a:gd name="T34" fmla="*/ 24684504 w 367940"/>
              <a:gd name="T35" fmla="*/ 23400325 h 352065"/>
              <a:gd name="T36" fmla="*/ 24385632 w 367940"/>
              <a:gd name="T37" fmla="*/ 25667284 h 352065"/>
              <a:gd name="T38" fmla="*/ 24385632 w 367940"/>
              <a:gd name="T39" fmla="*/ 40360283 h 352065"/>
              <a:gd name="T40" fmla="*/ 23702628 w 367940"/>
              <a:gd name="T41" fmla="*/ 41073894 h 352065"/>
              <a:gd name="T42" fmla="*/ 15762033 w 367940"/>
              <a:gd name="T43" fmla="*/ 41073894 h 352065"/>
              <a:gd name="T44" fmla="*/ 15036275 w 367940"/>
              <a:gd name="T45" fmla="*/ 40360283 h 352065"/>
              <a:gd name="T46" fmla="*/ 15078874 w 367940"/>
              <a:gd name="T47" fmla="*/ 14122705 h 352065"/>
              <a:gd name="T48" fmla="*/ 15762033 w 367940"/>
              <a:gd name="T49" fmla="*/ 13450940 h 352065"/>
              <a:gd name="T50" fmla="*/ 23702628 w 367940"/>
              <a:gd name="T51" fmla="*/ 13450940 h 352065"/>
              <a:gd name="T52" fmla="*/ 24385632 w 367940"/>
              <a:gd name="T53" fmla="*/ 14122705 h 352065"/>
              <a:gd name="T54" fmla="*/ 24385632 w 367940"/>
              <a:gd name="T55" fmla="*/ 17355217 h 352065"/>
              <a:gd name="T56" fmla="*/ 24343044 w 367940"/>
              <a:gd name="T57" fmla="*/ 17439168 h 352065"/>
              <a:gd name="T58" fmla="*/ 24385632 w 367940"/>
              <a:gd name="T59" fmla="*/ 17439168 h 352065"/>
              <a:gd name="T60" fmla="*/ 24385632 w 367940"/>
              <a:gd name="T61" fmla="*/ 17355217 h 352065"/>
              <a:gd name="T62" fmla="*/ 32795953 w 367940"/>
              <a:gd name="T63" fmla="*/ 12779325 h 352065"/>
              <a:gd name="T64" fmla="*/ 4958681 w 367940"/>
              <a:gd name="T65" fmla="*/ 0 h 352065"/>
              <a:gd name="T66" fmla="*/ 9917234 w 367940"/>
              <a:gd name="T67" fmla="*/ 4887165 h 352065"/>
              <a:gd name="T68" fmla="*/ 4958681 w 367940"/>
              <a:gd name="T69" fmla="*/ 9774215 h 352065"/>
              <a:gd name="T70" fmla="*/ 0 w 367940"/>
              <a:gd name="T71" fmla="*/ 4887165 h 352065"/>
              <a:gd name="T72" fmla="*/ 4958681 w 367940"/>
              <a:gd name="T73" fmla="*/ 0 h 35206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367940" h="352065">
                <a:moveTo>
                  <a:pt x="10533" y="115295"/>
                </a:moveTo>
                <a:lnTo>
                  <a:pt x="77614" y="115295"/>
                </a:lnTo>
                <a:cubicBezTo>
                  <a:pt x="80860" y="115295"/>
                  <a:pt x="83385" y="117814"/>
                  <a:pt x="83385" y="121053"/>
                </a:cubicBezTo>
                <a:lnTo>
                  <a:pt x="83385" y="345948"/>
                </a:lnTo>
                <a:cubicBezTo>
                  <a:pt x="83385" y="349187"/>
                  <a:pt x="80860" y="352065"/>
                  <a:pt x="77614" y="352065"/>
                </a:cubicBezTo>
                <a:lnTo>
                  <a:pt x="10533" y="352065"/>
                </a:lnTo>
                <a:cubicBezTo>
                  <a:pt x="7287" y="352065"/>
                  <a:pt x="4762" y="349187"/>
                  <a:pt x="4762" y="345948"/>
                </a:cubicBezTo>
                <a:lnTo>
                  <a:pt x="4762" y="121053"/>
                </a:lnTo>
                <a:cubicBezTo>
                  <a:pt x="4762" y="117814"/>
                  <a:pt x="7287" y="115295"/>
                  <a:pt x="10533" y="115295"/>
                </a:cubicBezTo>
                <a:close/>
                <a:moveTo>
                  <a:pt x="277055" y="109538"/>
                </a:moveTo>
                <a:cubicBezTo>
                  <a:pt x="328989" y="109538"/>
                  <a:pt x="367940" y="143722"/>
                  <a:pt x="367940" y="216408"/>
                </a:cubicBezTo>
                <a:lnTo>
                  <a:pt x="367940" y="345948"/>
                </a:lnTo>
                <a:cubicBezTo>
                  <a:pt x="367940" y="349187"/>
                  <a:pt x="365054" y="352065"/>
                  <a:pt x="362169" y="352065"/>
                </a:cubicBezTo>
                <a:lnTo>
                  <a:pt x="294727" y="352065"/>
                </a:lnTo>
                <a:cubicBezTo>
                  <a:pt x="291842" y="352065"/>
                  <a:pt x="288957" y="349187"/>
                  <a:pt x="288957" y="345948"/>
                </a:cubicBezTo>
                <a:lnTo>
                  <a:pt x="288957" y="225404"/>
                </a:lnTo>
                <a:cubicBezTo>
                  <a:pt x="288957" y="193379"/>
                  <a:pt x="277776" y="171789"/>
                  <a:pt x="249285" y="171789"/>
                </a:cubicBezTo>
                <a:cubicBezTo>
                  <a:pt x="227285" y="171789"/>
                  <a:pt x="214302" y="186542"/>
                  <a:pt x="208531" y="200576"/>
                </a:cubicBezTo>
                <a:cubicBezTo>
                  <a:pt x="206728" y="205613"/>
                  <a:pt x="206006" y="212810"/>
                  <a:pt x="206006" y="220007"/>
                </a:cubicBezTo>
                <a:lnTo>
                  <a:pt x="206006" y="345948"/>
                </a:lnTo>
                <a:cubicBezTo>
                  <a:pt x="206006" y="349187"/>
                  <a:pt x="203482" y="352065"/>
                  <a:pt x="200236" y="352065"/>
                </a:cubicBezTo>
                <a:lnTo>
                  <a:pt x="133155" y="352065"/>
                </a:lnTo>
                <a:cubicBezTo>
                  <a:pt x="129909" y="352065"/>
                  <a:pt x="127024" y="349187"/>
                  <a:pt x="127024" y="345948"/>
                </a:cubicBezTo>
                <a:cubicBezTo>
                  <a:pt x="127384" y="313923"/>
                  <a:pt x="128105" y="157756"/>
                  <a:pt x="127384" y="121053"/>
                </a:cubicBezTo>
                <a:cubicBezTo>
                  <a:pt x="127384" y="117814"/>
                  <a:pt x="129909" y="115295"/>
                  <a:pt x="133155" y="115295"/>
                </a:cubicBezTo>
                <a:lnTo>
                  <a:pt x="200236" y="115295"/>
                </a:lnTo>
                <a:cubicBezTo>
                  <a:pt x="203482" y="115295"/>
                  <a:pt x="206006" y="117814"/>
                  <a:pt x="206006" y="121053"/>
                </a:cubicBezTo>
                <a:lnTo>
                  <a:pt x="206006" y="148760"/>
                </a:lnTo>
                <a:cubicBezTo>
                  <a:pt x="206006" y="149120"/>
                  <a:pt x="205646" y="149120"/>
                  <a:pt x="205646" y="149480"/>
                </a:cubicBezTo>
                <a:lnTo>
                  <a:pt x="206006" y="149480"/>
                </a:lnTo>
                <a:lnTo>
                  <a:pt x="206006" y="148760"/>
                </a:lnTo>
                <a:cubicBezTo>
                  <a:pt x="216465" y="132927"/>
                  <a:pt x="235219" y="109538"/>
                  <a:pt x="277055" y="109538"/>
                </a:cubicBezTo>
                <a:close/>
                <a:moveTo>
                  <a:pt x="41890" y="0"/>
                </a:moveTo>
                <a:cubicBezTo>
                  <a:pt x="64804" y="0"/>
                  <a:pt x="83779" y="18976"/>
                  <a:pt x="83779" y="41890"/>
                </a:cubicBezTo>
                <a:cubicBezTo>
                  <a:pt x="83779" y="65162"/>
                  <a:pt x="64804" y="83780"/>
                  <a:pt x="41890" y="83780"/>
                </a:cubicBezTo>
                <a:cubicBezTo>
                  <a:pt x="18618" y="83780"/>
                  <a:pt x="0" y="65162"/>
                  <a:pt x="0" y="41890"/>
                </a:cubicBezTo>
                <a:cubicBezTo>
                  <a:pt x="0" y="18976"/>
                  <a:pt x="18618" y="0"/>
                  <a:pt x="418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1BDF0A-4768-7147-A4C0-BAD2BF93E22E}"/>
              </a:ext>
            </a:extLst>
          </p:cNvPr>
          <p:cNvSpPr txBox="1"/>
          <p:nvPr/>
        </p:nvSpPr>
        <p:spPr>
          <a:xfrm>
            <a:off x="627310" y="3656264"/>
            <a:ext cx="1202252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layfair Display" pitchFamily="2" charset="77"/>
              </a:rPr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0546CC-2DCB-3E44-8D76-4F788AB8CE03}"/>
              </a:ext>
            </a:extLst>
          </p:cNvPr>
          <p:cNvSpPr txBox="1"/>
          <p:nvPr/>
        </p:nvSpPr>
        <p:spPr>
          <a:xfrm>
            <a:off x="339905" y="4110193"/>
            <a:ext cx="1777063" cy="7044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ibre Franklin Medium" pitchFamily="2" charset="77"/>
                <a:cs typeface="Martel" pitchFamily="2" charset="77"/>
              </a:rPr>
              <a:t>Bachelor/Degree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University, Location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2003 - 2007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6F80C5-13D7-E049-8044-61B3B68F49D5}"/>
              </a:ext>
            </a:extLst>
          </p:cNvPr>
          <p:cNvSpPr txBox="1"/>
          <p:nvPr/>
        </p:nvSpPr>
        <p:spPr>
          <a:xfrm>
            <a:off x="339905" y="4969403"/>
            <a:ext cx="1777063" cy="7044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ibre Franklin Medium" pitchFamily="2" charset="77"/>
                <a:cs typeface="Martel" pitchFamily="2" charset="77"/>
              </a:rPr>
              <a:t>Bachelor/Degree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University, Location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2012 - 2014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5F0D09-C155-D346-B8B0-19BDDEC666BF}"/>
              </a:ext>
            </a:extLst>
          </p:cNvPr>
          <p:cNvSpPr txBox="1"/>
          <p:nvPr/>
        </p:nvSpPr>
        <p:spPr>
          <a:xfrm>
            <a:off x="418118" y="6037595"/>
            <a:ext cx="1620636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layfair Display" pitchFamily="2" charset="77"/>
              </a:rPr>
              <a:t>Certifications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EE163C-9072-3A45-A1C4-206B82375AF5}"/>
              </a:ext>
            </a:extLst>
          </p:cNvPr>
          <p:cNvSpPr txBox="1"/>
          <p:nvPr/>
        </p:nvSpPr>
        <p:spPr>
          <a:xfrm>
            <a:off x="339905" y="6486035"/>
            <a:ext cx="1777063" cy="7044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ibre Franklin Medium" pitchFamily="2" charset="77"/>
                <a:cs typeface="Martel" pitchFamily="2" charset="77"/>
              </a:rPr>
              <a:t>Certification Title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Institution, Location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2006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790F40-CB87-A649-829B-3126B3C50023}"/>
              </a:ext>
            </a:extLst>
          </p:cNvPr>
          <p:cNvSpPr txBox="1"/>
          <p:nvPr/>
        </p:nvSpPr>
        <p:spPr>
          <a:xfrm>
            <a:off x="899019" y="7586409"/>
            <a:ext cx="65883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layfair Display" pitchFamily="2" charset="77"/>
              </a:rPr>
              <a:t>Skills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4B3A-08B1-1848-86E5-18D4C37C67AC}"/>
              </a:ext>
            </a:extLst>
          </p:cNvPr>
          <p:cNvSpPr txBox="1"/>
          <p:nvPr/>
        </p:nvSpPr>
        <p:spPr>
          <a:xfrm>
            <a:off x="339905" y="7982646"/>
            <a:ext cx="1777063" cy="20435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Adobe Creative Cloud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B942C6-11BF-B544-B171-1364C0BBD98C}"/>
              </a:ext>
            </a:extLst>
          </p:cNvPr>
          <p:cNvSpPr/>
          <p:nvPr/>
        </p:nvSpPr>
        <p:spPr>
          <a:xfrm>
            <a:off x="451497" y="8264052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2C064C5-3931-154F-9591-EE7C454478B6}"/>
              </a:ext>
            </a:extLst>
          </p:cNvPr>
          <p:cNvSpPr/>
          <p:nvPr/>
        </p:nvSpPr>
        <p:spPr>
          <a:xfrm>
            <a:off x="616290" y="8264052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B260BAA-BCE5-8648-BA62-70BBD2933FDF}"/>
              </a:ext>
            </a:extLst>
          </p:cNvPr>
          <p:cNvSpPr/>
          <p:nvPr/>
        </p:nvSpPr>
        <p:spPr>
          <a:xfrm>
            <a:off x="781083" y="8264052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4369D8-C1C8-144C-8B92-B0E5C5B69A6B}"/>
              </a:ext>
            </a:extLst>
          </p:cNvPr>
          <p:cNvSpPr/>
          <p:nvPr/>
        </p:nvSpPr>
        <p:spPr>
          <a:xfrm>
            <a:off x="945876" y="8264052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F460E4-1953-DC43-B1BE-9DD558DFA436}"/>
              </a:ext>
            </a:extLst>
          </p:cNvPr>
          <p:cNvSpPr/>
          <p:nvPr/>
        </p:nvSpPr>
        <p:spPr>
          <a:xfrm>
            <a:off x="1110669" y="8264052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BAE7E2-409F-A548-9901-7946899D6AAE}"/>
              </a:ext>
            </a:extLst>
          </p:cNvPr>
          <p:cNvSpPr/>
          <p:nvPr/>
        </p:nvSpPr>
        <p:spPr>
          <a:xfrm>
            <a:off x="1275462" y="8264052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D54118-2A70-394A-A44E-D8D405EEFFF8}"/>
              </a:ext>
            </a:extLst>
          </p:cNvPr>
          <p:cNvSpPr/>
          <p:nvPr/>
        </p:nvSpPr>
        <p:spPr>
          <a:xfrm>
            <a:off x="1440255" y="8264052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BFA6A4-F04E-884D-8771-DEB10E10346A}"/>
              </a:ext>
            </a:extLst>
          </p:cNvPr>
          <p:cNvSpPr/>
          <p:nvPr/>
        </p:nvSpPr>
        <p:spPr>
          <a:xfrm>
            <a:off x="1605048" y="8264052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2A6301-12FE-AA42-A5A7-F898617506C3}"/>
              </a:ext>
            </a:extLst>
          </p:cNvPr>
          <p:cNvSpPr/>
          <p:nvPr/>
        </p:nvSpPr>
        <p:spPr>
          <a:xfrm>
            <a:off x="1769841" y="8264052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EAF956-8F06-3241-866B-53FBAFA84218}"/>
              </a:ext>
            </a:extLst>
          </p:cNvPr>
          <p:cNvSpPr/>
          <p:nvPr/>
        </p:nvSpPr>
        <p:spPr>
          <a:xfrm>
            <a:off x="1934638" y="8264052"/>
            <a:ext cx="70736" cy="7073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79511-07CB-F847-AFFA-3BFE48015CB8}"/>
              </a:ext>
            </a:extLst>
          </p:cNvPr>
          <p:cNvSpPr txBox="1"/>
          <p:nvPr/>
        </p:nvSpPr>
        <p:spPr>
          <a:xfrm>
            <a:off x="339905" y="8455583"/>
            <a:ext cx="1777063" cy="20435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HTML / CSS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9160B4-FDAB-0040-86C3-FF119379A268}"/>
              </a:ext>
            </a:extLst>
          </p:cNvPr>
          <p:cNvSpPr/>
          <p:nvPr/>
        </p:nvSpPr>
        <p:spPr>
          <a:xfrm>
            <a:off x="451497" y="8736989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F11B1B9-9932-904E-A7C7-45C8B701902F}"/>
              </a:ext>
            </a:extLst>
          </p:cNvPr>
          <p:cNvSpPr/>
          <p:nvPr/>
        </p:nvSpPr>
        <p:spPr>
          <a:xfrm>
            <a:off x="616290" y="8736989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02A602-9C58-9C4B-9098-3D3FD1D749A0}"/>
              </a:ext>
            </a:extLst>
          </p:cNvPr>
          <p:cNvSpPr/>
          <p:nvPr/>
        </p:nvSpPr>
        <p:spPr>
          <a:xfrm>
            <a:off x="781083" y="8736989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C44BC9-01C2-7E46-BC81-88B6F4DF90D2}"/>
              </a:ext>
            </a:extLst>
          </p:cNvPr>
          <p:cNvSpPr/>
          <p:nvPr/>
        </p:nvSpPr>
        <p:spPr>
          <a:xfrm>
            <a:off x="945876" y="8736989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88388FE-9F94-4B40-93CB-36B7221A7FA4}"/>
              </a:ext>
            </a:extLst>
          </p:cNvPr>
          <p:cNvSpPr/>
          <p:nvPr/>
        </p:nvSpPr>
        <p:spPr>
          <a:xfrm>
            <a:off x="1110669" y="8736989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7F87BC9-5C66-3840-BE8F-D472584A94DD}"/>
              </a:ext>
            </a:extLst>
          </p:cNvPr>
          <p:cNvSpPr/>
          <p:nvPr/>
        </p:nvSpPr>
        <p:spPr>
          <a:xfrm>
            <a:off x="1275462" y="8736989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6A32D40-D64F-2E48-92AF-CBE1249D293C}"/>
              </a:ext>
            </a:extLst>
          </p:cNvPr>
          <p:cNvSpPr/>
          <p:nvPr/>
        </p:nvSpPr>
        <p:spPr>
          <a:xfrm>
            <a:off x="1440255" y="8736989"/>
            <a:ext cx="70736" cy="7073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3261E9B-78B3-B442-B04E-9BEA01312469}"/>
              </a:ext>
            </a:extLst>
          </p:cNvPr>
          <p:cNvSpPr/>
          <p:nvPr/>
        </p:nvSpPr>
        <p:spPr>
          <a:xfrm>
            <a:off x="1605048" y="8736989"/>
            <a:ext cx="70736" cy="7073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EDF020-AA04-CB4A-A800-8EA6B2357F41}"/>
              </a:ext>
            </a:extLst>
          </p:cNvPr>
          <p:cNvSpPr/>
          <p:nvPr/>
        </p:nvSpPr>
        <p:spPr>
          <a:xfrm>
            <a:off x="1769841" y="8736989"/>
            <a:ext cx="70736" cy="7073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EC1B81-0402-F64C-B03C-9E57DDC1A6C6}"/>
              </a:ext>
            </a:extLst>
          </p:cNvPr>
          <p:cNvSpPr/>
          <p:nvPr/>
        </p:nvSpPr>
        <p:spPr>
          <a:xfrm>
            <a:off x="1934638" y="8736989"/>
            <a:ext cx="70736" cy="7073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3EBF15-FBCB-1846-82BF-46D7ACFF3567}"/>
              </a:ext>
            </a:extLst>
          </p:cNvPr>
          <p:cNvSpPr txBox="1"/>
          <p:nvPr/>
        </p:nvSpPr>
        <p:spPr>
          <a:xfrm>
            <a:off x="339905" y="8928520"/>
            <a:ext cx="1777063" cy="20435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Microsoft Office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E5D5C42-F12E-1F4B-8CD9-0F740056DB6E}"/>
              </a:ext>
            </a:extLst>
          </p:cNvPr>
          <p:cNvSpPr/>
          <p:nvPr/>
        </p:nvSpPr>
        <p:spPr>
          <a:xfrm>
            <a:off x="451497" y="9209926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E412D-D873-014C-A754-091ABE7255AA}"/>
              </a:ext>
            </a:extLst>
          </p:cNvPr>
          <p:cNvSpPr/>
          <p:nvPr/>
        </p:nvSpPr>
        <p:spPr>
          <a:xfrm>
            <a:off x="616290" y="9209926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F41473-5BD1-7C42-B23C-915B0D115237}"/>
              </a:ext>
            </a:extLst>
          </p:cNvPr>
          <p:cNvSpPr/>
          <p:nvPr/>
        </p:nvSpPr>
        <p:spPr>
          <a:xfrm>
            <a:off x="781083" y="9209926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AADB696-94BC-CE4C-BA32-D76FCB2E7E23}"/>
              </a:ext>
            </a:extLst>
          </p:cNvPr>
          <p:cNvSpPr/>
          <p:nvPr/>
        </p:nvSpPr>
        <p:spPr>
          <a:xfrm>
            <a:off x="945876" y="9209926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C0C013-796C-E24E-8AA9-963F5FB60568}"/>
              </a:ext>
            </a:extLst>
          </p:cNvPr>
          <p:cNvSpPr/>
          <p:nvPr/>
        </p:nvSpPr>
        <p:spPr>
          <a:xfrm>
            <a:off x="1110669" y="9209926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0564C97-819F-5B4E-B58B-2DD1F9D10157}"/>
              </a:ext>
            </a:extLst>
          </p:cNvPr>
          <p:cNvSpPr/>
          <p:nvPr/>
        </p:nvSpPr>
        <p:spPr>
          <a:xfrm>
            <a:off x="1275462" y="9209926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EBAA1BD-E098-4847-9B07-17EA2E9DD14A}"/>
              </a:ext>
            </a:extLst>
          </p:cNvPr>
          <p:cNvSpPr/>
          <p:nvPr/>
        </p:nvSpPr>
        <p:spPr>
          <a:xfrm>
            <a:off x="1440255" y="9209926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424783F-5C69-1441-AFCF-905D64DFFC92}"/>
              </a:ext>
            </a:extLst>
          </p:cNvPr>
          <p:cNvSpPr/>
          <p:nvPr/>
        </p:nvSpPr>
        <p:spPr>
          <a:xfrm>
            <a:off x="1605048" y="9209926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6542D8D-2D63-ED44-86C2-B77AFAF5D569}"/>
              </a:ext>
            </a:extLst>
          </p:cNvPr>
          <p:cNvSpPr/>
          <p:nvPr/>
        </p:nvSpPr>
        <p:spPr>
          <a:xfrm>
            <a:off x="1769841" y="9209926"/>
            <a:ext cx="70736" cy="7073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1E46345-BD37-B341-BE99-C56020AC035E}"/>
              </a:ext>
            </a:extLst>
          </p:cNvPr>
          <p:cNvSpPr/>
          <p:nvPr/>
        </p:nvSpPr>
        <p:spPr>
          <a:xfrm>
            <a:off x="1934638" y="9209926"/>
            <a:ext cx="70736" cy="7073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6779A5-FD1A-E946-953D-164CF3C2B005}"/>
              </a:ext>
            </a:extLst>
          </p:cNvPr>
          <p:cNvSpPr txBox="1"/>
          <p:nvPr/>
        </p:nvSpPr>
        <p:spPr>
          <a:xfrm>
            <a:off x="339905" y="9401458"/>
            <a:ext cx="1777063" cy="20435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Canva / Sketch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8EB721-9044-6E47-A871-1ABEEC35B1F0}"/>
              </a:ext>
            </a:extLst>
          </p:cNvPr>
          <p:cNvSpPr/>
          <p:nvPr/>
        </p:nvSpPr>
        <p:spPr>
          <a:xfrm>
            <a:off x="451497" y="9682864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EDE445A-2760-3543-ACA3-EFFD5CA5B51E}"/>
              </a:ext>
            </a:extLst>
          </p:cNvPr>
          <p:cNvSpPr/>
          <p:nvPr/>
        </p:nvSpPr>
        <p:spPr>
          <a:xfrm>
            <a:off x="616290" y="9682864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E01989F-1E92-5B46-8626-9DE7DDF1090E}"/>
              </a:ext>
            </a:extLst>
          </p:cNvPr>
          <p:cNvSpPr/>
          <p:nvPr/>
        </p:nvSpPr>
        <p:spPr>
          <a:xfrm>
            <a:off x="781083" y="9682864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73DE3BF-2806-4E4B-8E6C-9C0681D708E4}"/>
              </a:ext>
            </a:extLst>
          </p:cNvPr>
          <p:cNvSpPr/>
          <p:nvPr/>
        </p:nvSpPr>
        <p:spPr>
          <a:xfrm>
            <a:off x="945876" y="9682864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744CED0-5A2D-4448-8424-614486B2ADB1}"/>
              </a:ext>
            </a:extLst>
          </p:cNvPr>
          <p:cNvSpPr/>
          <p:nvPr/>
        </p:nvSpPr>
        <p:spPr>
          <a:xfrm>
            <a:off x="1110669" y="9682864"/>
            <a:ext cx="70736" cy="70736"/>
          </a:xfrm>
          <a:prstGeom prst="ellipse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38D7B6-CD5B-1543-BFCB-FDE47BAD3EE6}"/>
              </a:ext>
            </a:extLst>
          </p:cNvPr>
          <p:cNvSpPr/>
          <p:nvPr/>
        </p:nvSpPr>
        <p:spPr>
          <a:xfrm>
            <a:off x="1275462" y="9682864"/>
            <a:ext cx="70736" cy="7073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0AEA327-DAB7-954F-8FF6-20E9B0DAECAC}"/>
              </a:ext>
            </a:extLst>
          </p:cNvPr>
          <p:cNvSpPr/>
          <p:nvPr/>
        </p:nvSpPr>
        <p:spPr>
          <a:xfrm>
            <a:off x="1440255" y="9682864"/>
            <a:ext cx="70736" cy="7073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B67DF3-A594-8B48-9A93-15B78BFD46AB}"/>
              </a:ext>
            </a:extLst>
          </p:cNvPr>
          <p:cNvSpPr/>
          <p:nvPr/>
        </p:nvSpPr>
        <p:spPr>
          <a:xfrm>
            <a:off x="1605048" y="9682864"/>
            <a:ext cx="70736" cy="7073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2FC15D9-AD0E-4140-9394-5C8ED6B73705}"/>
              </a:ext>
            </a:extLst>
          </p:cNvPr>
          <p:cNvSpPr/>
          <p:nvPr/>
        </p:nvSpPr>
        <p:spPr>
          <a:xfrm>
            <a:off x="1769841" y="9682864"/>
            <a:ext cx="70736" cy="7073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8BDB86-4CF9-874F-9D21-094E2063722A}"/>
              </a:ext>
            </a:extLst>
          </p:cNvPr>
          <p:cNvSpPr/>
          <p:nvPr/>
        </p:nvSpPr>
        <p:spPr>
          <a:xfrm>
            <a:off x="1934638" y="9682864"/>
            <a:ext cx="70736" cy="7073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6F5A51-5948-3E43-94CE-4E745CC66754}"/>
              </a:ext>
            </a:extLst>
          </p:cNvPr>
          <p:cNvSpPr txBox="1"/>
          <p:nvPr/>
        </p:nvSpPr>
        <p:spPr>
          <a:xfrm>
            <a:off x="3680755" y="1791110"/>
            <a:ext cx="2867773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layfair Display" pitchFamily="2" charset="77"/>
              </a:rPr>
              <a:t>Professional Experience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6EBBE3-2C62-C24B-B5DF-2E5795812CB8}"/>
              </a:ext>
            </a:extLst>
          </p:cNvPr>
          <p:cNvSpPr txBox="1"/>
          <p:nvPr/>
        </p:nvSpPr>
        <p:spPr>
          <a:xfrm>
            <a:off x="2875981" y="2335508"/>
            <a:ext cx="4477320" cy="11661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ibre Franklin Medium" pitchFamily="2" charset="77"/>
                <a:cs typeface="Martel" pitchFamily="2" charset="77"/>
              </a:rPr>
              <a:t>Position, Company, 2003 - 2007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Managed investment portfolios for more than 400 clients with over $17 million in assets under care. Conducted equity research on companies to discover undervalued investments with reasonable prospects for long term sustainable growth.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DC8E40-3FEB-E641-8F44-B4D4AE2CD178}"/>
              </a:ext>
            </a:extLst>
          </p:cNvPr>
          <p:cNvSpPr txBox="1"/>
          <p:nvPr/>
        </p:nvSpPr>
        <p:spPr>
          <a:xfrm>
            <a:off x="2875981" y="3767800"/>
            <a:ext cx="4477320" cy="11661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ibre Franklin Medium" pitchFamily="2" charset="77"/>
                <a:cs typeface="Martel" pitchFamily="2" charset="77"/>
              </a:rPr>
              <a:t>Position, Company, 2007 - 2011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Coordinated portfolio reviews with clients to regularly evaluate an investment's performance toward achieving documented long-term financial goals. Presented investment and financial planning seminars to clients and prospective clients.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080F8A-13FD-F445-9825-9E9F568A193D}"/>
              </a:ext>
            </a:extLst>
          </p:cNvPr>
          <p:cNvSpPr txBox="1"/>
          <p:nvPr/>
        </p:nvSpPr>
        <p:spPr>
          <a:xfrm>
            <a:off x="2875981" y="5200092"/>
            <a:ext cx="4477320" cy="11661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ibre Franklin Medium" pitchFamily="2" charset="77"/>
                <a:cs typeface="Martel" pitchFamily="2" charset="77"/>
              </a:rPr>
              <a:t>Position, Company, 2011 - 2016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Generated new clients using a personal, face-to-face approach that built trust and emphasized personal service to the individual investor. Managed an office environment by collaborating with an assistant to ensure a functioning office.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C04CC4-1C78-6244-8B6D-0F12182F366B}"/>
              </a:ext>
            </a:extLst>
          </p:cNvPr>
          <p:cNvSpPr txBox="1"/>
          <p:nvPr/>
        </p:nvSpPr>
        <p:spPr>
          <a:xfrm>
            <a:off x="2875981" y="6632383"/>
            <a:ext cx="4477320" cy="11661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ibre Franklin Medium" pitchFamily="2" charset="77"/>
                <a:cs typeface="Martel" pitchFamily="2" charset="77"/>
              </a:rPr>
              <a:t>Position, Company, 2016 - present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Identified clients and prospective clients in need of investment guidance and then recommended investment solutions appropriate for each individual. Prepared an Excel based financial forecast for a $60 million green-field industrial project.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8161F08-85EF-1742-B0B6-256E05CC5A66}"/>
              </a:ext>
            </a:extLst>
          </p:cNvPr>
          <p:cNvSpPr txBox="1"/>
          <p:nvPr/>
        </p:nvSpPr>
        <p:spPr>
          <a:xfrm>
            <a:off x="4459816" y="8192678"/>
            <a:ext cx="1309654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layfair Display" pitchFamily="2" charset="77"/>
              </a:rPr>
              <a:t>References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EBCB8DF-FA7D-0E4A-87F4-2FFB6FC9DDE8}"/>
              </a:ext>
            </a:extLst>
          </p:cNvPr>
          <p:cNvSpPr txBox="1"/>
          <p:nvPr/>
        </p:nvSpPr>
        <p:spPr>
          <a:xfrm>
            <a:off x="2875981" y="8737076"/>
            <a:ext cx="2045154" cy="9353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ibre Franklin Medium" pitchFamily="2" charset="77"/>
                <a:cs typeface="Martel" pitchFamily="2" charset="77"/>
              </a:rPr>
              <a:t>Jimmy Nelson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Organization. 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+1 (234) 567-8900. </a:t>
            </a:r>
            <a:r>
              <a:rPr lang="en-US" sz="1000" dirty="0" err="1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username@domain.com</a:t>
            </a:r>
            <a:endParaRPr lang="en-US" sz="1000" dirty="0">
              <a:latin typeface="Libre Franklin" pitchFamily="2" charset="77"/>
              <a:ea typeface="Open Sans" panose="020B0606030504020204" pitchFamily="34" charset="0"/>
              <a:cs typeface="Martel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8D0EDC-D41E-4B42-9BE5-934D7C299195}"/>
              </a:ext>
            </a:extLst>
          </p:cNvPr>
          <p:cNvSpPr txBox="1"/>
          <p:nvPr/>
        </p:nvSpPr>
        <p:spPr>
          <a:xfrm>
            <a:off x="5315529" y="8737076"/>
            <a:ext cx="2045154" cy="9353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ibre Franklin Medium" pitchFamily="2" charset="77"/>
                <a:cs typeface="Martel" pitchFamily="2" charset="77"/>
              </a:rPr>
              <a:t>Paul Washington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Organization. </a:t>
            </a:r>
          </a:p>
          <a:p>
            <a:pPr algn="ctr">
              <a:lnSpc>
                <a:spcPts val="1800"/>
              </a:lnSpc>
            </a:pPr>
            <a:r>
              <a:rPr lang="en-US" sz="1000" dirty="0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+1 (234) 567-8900. </a:t>
            </a:r>
            <a:r>
              <a:rPr lang="en-US" sz="1000" dirty="0" err="1">
                <a:latin typeface="Libre Franklin" pitchFamily="2" charset="77"/>
                <a:ea typeface="Open Sans" panose="020B0606030504020204" pitchFamily="34" charset="0"/>
                <a:cs typeface="Martel" pitchFamily="2" charset="77"/>
              </a:rPr>
              <a:t>username@domain.com</a:t>
            </a:r>
            <a:endParaRPr lang="en-US" sz="1000" dirty="0">
              <a:latin typeface="Libre Franklin" pitchFamily="2" charset="77"/>
              <a:ea typeface="Open Sans" panose="020B0606030504020204" pitchFamily="34" charset="0"/>
              <a:cs typeface="Martel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393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sume 10-">
      <a:dk1>
        <a:srgbClr val="80848A"/>
      </a:dk1>
      <a:lt1>
        <a:srgbClr val="FFFFFF"/>
      </a:lt1>
      <a:dk2>
        <a:srgbClr val="000529"/>
      </a:dk2>
      <a:lt2>
        <a:srgbClr val="FFFFFF"/>
      </a:lt2>
      <a:accent1>
        <a:srgbClr val="0A0E37"/>
      </a:accent1>
      <a:accent2>
        <a:srgbClr val="B5C6D9"/>
      </a:accent2>
      <a:accent3>
        <a:srgbClr val="5E6061"/>
      </a:accent3>
      <a:accent4>
        <a:srgbClr val="38383E"/>
      </a:accent4>
      <a:accent5>
        <a:srgbClr val="9DA0A4"/>
      </a:accent5>
      <a:accent6>
        <a:srgbClr val="EEEFEF"/>
      </a:accent6>
      <a:hlink>
        <a:srgbClr val="BBC8D2"/>
      </a:hlink>
      <a:folHlink>
        <a:srgbClr val="484C5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</TotalTime>
  <Words>269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Libre Franklin</vt:lpstr>
      <vt:lpstr>Libre Franklin Medium</vt:lpstr>
      <vt:lpstr>Open Sans Light</vt:lpstr>
      <vt:lpstr>Open Sans Semibold</vt:lpstr>
      <vt:lpstr>Playfair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Jovel Hernández</dc:creator>
  <cp:lastModifiedBy>Johanna Jovel Hernández</cp:lastModifiedBy>
  <cp:revision>94</cp:revision>
  <dcterms:created xsi:type="dcterms:W3CDTF">2019-12-03T01:50:37Z</dcterms:created>
  <dcterms:modified xsi:type="dcterms:W3CDTF">2019-12-06T13:42:10Z</dcterms:modified>
</cp:coreProperties>
</file>