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4698"/>
  </p:normalViewPr>
  <p:slideViewPr>
    <p:cSldViewPr snapToGrid="0" snapToObjects="1">
      <p:cViewPr varScale="1">
        <p:scale>
          <a:sx n="87" d="100"/>
          <a:sy n="87" d="100"/>
        </p:scale>
        <p:origin x="3696" y="208"/>
      </p:cViewPr>
      <p:guideLst>
        <p:guide orient="horz" pos="3168"/>
        <p:guide pos="2448"/>
        <p:guide pos="240"/>
        <p:guide pos="4632"/>
        <p:guide orient="horz" pos="192"/>
        <p:guide orient="horz" pos="6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5569D8-7252-5E49-8A0F-3DC830B6C652}"/>
              </a:ext>
            </a:extLst>
          </p:cNvPr>
          <p:cNvSpPr/>
          <p:nvPr/>
        </p:nvSpPr>
        <p:spPr>
          <a:xfrm>
            <a:off x="0" y="0"/>
            <a:ext cx="3200400" cy="3615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96B98-2B24-B341-A208-61D0A384B856}"/>
              </a:ext>
            </a:extLst>
          </p:cNvPr>
          <p:cNvSpPr/>
          <p:nvPr/>
        </p:nvSpPr>
        <p:spPr>
          <a:xfrm>
            <a:off x="0" y="3615558"/>
            <a:ext cx="3200400" cy="6442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B281B-EA9F-634E-B31A-6CF65F3053CB}"/>
              </a:ext>
            </a:extLst>
          </p:cNvPr>
          <p:cNvSpPr/>
          <p:nvPr/>
        </p:nvSpPr>
        <p:spPr>
          <a:xfrm>
            <a:off x="3200400" y="1"/>
            <a:ext cx="4572000" cy="361555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55358-71C9-D447-B437-609BF1B1655B}"/>
              </a:ext>
            </a:extLst>
          </p:cNvPr>
          <p:cNvSpPr txBox="1"/>
          <p:nvPr/>
        </p:nvSpPr>
        <p:spPr>
          <a:xfrm>
            <a:off x="381000" y="325323"/>
            <a:ext cx="2438400" cy="123110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artel" pitchFamily="2" charset="77"/>
                <a:cs typeface="Martel" pitchFamily="2" charset="77"/>
              </a:rPr>
              <a:t>Marilyn Cook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66B0B-D2B1-4040-AB2B-53F54D55315C}"/>
              </a:ext>
            </a:extLst>
          </p:cNvPr>
          <p:cNvSpPr txBox="1"/>
          <p:nvPr/>
        </p:nvSpPr>
        <p:spPr>
          <a:xfrm>
            <a:off x="381001" y="1971506"/>
            <a:ext cx="2438400" cy="2180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700"/>
              </a:lnSpc>
            </a:pPr>
            <a:r>
              <a:rPr lang="en-US" sz="1100" b="1" dirty="0">
                <a:solidFill>
                  <a:schemeClr val="bg1"/>
                </a:solidFill>
                <a:latin typeface="Martel" pitchFamily="2" charset="77"/>
                <a:cs typeface="Martel" pitchFamily="2" charset="77"/>
              </a:rPr>
              <a:t>P: </a:t>
            </a:r>
            <a:r>
              <a:rPr 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+1 (234) 567 – 8900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8CA0A-CC0C-8941-8628-B58A931F421C}"/>
              </a:ext>
            </a:extLst>
          </p:cNvPr>
          <p:cNvSpPr txBox="1"/>
          <p:nvPr/>
        </p:nvSpPr>
        <p:spPr>
          <a:xfrm>
            <a:off x="381001" y="2283576"/>
            <a:ext cx="2438400" cy="4360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700"/>
              </a:lnSpc>
            </a:pPr>
            <a:r>
              <a:rPr lang="en-US" sz="1100" b="1" dirty="0">
                <a:solidFill>
                  <a:schemeClr val="bg1"/>
                </a:solidFill>
                <a:latin typeface="Martel" pitchFamily="2" charset="77"/>
                <a:cs typeface="Martel" pitchFamily="2" charset="77"/>
              </a:rPr>
              <a:t>A:</a:t>
            </a:r>
            <a:r>
              <a:rPr 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cs typeface="Martel" pitchFamily="2" charset="77"/>
              </a:rPr>
              <a:t> </a:t>
            </a:r>
            <a:r>
              <a:rPr 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1234 SW 40 St, City, State, Country 12345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9B34E-FAE3-1243-9659-E9D8F2AA1EB1}"/>
              </a:ext>
            </a:extLst>
          </p:cNvPr>
          <p:cNvSpPr txBox="1"/>
          <p:nvPr/>
        </p:nvSpPr>
        <p:spPr>
          <a:xfrm>
            <a:off x="381001" y="2813655"/>
            <a:ext cx="2438400" cy="2180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700"/>
              </a:lnSpc>
            </a:pPr>
            <a:r>
              <a:rPr lang="en-US" sz="1100" b="1" dirty="0">
                <a:solidFill>
                  <a:schemeClr val="bg1"/>
                </a:solidFill>
                <a:latin typeface="Martel" pitchFamily="2" charset="77"/>
                <a:cs typeface="Martel" pitchFamily="2" charset="77"/>
              </a:rPr>
              <a:t>E:</a:t>
            </a:r>
            <a:r>
              <a:rPr 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cs typeface="Martel" pitchFamily="2" charset="77"/>
              </a:rPr>
              <a:t> </a:t>
            </a:r>
            <a:r>
              <a:rPr lang="en-US" sz="105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97F4A-690B-AA4F-A9A6-9530CB2B2B53}"/>
              </a:ext>
            </a:extLst>
          </p:cNvPr>
          <p:cNvSpPr txBox="1"/>
          <p:nvPr/>
        </p:nvSpPr>
        <p:spPr>
          <a:xfrm>
            <a:off x="381001" y="3125725"/>
            <a:ext cx="2438400" cy="2180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700"/>
              </a:lnSpc>
            </a:pPr>
            <a:r>
              <a:rPr lang="en-US" sz="1100" b="1" dirty="0">
                <a:solidFill>
                  <a:schemeClr val="bg1"/>
                </a:solidFill>
                <a:latin typeface="Martel" pitchFamily="2" charset="77"/>
                <a:cs typeface="Martel" pitchFamily="2" charset="77"/>
              </a:rPr>
              <a:t>W:</a:t>
            </a:r>
            <a:r>
              <a:rPr 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cs typeface="Martel" pitchFamily="2" charset="77"/>
              </a:rPr>
              <a:t> </a:t>
            </a:r>
            <a:r>
              <a:rPr lang="en-US" sz="105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www.domain-here.com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1E37C-3CF6-6644-841A-0CE0B340A6A4}"/>
              </a:ext>
            </a:extLst>
          </p:cNvPr>
          <p:cNvSpPr txBox="1"/>
          <p:nvPr/>
        </p:nvSpPr>
        <p:spPr>
          <a:xfrm>
            <a:off x="381000" y="3907286"/>
            <a:ext cx="1316066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artel" pitchFamily="2" charset="77"/>
                <a:cs typeface="Martel" pitchFamily="2" charset="77"/>
              </a:rPr>
              <a:t>Education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C22B1-AF9E-9B4B-AD3F-58358A2016F9}"/>
              </a:ext>
            </a:extLst>
          </p:cNvPr>
          <p:cNvSpPr txBox="1"/>
          <p:nvPr/>
        </p:nvSpPr>
        <p:spPr>
          <a:xfrm>
            <a:off x="381000" y="4356393"/>
            <a:ext cx="2438400" cy="7181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Bachelor / Degree Title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University, Location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2003 - 2007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47E3C-9261-6944-A26D-634E0FEE3F8A}"/>
              </a:ext>
            </a:extLst>
          </p:cNvPr>
          <p:cNvSpPr txBox="1"/>
          <p:nvPr/>
        </p:nvSpPr>
        <p:spPr>
          <a:xfrm>
            <a:off x="381000" y="5290749"/>
            <a:ext cx="2438400" cy="7181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Bachelor / Degree Title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University, Location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2015 - 2017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8CA72-6507-5949-812D-884B4AA29F82}"/>
              </a:ext>
            </a:extLst>
          </p:cNvPr>
          <p:cNvSpPr txBox="1"/>
          <p:nvPr/>
        </p:nvSpPr>
        <p:spPr>
          <a:xfrm>
            <a:off x="381000" y="6263848"/>
            <a:ext cx="974626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artel" pitchFamily="2" charset="77"/>
                <a:cs typeface="Martel" pitchFamily="2" charset="77"/>
              </a:rPr>
              <a:t>Awards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006DC-3AB5-F54F-B6B5-48381134CFE2}"/>
              </a:ext>
            </a:extLst>
          </p:cNvPr>
          <p:cNvSpPr txBox="1"/>
          <p:nvPr/>
        </p:nvSpPr>
        <p:spPr>
          <a:xfrm>
            <a:off x="381000" y="6712955"/>
            <a:ext cx="2438400" cy="7181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Award Title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Organization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City, 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494AB6-0C97-4D4E-8DE3-8D0B00ED83BE}"/>
              </a:ext>
            </a:extLst>
          </p:cNvPr>
          <p:cNvSpPr txBox="1"/>
          <p:nvPr/>
        </p:nvSpPr>
        <p:spPr>
          <a:xfrm>
            <a:off x="3620505" y="325323"/>
            <a:ext cx="722955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artel" pitchFamily="2" charset="77"/>
                <a:cs typeface="Martel" pitchFamily="2" charset="77"/>
              </a:rPr>
              <a:t>Skills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F7077-5DAD-F643-8936-01CBE25AE42B}"/>
              </a:ext>
            </a:extLst>
          </p:cNvPr>
          <p:cNvSpPr txBox="1"/>
          <p:nvPr/>
        </p:nvSpPr>
        <p:spPr>
          <a:xfrm>
            <a:off x="3619500" y="781823"/>
            <a:ext cx="3733800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Adobe Creative Cloud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6F1E6-E95E-7A4E-AB12-2EEE7861B256}"/>
              </a:ext>
            </a:extLst>
          </p:cNvPr>
          <p:cNvCxnSpPr>
            <a:cxnSpLocks/>
          </p:cNvCxnSpPr>
          <p:nvPr/>
        </p:nvCxnSpPr>
        <p:spPr>
          <a:xfrm>
            <a:off x="3639066" y="1071299"/>
            <a:ext cx="3689522" cy="0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C00E45-E352-374A-91A9-BCF2E665D7CF}"/>
              </a:ext>
            </a:extLst>
          </p:cNvPr>
          <p:cNvCxnSpPr>
            <a:cxnSpLocks/>
          </p:cNvCxnSpPr>
          <p:nvPr/>
        </p:nvCxnSpPr>
        <p:spPr>
          <a:xfrm>
            <a:off x="3639066" y="1071299"/>
            <a:ext cx="3200399" cy="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D8FF97-4762-0C4F-A63A-3476DEBAA1E0}"/>
              </a:ext>
            </a:extLst>
          </p:cNvPr>
          <p:cNvSpPr txBox="1"/>
          <p:nvPr/>
        </p:nvSpPr>
        <p:spPr>
          <a:xfrm>
            <a:off x="3619500" y="1329951"/>
            <a:ext cx="3733800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HTML / CSS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332DCF-911A-DC4F-AB0D-859BEF85251C}"/>
              </a:ext>
            </a:extLst>
          </p:cNvPr>
          <p:cNvCxnSpPr>
            <a:cxnSpLocks/>
          </p:cNvCxnSpPr>
          <p:nvPr/>
        </p:nvCxnSpPr>
        <p:spPr>
          <a:xfrm>
            <a:off x="3639066" y="1619427"/>
            <a:ext cx="3689522" cy="0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E37567-0F56-374F-82C4-F6E5E420C2E3}"/>
              </a:ext>
            </a:extLst>
          </p:cNvPr>
          <p:cNvCxnSpPr>
            <a:cxnSpLocks/>
          </p:cNvCxnSpPr>
          <p:nvPr/>
        </p:nvCxnSpPr>
        <p:spPr>
          <a:xfrm>
            <a:off x="3639066" y="1619427"/>
            <a:ext cx="3200399" cy="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9C3C0E-AAE4-3C40-B79A-AAFAFCD34E01}"/>
              </a:ext>
            </a:extLst>
          </p:cNvPr>
          <p:cNvSpPr txBox="1"/>
          <p:nvPr/>
        </p:nvSpPr>
        <p:spPr>
          <a:xfrm>
            <a:off x="3619500" y="1878079"/>
            <a:ext cx="3733800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Microsoft Office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DF51A5-5F1A-3C43-BCC7-2C668117799E}"/>
              </a:ext>
            </a:extLst>
          </p:cNvPr>
          <p:cNvCxnSpPr>
            <a:cxnSpLocks/>
          </p:cNvCxnSpPr>
          <p:nvPr/>
        </p:nvCxnSpPr>
        <p:spPr>
          <a:xfrm>
            <a:off x="3639066" y="2167555"/>
            <a:ext cx="3689522" cy="0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56AFC5-CDA2-594C-8DC7-EC18933A6919}"/>
              </a:ext>
            </a:extLst>
          </p:cNvPr>
          <p:cNvCxnSpPr>
            <a:cxnSpLocks/>
          </p:cNvCxnSpPr>
          <p:nvPr/>
        </p:nvCxnSpPr>
        <p:spPr>
          <a:xfrm>
            <a:off x="3639066" y="2167555"/>
            <a:ext cx="3200399" cy="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1E3E0B-C70F-064D-BBB7-02B4112B5135}"/>
              </a:ext>
            </a:extLst>
          </p:cNvPr>
          <p:cNvSpPr txBox="1"/>
          <p:nvPr/>
        </p:nvSpPr>
        <p:spPr>
          <a:xfrm>
            <a:off x="3619500" y="2426207"/>
            <a:ext cx="3733800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French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E57019-AB4C-F448-991C-A93E25C66B6F}"/>
              </a:ext>
            </a:extLst>
          </p:cNvPr>
          <p:cNvCxnSpPr>
            <a:cxnSpLocks/>
          </p:cNvCxnSpPr>
          <p:nvPr/>
        </p:nvCxnSpPr>
        <p:spPr>
          <a:xfrm>
            <a:off x="3639066" y="2715683"/>
            <a:ext cx="3689522" cy="0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403DDF-5F6C-254D-89F2-C7DA1A938CF6}"/>
              </a:ext>
            </a:extLst>
          </p:cNvPr>
          <p:cNvCxnSpPr>
            <a:cxnSpLocks/>
          </p:cNvCxnSpPr>
          <p:nvPr/>
        </p:nvCxnSpPr>
        <p:spPr>
          <a:xfrm>
            <a:off x="3639066" y="2715683"/>
            <a:ext cx="3200399" cy="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E68289-DFA6-F245-8A4A-D0FEB3A3D501}"/>
              </a:ext>
            </a:extLst>
          </p:cNvPr>
          <p:cNvSpPr txBox="1"/>
          <p:nvPr/>
        </p:nvSpPr>
        <p:spPr>
          <a:xfrm>
            <a:off x="3619500" y="2974337"/>
            <a:ext cx="3733800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Sketch / Canva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03FEDA-628C-B241-B86A-075D8AD28BCF}"/>
              </a:ext>
            </a:extLst>
          </p:cNvPr>
          <p:cNvCxnSpPr>
            <a:cxnSpLocks/>
          </p:cNvCxnSpPr>
          <p:nvPr/>
        </p:nvCxnSpPr>
        <p:spPr>
          <a:xfrm>
            <a:off x="3639066" y="3263813"/>
            <a:ext cx="3689522" cy="0"/>
          </a:xfrm>
          <a:prstGeom prst="line">
            <a:avLst/>
          </a:prstGeom>
          <a:ln w="635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C14B7D-89CC-6E40-877D-3347458885D9}"/>
              </a:ext>
            </a:extLst>
          </p:cNvPr>
          <p:cNvCxnSpPr>
            <a:cxnSpLocks/>
          </p:cNvCxnSpPr>
          <p:nvPr/>
        </p:nvCxnSpPr>
        <p:spPr>
          <a:xfrm>
            <a:off x="3639066" y="3263813"/>
            <a:ext cx="3200399" cy="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097495-3189-0842-BCFE-3DA4B9FD9359}"/>
              </a:ext>
            </a:extLst>
          </p:cNvPr>
          <p:cNvSpPr txBox="1"/>
          <p:nvPr/>
        </p:nvSpPr>
        <p:spPr>
          <a:xfrm>
            <a:off x="3619500" y="3907286"/>
            <a:ext cx="1449115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artel" pitchFamily="2" charset="77"/>
                <a:cs typeface="Martel" pitchFamily="2" charset="77"/>
              </a:rPr>
              <a:t>Experience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E6FF5-AD5B-F94E-A3B8-1837B77191CA}"/>
              </a:ext>
            </a:extLst>
          </p:cNvPr>
          <p:cNvSpPr txBox="1"/>
          <p:nvPr/>
        </p:nvSpPr>
        <p:spPr>
          <a:xfrm>
            <a:off x="3619500" y="4356393"/>
            <a:ext cx="3733800" cy="11515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Job Title, Company, 2007 - 2010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Defined strategic client acquisition that resulted in more efficient sales and prospecting process. Identified market needs and trends to maximize efficiency of product selection.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2A9EF2-BA15-9844-94CD-C6724009CAE7}"/>
              </a:ext>
            </a:extLst>
          </p:cNvPr>
          <p:cNvSpPr txBox="1"/>
          <p:nvPr/>
        </p:nvSpPr>
        <p:spPr>
          <a:xfrm>
            <a:off x="3619500" y="5764755"/>
            <a:ext cx="3733800" cy="11515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Job Title, Company, 2010 - 2013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Defined strategic client acquisition that resulted in more efficient sales and prospecting process. Identified market needs and trends to maximize efficiency of product selection.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04970C-39FA-F149-9B93-2663092070CB}"/>
              </a:ext>
            </a:extLst>
          </p:cNvPr>
          <p:cNvSpPr txBox="1"/>
          <p:nvPr/>
        </p:nvSpPr>
        <p:spPr>
          <a:xfrm>
            <a:off x="3619500" y="7173117"/>
            <a:ext cx="3733800" cy="11515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Job Title, Company, 2013 - 2017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Defined strategic client acquisition that resulted in more efficient sales and prospecting process. Identified market needs and trends to maximize efficiency of product selection.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5FCAAC-F6B8-CE49-8DB3-B026888348FD}"/>
              </a:ext>
            </a:extLst>
          </p:cNvPr>
          <p:cNvSpPr txBox="1"/>
          <p:nvPr/>
        </p:nvSpPr>
        <p:spPr>
          <a:xfrm>
            <a:off x="3619500" y="8581480"/>
            <a:ext cx="3733800" cy="11515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Job Title, Company, 2017 - present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Defined strategic client acquisition that resulted in more efficient sales and prospecting process. Identified market needs and trends to maximize efficiency of product selection.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573707-E8C2-0240-B385-86310B8DF7EE}"/>
              </a:ext>
            </a:extLst>
          </p:cNvPr>
          <p:cNvSpPr txBox="1"/>
          <p:nvPr/>
        </p:nvSpPr>
        <p:spPr>
          <a:xfrm>
            <a:off x="381000" y="7654550"/>
            <a:ext cx="1445909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artel" pitchFamily="2" charset="77"/>
                <a:cs typeface="Martel" pitchFamily="2" charset="77"/>
              </a:rPr>
              <a:t>References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F403F9-48D9-614D-B283-33362864AF18}"/>
              </a:ext>
            </a:extLst>
          </p:cNvPr>
          <p:cNvSpPr txBox="1"/>
          <p:nvPr/>
        </p:nvSpPr>
        <p:spPr>
          <a:xfrm>
            <a:off x="381000" y="8103657"/>
            <a:ext cx="2438400" cy="7155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Bruce Wayne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Organization. +1 (234) 567-8900. </a:t>
            </a:r>
            <a:r>
              <a:rPr lang="en-US" sz="1050" dirty="0" err="1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050" dirty="0"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D810BC-1BF5-F049-A4FD-C643E5354478}"/>
              </a:ext>
            </a:extLst>
          </p:cNvPr>
          <p:cNvSpPr txBox="1"/>
          <p:nvPr/>
        </p:nvSpPr>
        <p:spPr>
          <a:xfrm>
            <a:off x="381000" y="9035701"/>
            <a:ext cx="2438400" cy="7155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Martel" pitchFamily="2" charset="77"/>
                <a:cs typeface="Martel" pitchFamily="2" charset="77"/>
              </a:rPr>
              <a:t>Jerry Patterson</a:t>
            </a:r>
          </a:p>
          <a:p>
            <a:pPr>
              <a:lnSpc>
                <a:spcPts val="1700"/>
              </a:lnSpc>
            </a:pPr>
            <a:r>
              <a:rPr lang="en-US" sz="1050" dirty="0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Organization. +1 (234) 567-8900. </a:t>
            </a:r>
            <a:r>
              <a:rPr lang="en-US" sz="1050" dirty="0" err="1">
                <a:latin typeface="Martel" pitchFamily="2" charset="77"/>
                <a:ea typeface="Open Sans" panose="020B0606030504020204" pitchFamily="34" charset="0"/>
                <a:cs typeface="Martel" pitchFamily="2" charset="77"/>
              </a:rPr>
              <a:t>username@domain.com</a:t>
            </a:r>
            <a:endParaRPr lang="en-US" sz="1050" dirty="0">
              <a:latin typeface="Martel" pitchFamily="2" charset="77"/>
              <a:ea typeface="Open Sans" panose="020B0606030504020204" pitchFamily="34" charset="0"/>
              <a:cs typeface="Martel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EA06CA-16FF-0645-84A0-267B6EAFFE86}"/>
              </a:ext>
            </a:extLst>
          </p:cNvPr>
          <p:cNvSpPr txBox="1"/>
          <p:nvPr/>
        </p:nvSpPr>
        <p:spPr>
          <a:xfrm>
            <a:off x="381194" y="1541281"/>
            <a:ext cx="1162178" cy="3077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" pitchFamily="2" charset="77"/>
                <a:cs typeface="Martel" pitchFamily="2" charset="77"/>
              </a:rPr>
              <a:t>Attorney</a:t>
            </a:r>
          </a:p>
        </p:txBody>
      </p:sp>
    </p:spTree>
    <p:extLst>
      <p:ext uri="{BB962C8B-B14F-4D97-AF65-F5344CB8AC3E}">
        <p14:creationId xmlns:p14="http://schemas.microsoft.com/office/powerpoint/2010/main" val="315443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9">
      <a:dk1>
        <a:srgbClr val="909092"/>
      </a:dk1>
      <a:lt1>
        <a:srgbClr val="FFFFFF"/>
      </a:lt1>
      <a:dk2>
        <a:srgbClr val="233613"/>
      </a:dk2>
      <a:lt2>
        <a:srgbClr val="FFFFFF"/>
      </a:lt2>
      <a:accent1>
        <a:srgbClr val="CA886F"/>
      </a:accent1>
      <a:accent2>
        <a:srgbClr val="B7B99D"/>
      </a:accent2>
      <a:accent3>
        <a:srgbClr val="758F63"/>
      </a:accent3>
      <a:accent4>
        <a:srgbClr val="989573"/>
      </a:accent4>
      <a:accent5>
        <a:srgbClr val="FB6063"/>
      </a:accent5>
      <a:accent6>
        <a:srgbClr val="EEEFEF"/>
      </a:accent6>
      <a:hlink>
        <a:srgbClr val="BBC8D2"/>
      </a:hlink>
      <a:folHlink>
        <a:srgbClr val="484C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251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Martel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Manuel Lopez</cp:lastModifiedBy>
  <cp:revision>83</cp:revision>
  <dcterms:created xsi:type="dcterms:W3CDTF">2019-12-03T01:50:37Z</dcterms:created>
  <dcterms:modified xsi:type="dcterms:W3CDTF">2020-01-21T21:49:39Z</dcterms:modified>
  <cp:category/>
</cp:coreProperties>
</file>