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70" r:id="rId4"/>
    <p:sldId id="261" r:id="rId5"/>
    <p:sldId id="259" r:id="rId6"/>
    <p:sldId id="264" r:id="rId7"/>
    <p:sldId id="260" r:id="rId8"/>
    <p:sldId id="265" r:id="rId9"/>
    <p:sldId id="266" r:id="rId10"/>
    <p:sldId id="271" r:id="rId11"/>
    <p:sldId id="269" r:id="rId12"/>
  </p:sldIdLst>
  <p:sldSz cx="18288000" cy="10287000"/>
  <p:notesSz cx="6858000" cy="9144000"/>
  <p:embeddedFontLst>
    <p:embeddedFont>
      <p:font typeface="Muli Bold" panose="020B0604020202020204" charset="0"/>
      <p:regular r:id="rId13"/>
    </p:embeddedFont>
    <p:embeddedFont>
      <p:font typeface="Muli Light"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EB"/>
        </a:solidFill>
        <a:effectLst/>
      </p:bgPr>
    </p:bg>
    <p:spTree>
      <p:nvGrpSpPr>
        <p:cNvPr id="1" name=""/>
        <p:cNvGrpSpPr/>
        <p:nvPr/>
      </p:nvGrpSpPr>
      <p:grpSpPr>
        <a:xfrm>
          <a:off x="0" y="0"/>
          <a:ext cx="0" cy="0"/>
          <a:chOff x="0" y="0"/>
          <a:chExt cx="0" cy="0"/>
        </a:xfrm>
      </p:grpSpPr>
      <p:sp>
        <p:nvSpPr>
          <p:cNvPr id="2" name="Freeform 2"/>
          <p:cNvSpPr/>
          <p:nvPr/>
        </p:nvSpPr>
        <p:spPr>
          <a:xfrm>
            <a:off x="-1173615" y="4878471"/>
            <a:ext cx="10805264" cy="6909031"/>
          </a:xfrm>
          <a:custGeom>
            <a:avLst/>
            <a:gdLst/>
            <a:ahLst/>
            <a:cxnLst/>
            <a:rect l="l" t="t" r="r" b="b"/>
            <a:pathLst>
              <a:path w="10805264" h="6909031">
                <a:moveTo>
                  <a:pt x="0" y="0"/>
                </a:moveTo>
                <a:lnTo>
                  <a:pt x="10805264" y="0"/>
                </a:lnTo>
                <a:lnTo>
                  <a:pt x="10805264" y="6909031"/>
                </a:lnTo>
                <a:lnTo>
                  <a:pt x="0" y="6909031"/>
                </a:lnTo>
                <a:lnTo>
                  <a:pt x="0" y="0"/>
                </a:lnTo>
                <a:close/>
              </a:path>
            </a:pathLst>
          </a:custGeom>
          <a:blipFill>
            <a:blip r:embed="rId2">
              <a:extLst>
                <a:ext uri="{96DAC541-7B7A-43D3-8B79-37D633B846F1}">
                  <asvg:svgBlip xmlns:asvg="http://schemas.microsoft.com/office/drawing/2016/SVG/main" r:embed="rId3"/>
                </a:ext>
              </a:extLst>
            </a:blip>
            <a:stretch>
              <a:fillRect l="-7727" t="-532" r="-4461" b="-36961"/>
            </a:stretch>
          </a:blipFill>
        </p:spPr>
      </p:sp>
      <p:sp>
        <p:nvSpPr>
          <p:cNvPr id="3" name="Freeform 3"/>
          <p:cNvSpPr/>
          <p:nvPr/>
        </p:nvSpPr>
        <p:spPr>
          <a:xfrm>
            <a:off x="-3327006" y="3806805"/>
            <a:ext cx="5546768" cy="9616884"/>
          </a:xfrm>
          <a:custGeom>
            <a:avLst/>
            <a:gdLst/>
            <a:ahLst/>
            <a:cxnLst/>
            <a:rect l="l" t="t" r="r" b="b"/>
            <a:pathLst>
              <a:path w="5546768" h="9616884">
                <a:moveTo>
                  <a:pt x="0" y="0"/>
                </a:moveTo>
                <a:lnTo>
                  <a:pt x="5546768" y="0"/>
                </a:lnTo>
                <a:lnTo>
                  <a:pt x="5546768" y="9616884"/>
                </a:lnTo>
                <a:lnTo>
                  <a:pt x="0" y="9616884"/>
                </a:lnTo>
                <a:lnTo>
                  <a:pt x="0" y="0"/>
                </a:lnTo>
                <a:close/>
              </a:path>
            </a:pathLst>
          </a:custGeom>
          <a:blipFill>
            <a:blip r:embed="rId4">
              <a:extLst>
                <a:ext uri="{96DAC541-7B7A-43D3-8B79-37D633B846F1}">
                  <asvg:svgBlip xmlns:asvg="http://schemas.microsoft.com/office/drawing/2016/SVG/main" r:embed="rId5"/>
                </a:ext>
              </a:extLst>
            </a:blip>
            <a:stretch>
              <a:fillRect l="-117" r="-249" b="-756"/>
            </a:stretch>
          </a:blipFill>
        </p:spPr>
      </p:sp>
      <p:sp>
        <p:nvSpPr>
          <p:cNvPr id="5" name="AutoShape 5"/>
          <p:cNvSpPr/>
          <p:nvPr/>
        </p:nvSpPr>
        <p:spPr>
          <a:xfrm flipH="1">
            <a:off x="8610600" y="6734548"/>
            <a:ext cx="45719" cy="2389723"/>
          </a:xfrm>
          <a:prstGeom prst="rect">
            <a:avLst/>
          </a:prstGeom>
          <a:solidFill>
            <a:srgbClr val="231F20"/>
          </a:solidFill>
        </p:spPr>
      </p:sp>
      <p:sp>
        <p:nvSpPr>
          <p:cNvPr id="6" name="TextBox 6"/>
          <p:cNvSpPr txBox="1"/>
          <p:nvPr/>
        </p:nvSpPr>
        <p:spPr>
          <a:xfrm>
            <a:off x="9116961" y="6775247"/>
            <a:ext cx="6858000" cy="2308324"/>
          </a:xfrm>
          <a:prstGeom prst="rect">
            <a:avLst/>
          </a:prstGeom>
        </p:spPr>
        <p:txBody>
          <a:bodyPr wrap="square" lIns="0" tIns="0" rIns="0" bIns="0" rtlCol="0" anchor="t">
            <a:spAutoFit/>
          </a:bodyPr>
          <a:lstStyle/>
          <a:p>
            <a:pPr algn="l">
              <a:lnSpc>
                <a:spcPts val="4480"/>
              </a:lnSpc>
            </a:pPr>
            <a:r>
              <a:rPr lang="en-US" sz="4000">
                <a:solidFill>
                  <a:srgbClr val="231F20"/>
                </a:solidFill>
                <a:latin typeface="Times New Roman" panose="02020603050405020304" pitchFamily="18" charset="0"/>
                <a:cs typeface="Times New Roman" panose="02020603050405020304" pitchFamily="18" charset="0"/>
              </a:rPr>
              <a:t>Sinh viên : Trần Mạnh Thắng</a:t>
            </a:r>
          </a:p>
          <a:p>
            <a:pPr algn="l">
              <a:lnSpc>
                <a:spcPts val="4480"/>
              </a:lnSpc>
            </a:pPr>
            <a:r>
              <a:rPr lang="en-US" sz="4000">
                <a:solidFill>
                  <a:srgbClr val="231F20"/>
                </a:solidFill>
                <a:latin typeface="Times New Roman" panose="02020603050405020304" pitchFamily="18" charset="0"/>
                <a:cs typeface="Times New Roman" panose="02020603050405020304" pitchFamily="18" charset="0"/>
              </a:rPr>
              <a:t>MSV : 2019603424  Lớp:KHMT02 – Khóa:K14</a:t>
            </a:r>
          </a:p>
          <a:p>
            <a:pPr algn="l">
              <a:lnSpc>
                <a:spcPts val="4480"/>
              </a:lnSpc>
            </a:pPr>
            <a:r>
              <a:rPr lang="en-US" sz="4000">
                <a:solidFill>
                  <a:srgbClr val="231F20"/>
                </a:solidFill>
                <a:latin typeface="Times New Roman" panose="02020603050405020304" pitchFamily="18" charset="0"/>
                <a:cs typeface="Times New Roman" panose="02020603050405020304" pitchFamily="18" charset="0"/>
              </a:rPr>
              <a:t>GVHD: Ths.Lê Như Hiền</a:t>
            </a:r>
          </a:p>
        </p:txBody>
      </p:sp>
      <p:sp>
        <p:nvSpPr>
          <p:cNvPr id="7" name="Freeform 5">
            <a:extLst>
              <a:ext uri="{FF2B5EF4-FFF2-40B4-BE49-F238E27FC236}">
                <a16:creationId xmlns:a16="http://schemas.microsoft.com/office/drawing/2014/main" id="{D741E24D-66C4-9B1E-B5B4-B6EB7E17C487}"/>
              </a:ext>
            </a:extLst>
          </p:cNvPr>
          <p:cNvSpPr/>
          <p:nvPr/>
        </p:nvSpPr>
        <p:spPr>
          <a:xfrm>
            <a:off x="3062969" y="448650"/>
            <a:ext cx="12162062" cy="2524202"/>
          </a:xfrm>
          <a:custGeom>
            <a:avLst/>
            <a:gdLst/>
            <a:ahLst/>
            <a:cxnLst/>
            <a:rect l="l" t="t" r="r" b="b"/>
            <a:pathLst>
              <a:path w="12162062" h="2524202">
                <a:moveTo>
                  <a:pt x="0" y="0"/>
                </a:moveTo>
                <a:lnTo>
                  <a:pt x="12162062" y="0"/>
                </a:lnTo>
                <a:lnTo>
                  <a:pt x="12162062" y="2524202"/>
                </a:lnTo>
                <a:lnTo>
                  <a:pt x="0" y="2524202"/>
                </a:lnTo>
                <a:lnTo>
                  <a:pt x="0" y="0"/>
                </a:lnTo>
                <a:close/>
              </a:path>
            </a:pathLst>
          </a:custGeom>
          <a:blipFill>
            <a:blip r:embed="rId6"/>
            <a:stretch>
              <a:fillRect/>
            </a:stretch>
          </a:blipFill>
        </p:spPr>
      </p:sp>
      <p:sp>
        <p:nvSpPr>
          <p:cNvPr id="12" name="TextBox 11">
            <a:extLst>
              <a:ext uri="{FF2B5EF4-FFF2-40B4-BE49-F238E27FC236}">
                <a16:creationId xmlns:a16="http://schemas.microsoft.com/office/drawing/2014/main" id="{7B8CAA15-744E-8B59-B3D8-F687A420F178}"/>
              </a:ext>
            </a:extLst>
          </p:cNvPr>
          <p:cNvSpPr txBox="1"/>
          <p:nvPr/>
        </p:nvSpPr>
        <p:spPr>
          <a:xfrm>
            <a:off x="5498109" y="2924827"/>
            <a:ext cx="9725025" cy="1200329"/>
          </a:xfrm>
          <a:prstGeom prst="rect">
            <a:avLst/>
          </a:prstGeom>
          <a:noFill/>
        </p:spPr>
        <p:txBody>
          <a:bodyPr wrap="square" rtlCol="0">
            <a:spAutoFit/>
          </a:bodyPr>
          <a:lstStyle/>
          <a:p>
            <a:r>
              <a:rPr lang="en-US">
                <a:solidFill>
                  <a:schemeClr val="tx2">
                    <a:lumMod val="60000"/>
                    <a:lumOff val="40000"/>
                  </a:schemeClr>
                </a:solidFill>
              </a:rPr>
              <a:t>         </a:t>
            </a:r>
            <a:r>
              <a:rPr lang="en-US" sz="7200">
                <a:solidFill>
                  <a:schemeClr val="tx2">
                    <a:lumMod val="75000"/>
                  </a:schemeClr>
                </a:solidFill>
                <a:latin typeface="Times New Roman" panose="02020603050405020304" pitchFamily="18" charset="0"/>
                <a:cs typeface="Times New Roman" panose="02020603050405020304" pitchFamily="18" charset="0"/>
              </a:rPr>
              <a:t>ĐỒ ÁN TỐT NGHIỆP</a:t>
            </a:r>
          </a:p>
        </p:txBody>
      </p:sp>
      <p:sp>
        <p:nvSpPr>
          <p:cNvPr id="13" name="TextBox 12">
            <a:extLst>
              <a:ext uri="{FF2B5EF4-FFF2-40B4-BE49-F238E27FC236}">
                <a16:creationId xmlns:a16="http://schemas.microsoft.com/office/drawing/2014/main" id="{88489E69-1C40-8CF6-8F05-7EF76D79FB4C}"/>
              </a:ext>
            </a:extLst>
          </p:cNvPr>
          <p:cNvSpPr txBox="1"/>
          <p:nvPr/>
        </p:nvSpPr>
        <p:spPr>
          <a:xfrm>
            <a:off x="3200400" y="4609039"/>
            <a:ext cx="14320445" cy="1569660"/>
          </a:xfrm>
          <a:prstGeom prst="rect">
            <a:avLst/>
          </a:prstGeom>
          <a:noFill/>
        </p:spPr>
        <p:txBody>
          <a:bodyPr wrap="square" rtlCol="0">
            <a:spAutoFit/>
          </a:bodyPr>
          <a:lstStyle/>
          <a:p>
            <a:r>
              <a:rPr lang="en-US" sz="4800">
                <a:solidFill>
                  <a:schemeClr val="accent1">
                    <a:lumMod val="75000"/>
                  </a:schemeClr>
                </a:solidFill>
                <a:latin typeface="Times New Roman" panose="02020603050405020304" pitchFamily="18" charset="0"/>
                <a:cs typeface="Times New Roman" panose="02020603050405020304" pitchFamily="18" charset="0"/>
              </a:rPr>
              <a:t>ĐỀ TÀI : XÂY DỰNG WEBSITE BÁN VÀ GIỚI THIỆU THIẾT BỊ ĐIỆN – ĐIỆN TỬ BẰNG LARAVEL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10055" y="1125008"/>
            <a:ext cx="6549245" cy="8229600"/>
            <a:chOff x="0" y="0"/>
            <a:chExt cx="8732327" cy="10972800"/>
          </a:xfrm>
        </p:grpSpPr>
        <p:sp>
          <p:nvSpPr>
            <p:cNvPr id="3" name="AutoShape 3"/>
            <p:cNvSpPr/>
            <p:nvPr/>
          </p:nvSpPr>
          <p:spPr>
            <a:xfrm>
              <a:off x="5803185" y="0"/>
              <a:ext cx="27549" cy="10972800"/>
            </a:xfrm>
            <a:prstGeom prst="rect">
              <a:avLst/>
            </a:prstGeom>
            <a:solidFill>
              <a:srgbClr val="231F20">
                <a:alpha val="9804"/>
              </a:srgbClr>
            </a:solidFill>
          </p:spPr>
        </p:sp>
        <p:sp>
          <p:nvSpPr>
            <p:cNvPr id="4" name="AutoShape 4"/>
            <p:cNvSpPr/>
            <p:nvPr/>
          </p:nvSpPr>
          <p:spPr>
            <a:xfrm>
              <a:off x="2901593" y="0"/>
              <a:ext cx="27549" cy="10972800"/>
            </a:xfrm>
            <a:prstGeom prst="rect">
              <a:avLst/>
            </a:prstGeom>
            <a:solidFill>
              <a:srgbClr val="231F20">
                <a:alpha val="9804"/>
              </a:srgbClr>
            </a:solidFill>
          </p:spPr>
        </p:sp>
        <p:sp>
          <p:nvSpPr>
            <p:cNvPr id="5" name="AutoShape 5"/>
            <p:cNvSpPr/>
            <p:nvPr/>
          </p:nvSpPr>
          <p:spPr>
            <a:xfrm>
              <a:off x="0" y="0"/>
              <a:ext cx="27549" cy="10972800"/>
            </a:xfrm>
            <a:prstGeom prst="rect">
              <a:avLst/>
            </a:prstGeom>
            <a:solidFill>
              <a:srgbClr val="231F20">
                <a:alpha val="9804"/>
              </a:srgbClr>
            </a:solidFill>
          </p:spPr>
        </p:sp>
        <p:sp>
          <p:nvSpPr>
            <p:cNvPr id="6" name="AutoShape 6"/>
            <p:cNvSpPr/>
            <p:nvPr/>
          </p:nvSpPr>
          <p:spPr>
            <a:xfrm>
              <a:off x="8704778" y="0"/>
              <a:ext cx="27549" cy="10972800"/>
            </a:xfrm>
            <a:prstGeom prst="rect">
              <a:avLst/>
            </a:prstGeom>
            <a:solidFill>
              <a:srgbClr val="231F20">
                <a:alpha val="9804"/>
              </a:srgbClr>
            </a:solidFill>
          </p:spPr>
        </p:sp>
        <p:sp>
          <p:nvSpPr>
            <p:cNvPr id="7" name="AutoShape 7"/>
            <p:cNvSpPr/>
            <p:nvPr/>
          </p:nvSpPr>
          <p:spPr>
            <a:xfrm rot="-5400000">
              <a:off x="4352371" y="6592844"/>
              <a:ext cx="27584" cy="8732327"/>
            </a:xfrm>
            <a:prstGeom prst="rect">
              <a:avLst/>
            </a:prstGeom>
            <a:solidFill>
              <a:srgbClr val="231F20">
                <a:alpha val="9804"/>
              </a:srgbClr>
            </a:solidFill>
          </p:spPr>
        </p:sp>
        <p:sp>
          <p:nvSpPr>
            <p:cNvPr id="8" name="AutoShape 8"/>
            <p:cNvSpPr/>
            <p:nvPr/>
          </p:nvSpPr>
          <p:spPr>
            <a:xfrm rot="-5400000">
              <a:off x="4352371" y="4409356"/>
              <a:ext cx="27584" cy="8732327"/>
            </a:xfrm>
            <a:prstGeom prst="rect">
              <a:avLst/>
            </a:prstGeom>
            <a:solidFill>
              <a:srgbClr val="231F20">
                <a:alpha val="9804"/>
              </a:srgbClr>
            </a:solidFill>
          </p:spPr>
        </p:sp>
        <p:sp>
          <p:nvSpPr>
            <p:cNvPr id="9" name="AutoShape 9"/>
            <p:cNvSpPr/>
            <p:nvPr/>
          </p:nvSpPr>
          <p:spPr>
            <a:xfrm rot="-5400000">
              <a:off x="4352371" y="2212256"/>
              <a:ext cx="27584" cy="8732327"/>
            </a:xfrm>
            <a:prstGeom prst="rect">
              <a:avLst/>
            </a:prstGeom>
            <a:solidFill>
              <a:srgbClr val="231F20">
                <a:alpha val="9804"/>
              </a:srgbClr>
            </a:solidFill>
          </p:spPr>
        </p:sp>
        <p:sp>
          <p:nvSpPr>
            <p:cNvPr id="10" name="AutoShape 10"/>
            <p:cNvSpPr/>
            <p:nvPr/>
          </p:nvSpPr>
          <p:spPr>
            <a:xfrm rot="-5400000">
              <a:off x="4352371" y="27856"/>
              <a:ext cx="27584" cy="8732327"/>
            </a:xfrm>
            <a:prstGeom prst="rect">
              <a:avLst/>
            </a:prstGeom>
            <a:solidFill>
              <a:srgbClr val="231F20">
                <a:alpha val="9804"/>
              </a:srgbClr>
            </a:solidFill>
          </p:spPr>
        </p:sp>
        <p:sp>
          <p:nvSpPr>
            <p:cNvPr id="11" name="AutoShape 11"/>
            <p:cNvSpPr/>
            <p:nvPr/>
          </p:nvSpPr>
          <p:spPr>
            <a:xfrm rot="-5400000">
              <a:off x="4352371" y="-2141299"/>
              <a:ext cx="27584" cy="8732327"/>
            </a:xfrm>
            <a:prstGeom prst="rect">
              <a:avLst/>
            </a:prstGeom>
            <a:solidFill>
              <a:srgbClr val="231F20">
                <a:alpha val="9804"/>
              </a:srgbClr>
            </a:solidFill>
          </p:spPr>
        </p:sp>
        <p:sp>
          <p:nvSpPr>
            <p:cNvPr id="12" name="AutoShape 12"/>
            <p:cNvSpPr/>
            <p:nvPr/>
          </p:nvSpPr>
          <p:spPr>
            <a:xfrm rot="-5400000">
              <a:off x="4352371" y="-4324634"/>
              <a:ext cx="27584" cy="8732327"/>
            </a:xfrm>
            <a:prstGeom prst="rect">
              <a:avLst/>
            </a:prstGeom>
            <a:solidFill>
              <a:srgbClr val="231F20">
                <a:alpha val="9804"/>
              </a:srgbClr>
            </a:solidFill>
          </p:spPr>
        </p:sp>
      </p:grpSp>
      <p:sp>
        <p:nvSpPr>
          <p:cNvPr id="15" name="Freeform 15"/>
          <p:cNvSpPr/>
          <p:nvPr/>
        </p:nvSpPr>
        <p:spPr>
          <a:xfrm>
            <a:off x="14782800" y="8122928"/>
            <a:ext cx="4190899" cy="3708905"/>
          </a:xfrm>
          <a:custGeom>
            <a:avLst/>
            <a:gdLst/>
            <a:ahLst/>
            <a:cxnLst/>
            <a:rect l="l" t="t" r="r" b="b"/>
            <a:pathLst>
              <a:path w="4190899" h="3708905">
                <a:moveTo>
                  <a:pt x="0" y="0"/>
                </a:moveTo>
                <a:lnTo>
                  <a:pt x="4190899" y="0"/>
                </a:lnTo>
                <a:lnTo>
                  <a:pt x="4190899" y="3708905"/>
                </a:lnTo>
                <a:lnTo>
                  <a:pt x="0" y="3708905"/>
                </a:lnTo>
                <a:lnTo>
                  <a:pt x="0" y="0"/>
                </a:lnTo>
                <a:close/>
              </a:path>
            </a:pathLst>
          </a:custGeom>
          <a:blipFill>
            <a:blip r:embed="rId2">
              <a:extLst>
                <a:ext uri="{96DAC541-7B7A-43D3-8B79-37D633B846F1}">
                  <asvg:svgBlip xmlns:asvg="http://schemas.microsoft.com/office/drawing/2016/SVG/main" r:embed="rId3"/>
                </a:ext>
              </a:extLst>
            </a:blip>
            <a:stretch>
              <a:fillRect b="-27091"/>
            </a:stretch>
          </a:blipFill>
        </p:spPr>
      </p:sp>
      <p:sp>
        <p:nvSpPr>
          <p:cNvPr id="16" name="TextBox 16"/>
          <p:cNvSpPr txBox="1"/>
          <p:nvPr/>
        </p:nvSpPr>
        <p:spPr>
          <a:xfrm>
            <a:off x="1313405" y="1439228"/>
            <a:ext cx="9367152" cy="987450"/>
          </a:xfrm>
          <a:prstGeom prst="rect">
            <a:avLst/>
          </a:prstGeom>
        </p:spPr>
        <p:txBody>
          <a:bodyPr lIns="0" tIns="0" rIns="0" bIns="0" rtlCol="0" anchor="t">
            <a:spAutoFit/>
          </a:bodyPr>
          <a:lstStyle/>
          <a:p>
            <a:pPr algn="l">
              <a:lnSpc>
                <a:spcPts val="7740"/>
              </a:lnSpc>
            </a:pPr>
            <a:r>
              <a:rPr lang="en-US" sz="7200">
                <a:solidFill>
                  <a:srgbClr val="231F20"/>
                </a:solidFill>
                <a:latin typeface="Times New Roman" panose="02020603050405020304" pitchFamily="18" charset="0"/>
                <a:cs typeface="Times New Roman" panose="02020603050405020304" pitchFamily="18" charset="0"/>
              </a:rPr>
              <a:t>Hướng phát triển </a:t>
            </a:r>
            <a:endParaRPr lang="en-US" sz="6000">
              <a:solidFill>
                <a:srgbClr val="231F20"/>
              </a:solidFill>
              <a:latin typeface="Muli Bold"/>
            </a:endParaRPr>
          </a:p>
        </p:txBody>
      </p:sp>
      <p:sp>
        <p:nvSpPr>
          <p:cNvPr id="21" name="TextBox 20">
            <a:extLst>
              <a:ext uri="{FF2B5EF4-FFF2-40B4-BE49-F238E27FC236}">
                <a16:creationId xmlns:a16="http://schemas.microsoft.com/office/drawing/2014/main" id="{6BACA083-D3D6-4FFF-3B08-10A450C2EEFE}"/>
              </a:ext>
            </a:extLst>
          </p:cNvPr>
          <p:cNvSpPr txBox="1"/>
          <p:nvPr/>
        </p:nvSpPr>
        <p:spPr>
          <a:xfrm>
            <a:off x="1314550" y="3114512"/>
            <a:ext cx="8323238" cy="5909310"/>
          </a:xfrm>
          <a:prstGeom prst="rect">
            <a:avLst/>
          </a:prstGeom>
          <a:noFill/>
        </p:spPr>
        <p:txBody>
          <a:bodyPr wrap="square" rtlCol="0">
            <a:spAutoFit/>
          </a:bodyPr>
          <a:lstStyle/>
          <a:p>
            <a:pPr marL="285750" indent="-285750">
              <a:buFont typeface="Wingdings" panose="05000000000000000000" pitchFamily="2" charset="2"/>
              <a:buChar char="v"/>
            </a:pPr>
            <a:r>
              <a:rPr lang="en-US" sz="3600">
                <a:latin typeface="Times New Roman" panose="02020603050405020304" pitchFamily="18" charset="0"/>
                <a:cs typeface="Times New Roman" panose="02020603050405020304" pitchFamily="18" charset="0"/>
              </a:rPr>
              <a:t>Chỉnh sửa giao diện phù hợp với người dùng.</a:t>
            </a:r>
          </a:p>
          <a:p>
            <a:pPr marL="285750" indent="-285750">
              <a:buFont typeface="Wingdings" panose="05000000000000000000" pitchFamily="2" charset="2"/>
              <a:buChar char="v"/>
            </a:pPr>
            <a:r>
              <a:rPr lang="en-US" sz="3600">
                <a:latin typeface="Times New Roman" panose="02020603050405020304" pitchFamily="18" charset="0"/>
                <a:cs typeface="Times New Roman" panose="02020603050405020304" pitchFamily="18" charset="0"/>
              </a:rPr>
              <a:t>Tích hợp chatbox để hỗ trợ khách hàng 24/24.</a:t>
            </a:r>
          </a:p>
          <a:p>
            <a:pPr marL="285750" indent="-285750">
              <a:buFont typeface="Wingdings" panose="05000000000000000000" pitchFamily="2" charset="2"/>
              <a:buChar char="v"/>
            </a:pPr>
            <a:r>
              <a:rPr lang="en-US" sz="3600">
                <a:latin typeface="Times New Roman" panose="02020603050405020304" pitchFamily="18" charset="0"/>
                <a:cs typeface="Times New Roman" panose="02020603050405020304" pitchFamily="18" charset="0"/>
              </a:rPr>
              <a:t>Thêm tính năng tìm kiếm sản phẩm theo giá của sản phẩm và theo số sao đánh giá sản phẩm.</a:t>
            </a:r>
          </a:p>
          <a:p>
            <a:pPr marL="285750" indent="-285750">
              <a:buFont typeface="Wingdings" panose="05000000000000000000" pitchFamily="2" charset="2"/>
              <a:buChar char="v"/>
            </a:pPr>
            <a:r>
              <a:rPr lang="en-US" sz="3600">
                <a:latin typeface="Times New Roman" panose="02020603050405020304" pitchFamily="18" charset="0"/>
                <a:cs typeface="Times New Roman" panose="02020603050405020304" pitchFamily="18" charset="0"/>
              </a:rPr>
              <a:t>Ứng dụng thêm trí tuệ nhân tạo để đưa ra các gợi ý sản phẩm phù hợp với khách hang.</a:t>
            </a:r>
          </a:p>
          <a:p>
            <a:endParaRPr lang="en-US"/>
          </a:p>
        </p:txBody>
      </p:sp>
      <p:pic>
        <p:nvPicPr>
          <p:cNvPr id="14" name="Picture 13">
            <a:extLst>
              <a:ext uri="{FF2B5EF4-FFF2-40B4-BE49-F238E27FC236}">
                <a16:creationId xmlns:a16="http://schemas.microsoft.com/office/drawing/2014/main" id="{856714F6-CBFD-9501-1EBD-C30B5B0A1DA4}"/>
              </a:ext>
            </a:extLst>
          </p:cNvPr>
          <p:cNvPicPr>
            <a:picLocks noChangeAspect="1"/>
          </p:cNvPicPr>
          <p:nvPr/>
        </p:nvPicPr>
        <p:blipFill>
          <a:blip r:embed="rId4"/>
          <a:stretch>
            <a:fillRect/>
          </a:stretch>
        </p:blipFill>
        <p:spPr>
          <a:xfrm>
            <a:off x="10107460" y="1812625"/>
            <a:ext cx="8180539" cy="5715798"/>
          </a:xfrm>
          <a:prstGeom prst="rect">
            <a:avLst/>
          </a:prstGeom>
        </p:spPr>
      </p:pic>
    </p:spTree>
    <p:extLst>
      <p:ext uri="{BB962C8B-B14F-4D97-AF65-F5344CB8AC3E}">
        <p14:creationId xmlns:p14="http://schemas.microsoft.com/office/powerpoint/2010/main" val="287445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1028700" y="1716751"/>
            <a:ext cx="5212390" cy="1235916"/>
          </a:xfrm>
          <a:prstGeom prst="rect">
            <a:avLst/>
          </a:prstGeom>
        </p:spPr>
        <p:txBody>
          <a:bodyPr lIns="0" tIns="0" rIns="0" bIns="0" rtlCol="0" anchor="t">
            <a:spAutoFit/>
          </a:bodyPr>
          <a:lstStyle/>
          <a:p>
            <a:pPr algn="l">
              <a:lnSpc>
                <a:spcPts val="10320"/>
              </a:lnSpc>
            </a:pPr>
            <a:endParaRPr lang="en-US" sz="8000">
              <a:solidFill>
                <a:srgbClr val="231F20"/>
              </a:solidFill>
              <a:latin typeface="Muli Bold"/>
            </a:endParaRPr>
          </a:p>
        </p:txBody>
      </p:sp>
      <p:pic>
        <p:nvPicPr>
          <p:cNvPr id="16" name="Picture 15">
            <a:extLst>
              <a:ext uri="{FF2B5EF4-FFF2-40B4-BE49-F238E27FC236}">
                <a16:creationId xmlns:a16="http://schemas.microsoft.com/office/drawing/2014/main" id="{CC853969-F081-1DF1-59FC-EC7F2747CF34}"/>
              </a:ext>
            </a:extLst>
          </p:cNvPr>
          <p:cNvPicPr>
            <a:picLocks noChangeAspect="1"/>
          </p:cNvPicPr>
          <p:nvPr/>
        </p:nvPicPr>
        <p:blipFill>
          <a:blip r:embed="rId2"/>
          <a:stretch>
            <a:fillRect/>
          </a:stretch>
        </p:blipFill>
        <p:spPr>
          <a:xfrm>
            <a:off x="0" y="0"/>
            <a:ext cx="18288000" cy="10287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5"/>
          <p:cNvSpPr/>
          <p:nvPr/>
        </p:nvSpPr>
        <p:spPr>
          <a:xfrm rot="-10800000" flipH="1">
            <a:off x="12290" y="7467845"/>
            <a:ext cx="6396869" cy="2819155"/>
          </a:xfrm>
          <a:custGeom>
            <a:avLst/>
            <a:gdLst/>
            <a:ahLst/>
            <a:cxnLst/>
            <a:rect l="l" t="t" r="r" b="b"/>
            <a:pathLst>
              <a:path w="6396869" h="2819155">
                <a:moveTo>
                  <a:pt x="6396869" y="0"/>
                </a:moveTo>
                <a:lnTo>
                  <a:pt x="0" y="0"/>
                </a:lnTo>
                <a:lnTo>
                  <a:pt x="0" y="2819155"/>
                </a:lnTo>
                <a:lnTo>
                  <a:pt x="6396869" y="2819155"/>
                </a:lnTo>
                <a:lnTo>
                  <a:pt x="6396869" y="0"/>
                </a:lnTo>
                <a:close/>
              </a:path>
            </a:pathLst>
          </a:custGeom>
          <a:blipFill>
            <a:blip r:embed="rId2">
              <a:extLst>
                <a:ext uri="{96DAC541-7B7A-43D3-8B79-37D633B846F1}">
                  <asvg:svgBlip xmlns:asvg="http://schemas.microsoft.com/office/drawing/2016/SVG/main" r:embed="rId3"/>
                </a:ext>
              </a:extLst>
            </a:blip>
            <a:stretch>
              <a:fillRect t="-77874" r="-34"/>
            </a:stretch>
          </a:blipFill>
        </p:spPr>
      </p:sp>
      <p:sp>
        <p:nvSpPr>
          <p:cNvPr id="18" name="TextBox 18"/>
          <p:cNvSpPr txBox="1"/>
          <p:nvPr/>
        </p:nvSpPr>
        <p:spPr>
          <a:xfrm>
            <a:off x="9677400" y="1409700"/>
            <a:ext cx="7665533" cy="1320874"/>
          </a:xfrm>
          <a:prstGeom prst="rect">
            <a:avLst/>
          </a:prstGeom>
        </p:spPr>
        <p:txBody>
          <a:bodyPr lIns="0" tIns="0" rIns="0" bIns="0" rtlCol="0" anchor="t">
            <a:spAutoFit/>
          </a:bodyPr>
          <a:lstStyle/>
          <a:p>
            <a:pPr algn="l">
              <a:lnSpc>
                <a:spcPts val="10320"/>
              </a:lnSpc>
            </a:pPr>
            <a:r>
              <a:rPr lang="en-US" sz="8800">
                <a:solidFill>
                  <a:srgbClr val="231F20"/>
                </a:solidFill>
                <a:latin typeface="Times New Roman" panose="02020603050405020304" pitchFamily="18" charset="0"/>
                <a:cs typeface="Times New Roman" panose="02020603050405020304" pitchFamily="18" charset="0"/>
              </a:rPr>
              <a:t> NỘI DUNG</a:t>
            </a:r>
          </a:p>
        </p:txBody>
      </p:sp>
      <p:pic>
        <p:nvPicPr>
          <p:cNvPr id="20" name="Picture 19">
            <a:extLst>
              <a:ext uri="{FF2B5EF4-FFF2-40B4-BE49-F238E27FC236}">
                <a16:creationId xmlns:a16="http://schemas.microsoft.com/office/drawing/2014/main" id="{B0BD133F-2E92-6284-1E73-54AFFFD8BBFF}"/>
              </a:ext>
            </a:extLst>
          </p:cNvPr>
          <p:cNvPicPr>
            <a:picLocks noChangeAspect="1"/>
          </p:cNvPicPr>
          <p:nvPr/>
        </p:nvPicPr>
        <p:blipFill>
          <a:blip r:embed="rId4"/>
          <a:stretch>
            <a:fillRect/>
          </a:stretch>
        </p:blipFill>
        <p:spPr>
          <a:xfrm>
            <a:off x="12290" y="190500"/>
            <a:ext cx="7924800" cy="7277345"/>
          </a:xfrm>
          <a:prstGeom prst="rect">
            <a:avLst/>
          </a:prstGeom>
        </p:spPr>
      </p:pic>
      <p:sp>
        <p:nvSpPr>
          <p:cNvPr id="21" name="TextBox 20">
            <a:extLst>
              <a:ext uri="{FF2B5EF4-FFF2-40B4-BE49-F238E27FC236}">
                <a16:creationId xmlns:a16="http://schemas.microsoft.com/office/drawing/2014/main" id="{7AA62200-63E3-D6C2-381B-0D82AA53550B}"/>
              </a:ext>
            </a:extLst>
          </p:cNvPr>
          <p:cNvSpPr txBox="1"/>
          <p:nvPr/>
        </p:nvSpPr>
        <p:spPr>
          <a:xfrm>
            <a:off x="8229600" y="3162300"/>
            <a:ext cx="9601200" cy="4708981"/>
          </a:xfrm>
          <a:prstGeom prst="rect">
            <a:avLst/>
          </a:prstGeom>
          <a:noFill/>
        </p:spPr>
        <p:txBody>
          <a:bodyPr wrap="square" rtlCol="0">
            <a:spAutoFit/>
          </a:bodyPr>
          <a:lstStyle/>
          <a:p>
            <a:r>
              <a:rPr lang="en-US" sz="6000">
                <a:latin typeface="Times New Roman" panose="02020603050405020304" pitchFamily="18" charset="0"/>
                <a:cs typeface="Times New Roman" panose="02020603050405020304" pitchFamily="18" charset="0"/>
              </a:rPr>
              <a:t>1.Tổng quan về đề tài</a:t>
            </a:r>
          </a:p>
          <a:p>
            <a:r>
              <a:rPr lang="en-US" sz="6000">
                <a:latin typeface="Times New Roman" panose="02020603050405020304" pitchFamily="18" charset="0"/>
                <a:cs typeface="Times New Roman" panose="02020603050405020304" pitchFamily="18" charset="0"/>
              </a:rPr>
              <a:t>2.Công nghệ sử dụng</a:t>
            </a:r>
          </a:p>
          <a:p>
            <a:r>
              <a:rPr lang="en-US" sz="6000">
                <a:latin typeface="Times New Roman" panose="02020603050405020304" pitchFamily="18" charset="0"/>
                <a:cs typeface="Times New Roman" panose="02020603050405020304" pitchFamily="18" charset="0"/>
              </a:rPr>
              <a:t>3.Chức năng</a:t>
            </a:r>
          </a:p>
          <a:p>
            <a:r>
              <a:rPr lang="en-US" sz="6000">
                <a:latin typeface="Times New Roman" panose="02020603050405020304" pitchFamily="18" charset="0"/>
                <a:cs typeface="Times New Roman" panose="02020603050405020304" pitchFamily="18" charset="0"/>
              </a:rPr>
              <a:t>4.Demo sản phẩm</a:t>
            </a:r>
          </a:p>
          <a:p>
            <a:r>
              <a:rPr lang="en-US" sz="6000">
                <a:latin typeface="Times New Roman" panose="02020603050405020304" pitchFamily="18" charset="0"/>
                <a:cs typeface="Times New Roman" panose="02020603050405020304" pitchFamily="18" charset="0"/>
              </a:rPr>
              <a:t>5.Hạn chế và hướng phát triển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circle(in)">
                                      <p:cBhvr>
                                        <p:cTn id="7" dur="10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circle(in)">
                                      <p:cBhvr>
                                        <p:cTn id="12" dur="10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circle(in)">
                                      <p:cBhvr>
                                        <p:cTn id="17" dur="10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circle(in)">
                                      <p:cBhvr>
                                        <p:cTn id="22" dur="10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circle(in)">
                                      <p:cBhvr>
                                        <p:cTn id="27" dur="10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H="1">
            <a:off x="8412705" y="1310610"/>
            <a:ext cx="56928" cy="3058832"/>
          </a:xfrm>
          <a:prstGeom prst="rect">
            <a:avLst/>
          </a:prstGeom>
          <a:solidFill>
            <a:srgbClr val="231F20"/>
          </a:solidFill>
        </p:spPr>
      </p:sp>
      <p:sp>
        <p:nvSpPr>
          <p:cNvPr id="3" name="AutoShape 3"/>
          <p:cNvSpPr/>
          <p:nvPr/>
        </p:nvSpPr>
        <p:spPr>
          <a:xfrm flipH="1">
            <a:off x="8329202" y="5981700"/>
            <a:ext cx="45719" cy="3581400"/>
          </a:xfrm>
          <a:prstGeom prst="rect">
            <a:avLst/>
          </a:prstGeom>
          <a:solidFill>
            <a:srgbClr val="231F20"/>
          </a:solidFill>
        </p:spPr>
      </p:sp>
      <p:sp>
        <p:nvSpPr>
          <p:cNvPr id="4" name="Freeform 4"/>
          <p:cNvSpPr/>
          <p:nvPr/>
        </p:nvSpPr>
        <p:spPr>
          <a:xfrm rot="5022807">
            <a:off x="1386535" y="-4637261"/>
            <a:ext cx="5112534" cy="8898398"/>
          </a:xfrm>
          <a:custGeom>
            <a:avLst/>
            <a:gdLst/>
            <a:ahLst/>
            <a:cxnLst/>
            <a:rect l="l" t="t" r="r" b="b"/>
            <a:pathLst>
              <a:path w="5112534" h="8898398">
                <a:moveTo>
                  <a:pt x="0" y="0"/>
                </a:moveTo>
                <a:lnTo>
                  <a:pt x="5112534" y="0"/>
                </a:lnTo>
                <a:lnTo>
                  <a:pt x="5112534" y="8898398"/>
                </a:lnTo>
                <a:lnTo>
                  <a:pt x="0" y="8898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322326">
            <a:off x="-2657728" y="-2996459"/>
            <a:ext cx="6938664" cy="5437389"/>
          </a:xfrm>
          <a:custGeom>
            <a:avLst/>
            <a:gdLst/>
            <a:ahLst/>
            <a:cxnLst/>
            <a:rect l="l" t="t" r="r" b="b"/>
            <a:pathLst>
              <a:path w="6938664" h="5437389">
                <a:moveTo>
                  <a:pt x="0" y="0"/>
                </a:moveTo>
                <a:lnTo>
                  <a:pt x="6938664" y="0"/>
                </a:lnTo>
                <a:lnTo>
                  <a:pt x="6938664" y="5437389"/>
                </a:lnTo>
                <a:lnTo>
                  <a:pt x="0" y="54373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143000" y="2013706"/>
            <a:ext cx="6974465" cy="2949525"/>
          </a:xfrm>
          <a:prstGeom prst="rect">
            <a:avLst/>
          </a:prstGeom>
        </p:spPr>
        <p:txBody>
          <a:bodyPr wrap="square" lIns="0" tIns="0" rIns="0" bIns="0" rtlCol="0" anchor="t">
            <a:spAutoFit/>
          </a:bodyPr>
          <a:lstStyle/>
          <a:p>
            <a:pPr algn="l">
              <a:lnSpc>
                <a:spcPts val="11519"/>
              </a:lnSpc>
            </a:pPr>
            <a:r>
              <a:rPr lang="en-US" sz="9600">
                <a:solidFill>
                  <a:srgbClr val="231F20"/>
                </a:solidFill>
                <a:latin typeface="Times New Roman" panose="02020603050405020304" pitchFamily="18" charset="0"/>
                <a:cs typeface="Times New Roman" panose="02020603050405020304" pitchFamily="18" charset="0"/>
              </a:rPr>
              <a:t>1.Tổng quan về đề tài</a:t>
            </a:r>
          </a:p>
        </p:txBody>
      </p:sp>
      <p:sp>
        <p:nvSpPr>
          <p:cNvPr id="7" name="TextBox 7"/>
          <p:cNvSpPr txBox="1"/>
          <p:nvPr/>
        </p:nvSpPr>
        <p:spPr>
          <a:xfrm>
            <a:off x="8894260" y="571500"/>
            <a:ext cx="8839199" cy="3993401"/>
          </a:xfrm>
          <a:prstGeom prst="rect">
            <a:avLst/>
          </a:prstGeom>
        </p:spPr>
        <p:txBody>
          <a:bodyPr wrap="square" lIns="0" tIns="0" rIns="0" bIns="0" rtlCol="0" anchor="t">
            <a:spAutoFit/>
          </a:bodyPr>
          <a:lstStyle/>
          <a:p>
            <a:pPr algn="l">
              <a:lnSpc>
                <a:spcPts val="4480"/>
              </a:lnSpc>
            </a:pPr>
            <a:r>
              <a:rPr lang="en-US" sz="4800">
                <a:solidFill>
                  <a:srgbClr val="231F20"/>
                </a:solidFill>
                <a:latin typeface="Times New Roman" panose="02020603050405020304" pitchFamily="18" charset="0"/>
                <a:cs typeface="Times New Roman" panose="02020603050405020304" pitchFamily="18" charset="0"/>
              </a:rPr>
              <a:t>              </a:t>
            </a:r>
            <a:r>
              <a:rPr lang="en-US" sz="4800">
                <a:solidFill>
                  <a:srgbClr val="00B0F0"/>
                </a:solidFill>
                <a:latin typeface="Times New Roman" panose="02020603050405020304" pitchFamily="18" charset="0"/>
                <a:cs typeface="Times New Roman" panose="02020603050405020304" pitchFamily="18" charset="0"/>
              </a:rPr>
              <a:t>Lý do chọn đề tài</a:t>
            </a:r>
          </a:p>
          <a:p>
            <a:pPr marL="457200" indent="-457200" algn="l">
              <a:lnSpc>
                <a:spcPts val="4480"/>
              </a:lnSpc>
              <a:buFont typeface="Wingdings" panose="05000000000000000000" pitchFamily="2" charset="2"/>
              <a:buChar char="v"/>
            </a:pPr>
            <a:r>
              <a:rPr lang="en-US" sz="3200">
                <a:solidFill>
                  <a:srgbClr val="231F20"/>
                </a:solidFill>
                <a:latin typeface="Times New Roman" panose="02020603050405020304" pitchFamily="18" charset="0"/>
                <a:cs typeface="Times New Roman" panose="02020603050405020304" pitchFamily="18" charset="0"/>
              </a:rPr>
              <a:t>Sự đam mê thương mại điện tử.</a:t>
            </a:r>
          </a:p>
          <a:p>
            <a:pPr marL="457200" indent="-457200" algn="l">
              <a:lnSpc>
                <a:spcPts val="4480"/>
              </a:lnSpc>
              <a:buFont typeface="Wingdings" panose="05000000000000000000" pitchFamily="2" charset="2"/>
              <a:buChar char="v"/>
            </a:pPr>
            <a:r>
              <a:rPr lang="en-US" sz="3200">
                <a:solidFill>
                  <a:srgbClr val="231F20"/>
                </a:solidFill>
                <a:latin typeface="Times New Roman" panose="02020603050405020304" pitchFamily="18" charset="0"/>
                <a:cs typeface="Times New Roman" panose="02020603050405020304" pitchFamily="18" charset="0"/>
              </a:rPr>
              <a:t>Nhu cầu mua sắm online của khách hàng ngày càng gia tăng.</a:t>
            </a:r>
          </a:p>
          <a:p>
            <a:pPr marL="457200" indent="-457200" algn="l">
              <a:lnSpc>
                <a:spcPts val="4480"/>
              </a:lnSpc>
              <a:buFont typeface="Wingdings" panose="05000000000000000000" pitchFamily="2" charset="2"/>
              <a:buChar char="v"/>
            </a:pPr>
            <a:r>
              <a:rPr lang="en-US" sz="3200">
                <a:solidFill>
                  <a:srgbClr val="231F20"/>
                </a:solidFill>
                <a:latin typeface="Times New Roman" panose="02020603050405020304" pitchFamily="18" charset="0"/>
                <a:cs typeface="Times New Roman" panose="02020603050405020304" pitchFamily="18" charset="0"/>
              </a:rPr>
              <a:t>Tiết kiệm thời gian và chi phí.</a:t>
            </a:r>
          </a:p>
          <a:p>
            <a:pPr marL="457200" indent="-457200" algn="l">
              <a:lnSpc>
                <a:spcPts val="4480"/>
              </a:lnSpc>
              <a:buFont typeface="Wingdings" panose="05000000000000000000" pitchFamily="2" charset="2"/>
              <a:buChar char="v"/>
            </a:pPr>
            <a:r>
              <a:rPr lang="en-US" sz="3200">
                <a:solidFill>
                  <a:srgbClr val="231F20"/>
                </a:solidFill>
                <a:latin typeface="Times New Roman" panose="02020603050405020304" pitchFamily="18" charset="0"/>
                <a:cs typeface="Times New Roman" panose="02020603050405020304" pitchFamily="18" charset="0"/>
              </a:rPr>
              <a:t>Phân tích được dữ liệu để đưa ra chiến lược bán hàng mới.</a:t>
            </a:r>
          </a:p>
        </p:txBody>
      </p:sp>
      <p:sp>
        <p:nvSpPr>
          <p:cNvPr id="8" name="TextBox 8"/>
          <p:cNvSpPr txBox="1"/>
          <p:nvPr/>
        </p:nvSpPr>
        <p:spPr>
          <a:xfrm>
            <a:off x="9107129" y="5143500"/>
            <a:ext cx="8802329" cy="6878806"/>
          </a:xfrm>
          <a:prstGeom prst="rect">
            <a:avLst/>
          </a:prstGeom>
        </p:spPr>
        <p:txBody>
          <a:bodyPr wrap="square" lIns="0" tIns="0" rIns="0" bIns="0" rtlCol="0" anchor="t">
            <a:spAutoFit/>
          </a:bodyPr>
          <a:lstStyle/>
          <a:p>
            <a:pPr algn="l">
              <a:lnSpc>
                <a:spcPts val="4480"/>
              </a:lnSpc>
            </a:pPr>
            <a:r>
              <a:rPr lang="en-US" sz="4800">
                <a:solidFill>
                  <a:srgbClr val="00B0F0"/>
                </a:solidFill>
                <a:latin typeface="Times New Roman" panose="02020603050405020304" pitchFamily="18" charset="0"/>
                <a:cs typeface="Times New Roman" panose="02020603050405020304" pitchFamily="18" charset="0"/>
              </a:rPr>
              <a:t>             Mục tiêu của đề tài</a:t>
            </a:r>
          </a:p>
          <a:p>
            <a:pPr marL="457200" indent="-457200" algn="l">
              <a:lnSpc>
                <a:spcPts val="4480"/>
              </a:lnSpc>
              <a:buFont typeface="Wingdings" panose="05000000000000000000" pitchFamily="2" charset="2"/>
              <a:buChar char="v"/>
            </a:pPr>
            <a:r>
              <a:rPr lang="en-US" sz="3200">
                <a:solidFill>
                  <a:srgbClr val="231F20"/>
                </a:solidFill>
                <a:latin typeface="Times New Roman" panose="02020603050405020304" pitchFamily="18" charset="0"/>
                <a:cs typeface="Times New Roman" panose="02020603050405020304" pitchFamily="18" charset="0"/>
              </a:rPr>
              <a:t>Xây dựng một website dễ nhìn ,đẹp mắt ,thu hút người mua.</a:t>
            </a:r>
          </a:p>
          <a:p>
            <a:pPr marL="457200" indent="-457200" algn="l">
              <a:lnSpc>
                <a:spcPts val="4480"/>
              </a:lnSpc>
              <a:buFont typeface="Wingdings" panose="05000000000000000000" pitchFamily="2" charset="2"/>
              <a:buChar char="v"/>
            </a:pPr>
            <a:r>
              <a:rPr lang="en-US" sz="3200">
                <a:solidFill>
                  <a:srgbClr val="231F20"/>
                </a:solidFill>
                <a:latin typeface="Times New Roman" panose="02020603050405020304" pitchFamily="18" charset="0"/>
                <a:cs typeface="Times New Roman" panose="02020603050405020304" pitchFamily="18" charset="0"/>
              </a:rPr>
              <a:t> Đáp ứng nhu cầu mua sắm trực tuyến của khách hàng.</a:t>
            </a:r>
          </a:p>
          <a:p>
            <a:pPr marL="457200" indent="-457200" algn="l">
              <a:lnSpc>
                <a:spcPts val="4480"/>
              </a:lnSpc>
              <a:buFont typeface="Wingdings" panose="05000000000000000000" pitchFamily="2" charset="2"/>
              <a:buChar char="v"/>
            </a:pPr>
            <a:r>
              <a:rPr lang="en-US" sz="3200">
                <a:solidFill>
                  <a:srgbClr val="231F20"/>
                </a:solidFill>
                <a:latin typeface="Times New Roman" panose="02020603050405020304" pitchFamily="18" charset="0"/>
                <a:cs typeface="Times New Roman" panose="02020603050405020304" pitchFamily="18" charset="0"/>
              </a:rPr>
              <a:t> Chủ cửa hang có thể quản lý các sản phẩm một cách đơn giản và hiệu quả</a:t>
            </a:r>
          </a:p>
          <a:p>
            <a:pPr marL="457200" indent="-457200" algn="l">
              <a:lnSpc>
                <a:spcPts val="4480"/>
              </a:lnSpc>
              <a:buFont typeface="Wingdings" panose="05000000000000000000" pitchFamily="2" charset="2"/>
              <a:buChar char="v"/>
            </a:pPr>
            <a:r>
              <a:rPr lang="en-US" sz="3200">
                <a:solidFill>
                  <a:srgbClr val="231F20"/>
                </a:solidFill>
                <a:latin typeface="Times New Roman" panose="02020603050405020304" pitchFamily="18" charset="0"/>
                <a:cs typeface="Times New Roman" panose="02020603050405020304" pitchFamily="18" charset="0"/>
              </a:rPr>
              <a:t>Quảng bá được thương hiệu rộng rãi</a:t>
            </a:r>
          </a:p>
          <a:p>
            <a:pPr algn="l">
              <a:lnSpc>
                <a:spcPts val="4480"/>
              </a:lnSpc>
            </a:pPr>
            <a:endParaRPr lang="en-US" sz="3200">
              <a:solidFill>
                <a:srgbClr val="231F20"/>
              </a:solidFill>
              <a:latin typeface="Muli Light"/>
            </a:endParaRPr>
          </a:p>
          <a:p>
            <a:pPr algn="l">
              <a:lnSpc>
                <a:spcPts val="4480"/>
              </a:lnSpc>
            </a:pPr>
            <a:endParaRPr lang="en-US" sz="3200">
              <a:solidFill>
                <a:srgbClr val="231F20"/>
              </a:solidFill>
              <a:latin typeface="Muli Light"/>
            </a:endParaRPr>
          </a:p>
          <a:p>
            <a:pPr algn="l">
              <a:lnSpc>
                <a:spcPts val="4480"/>
              </a:lnSpc>
            </a:pPr>
            <a:endParaRPr lang="en-US" sz="3200">
              <a:solidFill>
                <a:srgbClr val="231F20"/>
              </a:solidFill>
              <a:latin typeface="Muli Light"/>
            </a:endParaRPr>
          </a:p>
          <a:p>
            <a:pPr algn="l">
              <a:lnSpc>
                <a:spcPts val="4480"/>
              </a:lnSpc>
            </a:pPr>
            <a:endParaRPr lang="en-US" sz="3200">
              <a:solidFill>
                <a:srgbClr val="231F20"/>
              </a:solidFill>
              <a:latin typeface="Muli Light"/>
            </a:endParaRPr>
          </a:p>
        </p:txBody>
      </p:sp>
      <p:sp>
        <p:nvSpPr>
          <p:cNvPr id="9" name="Freeform 9"/>
          <p:cNvSpPr/>
          <p:nvPr/>
        </p:nvSpPr>
        <p:spPr>
          <a:xfrm rot="-1322326">
            <a:off x="528757" y="7316934"/>
            <a:ext cx="6938664" cy="5437389"/>
          </a:xfrm>
          <a:custGeom>
            <a:avLst/>
            <a:gdLst/>
            <a:ahLst/>
            <a:cxnLst/>
            <a:rect l="l" t="t" r="r" b="b"/>
            <a:pathLst>
              <a:path w="6938664" h="5437389">
                <a:moveTo>
                  <a:pt x="0" y="0"/>
                </a:moveTo>
                <a:lnTo>
                  <a:pt x="6938664" y="0"/>
                </a:lnTo>
                <a:lnTo>
                  <a:pt x="6938664" y="5437390"/>
                </a:lnTo>
                <a:lnTo>
                  <a:pt x="0" y="54373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022807">
            <a:off x="-1246325" y="6086289"/>
            <a:ext cx="5112534" cy="8898398"/>
          </a:xfrm>
          <a:custGeom>
            <a:avLst/>
            <a:gdLst/>
            <a:ahLst/>
            <a:cxnLst/>
            <a:rect l="l" t="t" r="r" b="b"/>
            <a:pathLst>
              <a:path w="5112534" h="8898398">
                <a:moveTo>
                  <a:pt x="0" y="0"/>
                </a:moveTo>
                <a:lnTo>
                  <a:pt x="5112534" y="0"/>
                </a:lnTo>
                <a:lnTo>
                  <a:pt x="5112534" y="8898398"/>
                </a:lnTo>
                <a:lnTo>
                  <a:pt x="0" y="8898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3" name="Picture 12">
            <a:extLst>
              <a:ext uri="{FF2B5EF4-FFF2-40B4-BE49-F238E27FC236}">
                <a16:creationId xmlns:a16="http://schemas.microsoft.com/office/drawing/2014/main" id="{9B7AE1ED-CE1D-57C3-8965-D554D0EA2F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119" y="5278551"/>
            <a:ext cx="6547155" cy="2375786"/>
          </a:xfrm>
          <a:prstGeom prst="rect">
            <a:avLst/>
          </a:prstGeom>
        </p:spPr>
      </p:pic>
    </p:spTree>
    <p:extLst>
      <p:ext uri="{BB962C8B-B14F-4D97-AF65-F5344CB8AC3E}">
        <p14:creationId xmlns:p14="http://schemas.microsoft.com/office/powerpoint/2010/main" val="145998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1000"/>
                                        <p:tgtEl>
                                          <p:spTgt spid="7">
                                            <p:txEl>
                                              <p:pRg st="4" end="4"/>
                                            </p:txEl>
                                          </p:spTgt>
                                        </p:tgtEl>
                                      </p:cBhvr>
                                    </p:animEffect>
                                    <p:anim calcmode="lin" valueType="num">
                                      <p:cBhvr>
                                        <p:cTn id="2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fade">
                                      <p:cBhvr>
                                        <p:cTn id="34" dur="1000"/>
                                        <p:tgtEl>
                                          <p:spTgt spid="8">
                                            <p:txEl>
                                              <p:pRg st="0" end="0"/>
                                            </p:txEl>
                                          </p:spTgt>
                                        </p:tgtEl>
                                      </p:cBhvr>
                                    </p:animEffect>
                                    <p:anim calcmode="lin" valueType="num">
                                      <p:cBhvr>
                                        <p:cTn id="3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fade">
                                      <p:cBhvr>
                                        <p:cTn id="39" dur="1000"/>
                                        <p:tgtEl>
                                          <p:spTgt spid="8">
                                            <p:txEl>
                                              <p:pRg st="1" end="1"/>
                                            </p:txEl>
                                          </p:spTgt>
                                        </p:tgtEl>
                                      </p:cBhvr>
                                    </p:animEffect>
                                    <p:anim calcmode="lin" valueType="num">
                                      <p:cBhvr>
                                        <p:cTn id="4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1" end="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fade">
                                      <p:cBhvr>
                                        <p:cTn id="44" dur="1000"/>
                                        <p:tgtEl>
                                          <p:spTgt spid="8">
                                            <p:txEl>
                                              <p:pRg st="2" end="2"/>
                                            </p:txEl>
                                          </p:spTgt>
                                        </p:tgtEl>
                                      </p:cBhvr>
                                    </p:animEffect>
                                    <p:anim calcmode="lin" valueType="num">
                                      <p:cBhvr>
                                        <p:cTn id="4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
                                            <p:txEl>
                                              <p:pRg st="3" end="3"/>
                                            </p:txEl>
                                          </p:spTgt>
                                        </p:tgtEl>
                                        <p:attrNameLst>
                                          <p:attrName>style.visibility</p:attrName>
                                        </p:attrNameLst>
                                      </p:cBhvr>
                                      <p:to>
                                        <p:strVal val="visible"/>
                                      </p:to>
                                    </p:set>
                                    <p:animEffect transition="in" filter="fade">
                                      <p:cBhvr>
                                        <p:cTn id="49" dur="1000"/>
                                        <p:tgtEl>
                                          <p:spTgt spid="8">
                                            <p:txEl>
                                              <p:pRg st="3" end="3"/>
                                            </p:txEl>
                                          </p:spTgt>
                                        </p:tgtEl>
                                      </p:cBhvr>
                                    </p:animEffect>
                                    <p:anim calcmode="lin" valueType="num">
                                      <p:cBhvr>
                                        <p:cTn id="5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
                                            <p:txEl>
                                              <p:pRg st="4" end="4"/>
                                            </p:txEl>
                                          </p:spTgt>
                                        </p:tgtEl>
                                        <p:attrNameLst>
                                          <p:attrName>style.visibility</p:attrName>
                                        </p:attrNameLst>
                                      </p:cBhvr>
                                      <p:to>
                                        <p:strVal val="visible"/>
                                      </p:to>
                                    </p:set>
                                    <p:animEffect transition="in" filter="fade">
                                      <p:cBhvr>
                                        <p:cTn id="54" dur="1000"/>
                                        <p:tgtEl>
                                          <p:spTgt spid="8">
                                            <p:txEl>
                                              <p:pRg st="4" end="4"/>
                                            </p:txEl>
                                          </p:spTgt>
                                        </p:tgtEl>
                                      </p:cBhvr>
                                    </p:animEffect>
                                    <p:anim calcmode="lin" valueType="num">
                                      <p:cBhvr>
                                        <p:cTn id="5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B7B9"/>
        </a:solidFill>
        <a:effectLst/>
      </p:bgPr>
    </p:bg>
    <p:spTree>
      <p:nvGrpSpPr>
        <p:cNvPr id="1" name=""/>
        <p:cNvGrpSpPr/>
        <p:nvPr/>
      </p:nvGrpSpPr>
      <p:grpSpPr>
        <a:xfrm>
          <a:off x="0" y="0"/>
          <a:ext cx="0" cy="0"/>
          <a:chOff x="0" y="0"/>
          <a:chExt cx="0" cy="0"/>
        </a:xfrm>
      </p:grpSpPr>
      <p:sp>
        <p:nvSpPr>
          <p:cNvPr id="4" name="Freeform 4"/>
          <p:cNvSpPr/>
          <p:nvPr/>
        </p:nvSpPr>
        <p:spPr>
          <a:xfrm>
            <a:off x="15570730" y="-1231382"/>
            <a:ext cx="4768865" cy="5677220"/>
          </a:xfrm>
          <a:custGeom>
            <a:avLst/>
            <a:gdLst/>
            <a:ahLst/>
            <a:cxnLst/>
            <a:rect l="l" t="t" r="r" b="b"/>
            <a:pathLst>
              <a:path w="4768865" h="5677220">
                <a:moveTo>
                  <a:pt x="0" y="0"/>
                </a:moveTo>
                <a:lnTo>
                  <a:pt x="4768865" y="0"/>
                </a:lnTo>
                <a:lnTo>
                  <a:pt x="4768865" y="5677220"/>
                </a:lnTo>
                <a:lnTo>
                  <a:pt x="0" y="56772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249030" y="3284219"/>
            <a:ext cx="3412264" cy="7002781"/>
          </a:xfrm>
          <a:custGeom>
            <a:avLst/>
            <a:gdLst/>
            <a:ahLst/>
            <a:cxnLst/>
            <a:rect l="l" t="t" r="r" b="b"/>
            <a:pathLst>
              <a:path w="3412264" h="7002781">
                <a:moveTo>
                  <a:pt x="0" y="0"/>
                </a:moveTo>
                <a:lnTo>
                  <a:pt x="3412264" y="0"/>
                </a:lnTo>
                <a:lnTo>
                  <a:pt x="3412264" y="7002781"/>
                </a:lnTo>
                <a:lnTo>
                  <a:pt x="0" y="70027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986827" y="495300"/>
            <a:ext cx="6860260" cy="2949525"/>
          </a:xfrm>
          <a:prstGeom prst="rect">
            <a:avLst/>
          </a:prstGeom>
        </p:spPr>
        <p:txBody>
          <a:bodyPr wrap="square" lIns="0" tIns="0" rIns="0" bIns="0" rtlCol="0" anchor="t">
            <a:spAutoFit/>
          </a:bodyPr>
          <a:lstStyle/>
          <a:p>
            <a:pPr algn="l">
              <a:lnSpc>
                <a:spcPts val="11519"/>
              </a:lnSpc>
            </a:pPr>
            <a:r>
              <a:rPr lang="en-US" sz="9600">
                <a:solidFill>
                  <a:srgbClr val="231F20"/>
                </a:solidFill>
                <a:latin typeface="Times New Roman" panose="02020603050405020304" pitchFamily="18" charset="0"/>
                <a:cs typeface="Times New Roman" panose="02020603050405020304" pitchFamily="18" charset="0"/>
              </a:rPr>
              <a:t>2.Công nghệ sử dụng</a:t>
            </a:r>
          </a:p>
        </p:txBody>
      </p:sp>
      <p:pic>
        <p:nvPicPr>
          <p:cNvPr id="9" name="Picture 8">
            <a:extLst>
              <a:ext uri="{FF2B5EF4-FFF2-40B4-BE49-F238E27FC236}">
                <a16:creationId xmlns:a16="http://schemas.microsoft.com/office/drawing/2014/main" id="{D6013C74-9CB8-7142-214D-CAA700B5CDA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128017" y="1607228"/>
            <a:ext cx="7086600" cy="6624735"/>
          </a:xfrm>
          <a:prstGeom prst="rect">
            <a:avLst/>
          </a:prstGeom>
          <a:noFill/>
          <a:ln>
            <a:noFill/>
          </a:ln>
        </p:spPr>
      </p:pic>
      <p:sp>
        <p:nvSpPr>
          <p:cNvPr id="10" name="TextBox 9">
            <a:extLst>
              <a:ext uri="{FF2B5EF4-FFF2-40B4-BE49-F238E27FC236}">
                <a16:creationId xmlns:a16="http://schemas.microsoft.com/office/drawing/2014/main" id="{E0617AF4-8F27-8E26-194A-21916A554B4F}"/>
              </a:ext>
            </a:extLst>
          </p:cNvPr>
          <p:cNvSpPr txBox="1"/>
          <p:nvPr/>
        </p:nvSpPr>
        <p:spPr>
          <a:xfrm>
            <a:off x="1417920" y="3924300"/>
            <a:ext cx="7429167" cy="4401205"/>
          </a:xfrm>
          <a:prstGeom prst="rect">
            <a:avLst/>
          </a:prstGeom>
          <a:noFill/>
        </p:spPr>
        <p:txBody>
          <a:bodyPr wrap="square" rtlCol="0">
            <a:spAutoFit/>
          </a:bodyPr>
          <a:lstStyle/>
          <a:p>
            <a:pPr marL="571500" indent="-571500">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Là một framework mã nguồn mở.</a:t>
            </a:r>
          </a:p>
          <a:p>
            <a:pPr marL="571500" indent="-571500">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Dựa trên ngôn ngữa lập trình PHP.</a:t>
            </a:r>
          </a:p>
          <a:p>
            <a:pPr marL="571500" indent="-571500">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Dựa trên mô hình MVC.</a:t>
            </a:r>
          </a:p>
          <a:p>
            <a:pPr marL="571500" indent="-571500">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Ra mắt vào năm 2011 bởi Tayler Otwell.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EB"/>
        </a:solidFill>
        <a:effectLst/>
      </p:bgPr>
    </p:bg>
    <p:spTree>
      <p:nvGrpSpPr>
        <p:cNvPr id="1" name=""/>
        <p:cNvGrpSpPr/>
        <p:nvPr/>
      </p:nvGrpSpPr>
      <p:grpSpPr>
        <a:xfrm>
          <a:off x="0" y="0"/>
          <a:ext cx="0" cy="0"/>
          <a:chOff x="0" y="0"/>
          <a:chExt cx="0" cy="0"/>
        </a:xfrm>
      </p:grpSpPr>
      <p:sp>
        <p:nvSpPr>
          <p:cNvPr id="2" name="Freeform 2"/>
          <p:cNvSpPr/>
          <p:nvPr/>
        </p:nvSpPr>
        <p:spPr>
          <a:xfrm>
            <a:off x="-1008640" y="-2827696"/>
            <a:ext cx="6525076" cy="7339043"/>
          </a:xfrm>
          <a:custGeom>
            <a:avLst/>
            <a:gdLst/>
            <a:ahLst/>
            <a:cxnLst/>
            <a:rect l="l" t="t" r="r" b="b"/>
            <a:pathLst>
              <a:path w="6525076" h="7339043">
                <a:moveTo>
                  <a:pt x="0" y="0"/>
                </a:moveTo>
                <a:lnTo>
                  <a:pt x="6525076" y="0"/>
                </a:lnTo>
                <a:lnTo>
                  <a:pt x="6525076" y="7339043"/>
                </a:lnTo>
                <a:lnTo>
                  <a:pt x="0" y="73390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112021">
            <a:off x="13585371" y="4178314"/>
            <a:ext cx="9939987" cy="5945920"/>
          </a:xfrm>
          <a:custGeom>
            <a:avLst/>
            <a:gdLst/>
            <a:ahLst/>
            <a:cxnLst/>
            <a:rect l="l" t="t" r="r" b="b"/>
            <a:pathLst>
              <a:path w="9939987" h="5945920">
                <a:moveTo>
                  <a:pt x="0" y="0"/>
                </a:moveTo>
                <a:lnTo>
                  <a:pt x="9939987" y="0"/>
                </a:lnTo>
                <a:lnTo>
                  <a:pt x="9939987" y="5945919"/>
                </a:lnTo>
                <a:lnTo>
                  <a:pt x="0" y="59459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4">
            <a:extLst>
              <a:ext uri="{FF2B5EF4-FFF2-40B4-BE49-F238E27FC236}">
                <a16:creationId xmlns:a16="http://schemas.microsoft.com/office/drawing/2014/main" id="{201BE0B8-C626-A5D8-BB97-3FA6309F54F7}"/>
              </a:ext>
            </a:extLst>
          </p:cNvPr>
          <p:cNvSpPr txBox="1"/>
          <p:nvPr/>
        </p:nvSpPr>
        <p:spPr>
          <a:xfrm>
            <a:off x="5410200" y="944159"/>
            <a:ext cx="12573000" cy="1200329"/>
          </a:xfrm>
          <a:prstGeom prst="rect">
            <a:avLst/>
          </a:prstGeom>
          <a:noFill/>
        </p:spPr>
        <p:txBody>
          <a:bodyPr wrap="square" rtlCol="0">
            <a:spAutoFit/>
          </a:bodyPr>
          <a:lstStyle/>
          <a:p>
            <a:r>
              <a:rPr lang="en-US" sz="7200">
                <a:solidFill>
                  <a:srgbClr val="00B0F0"/>
                </a:solidFill>
                <a:latin typeface="Times New Roman" panose="02020603050405020304" pitchFamily="18" charset="0"/>
                <a:cs typeface="Times New Roman" panose="02020603050405020304" pitchFamily="18" charset="0"/>
              </a:rPr>
              <a:t>Ưu và nhược điểm của Laravel</a:t>
            </a:r>
          </a:p>
        </p:txBody>
      </p:sp>
      <p:pic>
        <p:nvPicPr>
          <p:cNvPr id="8" name="Picture 7">
            <a:extLst>
              <a:ext uri="{FF2B5EF4-FFF2-40B4-BE49-F238E27FC236}">
                <a16:creationId xmlns:a16="http://schemas.microsoft.com/office/drawing/2014/main" id="{7B0AAB82-47EC-85E1-CDE0-15D3681BD6C5}"/>
              </a:ext>
            </a:extLst>
          </p:cNvPr>
          <p:cNvPicPr>
            <a:picLocks noChangeAspect="1"/>
          </p:cNvPicPr>
          <p:nvPr/>
        </p:nvPicPr>
        <p:blipFill>
          <a:blip r:embed="rId6"/>
          <a:stretch>
            <a:fillRect/>
          </a:stretch>
        </p:blipFill>
        <p:spPr>
          <a:xfrm>
            <a:off x="4721687" y="2511377"/>
            <a:ext cx="3680267" cy="3339358"/>
          </a:xfrm>
          <a:prstGeom prst="rect">
            <a:avLst/>
          </a:prstGeom>
        </p:spPr>
      </p:pic>
      <p:pic>
        <p:nvPicPr>
          <p:cNvPr id="10" name="Picture 9">
            <a:extLst>
              <a:ext uri="{FF2B5EF4-FFF2-40B4-BE49-F238E27FC236}">
                <a16:creationId xmlns:a16="http://schemas.microsoft.com/office/drawing/2014/main" id="{715BFAF3-44E8-5764-5E1C-CFD1F19C4664}"/>
              </a:ext>
            </a:extLst>
          </p:cNvPr>
          <p:cNvPicPr>
            <a:picLocks noChangeAspect="1"/>
          </p:cNvPicPr>
          <p:nvPr/>
        </p:nvPicPr>
        <p:blipFill>
          <a:blip r:embed="rId7"/>
          <a:stretch>
            <a:fillRect/>
          </a:stretch>
        </p:blipFill>
        <p:spPr>
          <a:xfrm>
            <a:off x="4704412" y="6311350"/>
            <a:ext cx="3683801" cy="3251750"/>
          </a:xfrm>
          <a:prstGeom prst="rect">
            <a:avLst/>
          </a:prstGeom>
        </p:spPr>
      </p:pic>
      <p:sp>
        <p:nvSpPr>
          <p:cNvPr id="11" name="TextBox 10">
            <a:extLst>
              <a:ext uri="{FF2B5EF4-FFF2-40B4-BE49-F238E27FC236}">
                <a16:creationId xmlns:a16="http://schemas.microsoft.com/office/drawing/2014/main" id="{AF2C3B45-84BB-136C-7D6E-23CCEAB3076F}"/>
              </a:ext>
            </a:extLst>
          </p:cNvPr>
          <p:cNvSpPr txBox="1"/>
          <p:nvPr/>
        </p:nvSpPr>
        <p:spPr>
          <a:xfrm>
            <a:off x="8473174" y="3026894"/>
            <a:ext cx="8006563" cy="2308324"/>
          </a:xfrm>
          <a:prstGeom prst="rect">
            <a:avLst/>
          </a:prstGeom>
          <a:noFill/>
        </p:spPr>
        <p:txBody>
          <a:bodyPr wrap="square" rtlCol="0">
            <a:spAutoFit/>
          </a:bodyPr>
          <a:lstStyle/>
          <a:p>
            <a:pPr marL="457200" indent="-457200">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Cú pháp đơn giản và dễ hiểu</a:t>
            </a:r>
          </a:p>
          <a:p>
            <a:pPr marL="457200" indent="-457200">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Cơ chết kết lối cơ sở dữ liệu mạnh mẽ</a:t>
            </a:r>
          </a:p>
          <a:p>
            <a:pPr marL="457200" indent="-457200">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Thích ứng với nhiều nền tảng website</a:t>
            </a:r>
          </a:p>
          <a:p>
            <a:pPr marL="457200" indent="-457200">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Cộng đồng sử dụng cực lớn.</a:t>
            </a:r>
          </a:p>
        </p:txBody>
      </p:sp>
      <p:sp>
        <p:nvSpPr>
          <p:cNvPr id="12" name="TextBox 11">
            <a:extLst>
              <a:ext uri="{FF2B5EF4-FFF2-40B4-BE49-F238E27FC236}">
                <a16:creationId xmlns:a16="http://schemas.microsoft.com/office/drawing/2014/main" id="{D413B9F1-F879-D692-9C43-B0B1D47BE806}"/>
              </a:ext>
            </a:extLst>
          </p:cNvPr>
          <p:cNvSpPr txBox="1"/>
          <p:nvPr/>
        </p:nvSpPr>
        <p:spPr>
          <a:xfrm>
            <a:off x="8473174" y="6598076"/>
            <a:ext cx="7300226" cy="2308324"/>
          </a:xfrm>
          <a:prstGeom prst="rect">
            <a:avLst/>
          </a:prstGeom>
          <a:noFill/>
        </p:spPr>
        <p:txBody>
          <a:bodyPr wrap="square" rtlCol="0">
            <a:spAutoFit/>
          </a:bodyPr>
          <a:lstStyle/>
          <a:p>
            <a:pPr marL="457200" indent="-457200">
              <a:buFont typeface="Courier New" panose="02070309020205020404" pitchFamily="49" charset="0"/>
              <a:buChar char="o"/>
            </a:pPr>
            <a:r>
              <a:rPr lang="en-US" sz="3600">
                <a:latin typeface="Times New Roman" panose="02020603050405020304" pitchFamily="18" charset="0"/>
                <a:cs typeface="Times New Roman" panose="02020603050405020304" pitchFamily="18" charset="0"/>
              </a:rPr>
              <a:t>Còn khó khăn trong việc nâng cấp phiên bản. </a:t>
            </a:r>
          </a:p>
          <a:p>
            <a:pPr marL="457200" indent="-457200">
              <a:buFont typeface="Courier New" panose="02070309020205020404" pitchFamily="49" charset="0"/>
              <a:buChar char="o"/>
            </a:pPr>
            <a:r>
              <a:rPr lang="en-US" sz="3600">
                <a:latin typeface="Times New Roman" panose="02020603050405020304" pitchFamily="18" charset="0"/>
                <a:cs typeface="Times New Roman" panose="02020603050405020304" pitchFamily="18" charset="0"/>
              </a:rPr>
              <a:t>Thích ứng kém cho ứng dụng quá lớn.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barn(inVertical)">
                                      <p:cBhvr>
                                        <p:cTn id="10" dur="500"/>
                                        <p:tgtEl>
                                          <p:spTgt spid="11">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barn(inVertical)">
                                      <p:cBhvr>
                                        <p:cTn id="13" dur="500"/>
                                        <p:tgtEl>
                                          <p:spTgt spid="11">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barn(inVertical)">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down)">
                                      <p:cBhvr>
                                        <p:cTn id="21" dur="500"/>
                                        <p:tgtEl>
                                          <p:spTgt spid="12">
                                            <p:txEl>
                                              <p:pRg st="0" end="0"/>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Effect transition="in" filter="wipe(down)">
                                      <p:cBhvr>
                                        <p:cTn id="24"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EB"/>
        </a:solidFill>
        <a:effectLst/>
      </p:bgPr>
    </p:bg>
    <p:spTree>
      <p:nvGrpSpPr>
        <p:cNvPr id="1" name=""/>
        <p:cNvGrpSpPr/>
        <p:nvPr/>
      </p:nvGrpSpPr>
      <p:grpSpPr>
        <a:xfrm>
          <a:off x="0" y="0"/>
          <a:ext cx="0" cy="0"/>
          <a:chOff x="0" y="0"/>
          <a:chExt cx="0" cy="0"/>
        </a:xfrm>
      </p:grpSpPr>
      <p:sp>
        <p:nvSpPr>
          <p:cNvPr id="4" name="AutoShape 4"/>
          <p:cNvSpPr/>
          <p:nvPr/>
        </p:nvSpPr>
        <p:spPr>
          <a:xfrm>
            <a:off x="4971234" y="4777832"/>
            <a:ext cx="45719" cy="2195197"/>
          </a:xfrm>
          <a:prstGeom prst="rect">
            <a:avLst/>
          </a:prstGeom>
          <a:solidFill>
            <a:srgbClr val="231F20"/>
          </a:solidFill>
        </p:spPr>
      </p:sp>
      <p:sp>
        <p:nvSpPr>
          <p:cNvPr id="5" name="Freeform 5"/>
          <p:cNvSpPr/>
          <p:nvPr/>
        </p:nvSpPr>
        <p:spPr>
          <a:xfrm flipH="1">
            <a:off x="13917255" y="-3555153"/>
            <a:ext cx="6684091" cy="9167706"/>
          </a:xfrm>
          <a:custGeom>
            <a:avLst/>
            <a:gdLst/>
            <a:ahLst/>
            <a:cxnLst/>
            <a:rect l="l" t="t" r="r" b="b"/>
            <a:pathLst>
              <a:path w="6684091" h="9167706">
                <a:moveTo>
                  <a:pt x="6684090" y="0"/>
                </a:moveTo>
                <a:lnTo>
                  <a:pt x="0" y="0"/>
                </a:lnTo>
                <a:lnTo>
                  <a:pt x="0" y="9167706"/>
                </a:lnTo>
                <a:lnTo>
                  <a:pt x="6684090" y="9167706"/>
                </a:lnTo>
                <a:lnTo>
                  <a:pt x="668409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981163">
            <a:off x="11878552" y="7514708"/>
            <a:ext cx="9885592" cy="3990184"/>
          </a:xfrm>
          <a:custGeom>
            <a:avLst/>
            <a:gdLst/>
            <a:ahLst/>
            <a:cxnLst/>
            <a:rect l="l" t="t" r="r" b="b"/>
            <a:pathLst>
              <a:path w="9885592" h="3990184">
                <a:moveTo>
                  <a:pt x="0" y="0"/>
                </a:moveTo>
                <a:lnTo>
                  <a:pt x="9885592" y="0"/>
                </a:lnTo>
                <a:lnTo>
                  <a:pt x="9885592" y="3990184"/>
                </a:lnTo>
                <a:lnTo>
                  <a:pt x="0" y="39901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5414536" y="7697669"/>
            <a:ext cx="10090352" cy="1847429"/>
          </a:xfrm>
          <a:prstGeom prst="rect">
            <a:avLst/>
          </a:prstGeom>
        </p:spPr>
        <p:txBody>
          <a:bodyPr wrap="square" lIns="0" tIns="0" rIns="0" bIns="0" rtlCol="0" anchor="t">
            <a:spAutoFit/>
          </a:bodyPr>
          <a:lstStyle/>
          <a:p>
            <a:pPr marL="457200" indent="-457200" algn="l">
              <a:lnSpc>
                <a:spcPts val="5040"/>
              </a:lnSpc>
              <a:buFont typeface="Wingdings" panose="05000000000000000000" pitchFamily="2" charset="2"/>
              <a:buChar char="Ø"/>
            </a:pPr>
            <a:r>
              <a:rPr lang="en-US" sz="3200">
                <a:solidFill>
                  <a:srgbClr val="231F20"/>
                </a:solidFill>
                <a:latin typeface="Times New Roman" panose="02020603050405020304" pitchFamily="18" charset="0"/>
                <a:cs typeface="Times New Roman" panose="02020603050405020304" pitchFamily="18" charset="0"/>
              </a:rPr>
              <a:t>Đăng nhập,đăng xuất,đổi mật khẩu,xem thông tin cả nhân,quản lý nhân viên,quản lý khách hàng,quản lý danh mục sản phẩm,quản lý sản phẩm ,quản lý đơn hàng.</a:t>
            </a:r>
          </a:p>
        </p:txBody>
      </p:sp>
      <p:sp>
        <p:nvSpPr>
          <p:cNvPr id="8" name="TextBox 8"/>
          <p:cNvSpPr txBox="1"/>
          <p:nvPr/>
        </p:nvSpPr>
        <p:spPr>
          <a:xfrm>
            <a:off x="5414536" y="4918231"/>
            <a:ext cx="9629030" cy="1871474"/>
          </a:xfrm>
          <a:prstGeom prst="rect">
            <a:avLst/>
          </a:prstGeom>
        </p:spPr>
        <p:txBody>
          <a:bodyPr wrap="square" lIns="0" tIns="0" rIns="0" bIns="0" rtlCol="0" anchor="t">
            <a:spAutoFit/>
          </a:bodyPr>
          <a:lstStyle/>
          <a:p>
            <a:pPr marL="457200" indent="-457200" algn="l">
              <a:lnSpc>
                <a:spcPts val="5040"/>
              </a:lnSpc>
              <a:buFont typeface="Wingdings" panose="05000000000000000000" pitchFamily="2" charset="2"/>
              <a:buChar char="Ø"/>
            </a:pPr>
            <a:r>
              <a:rPr lang="en-US" sz="3200">
                <a:solidFill>
                  <a:srgbClr val="231F20"/>
                </a:solidFill>
                <a:latin typeface="Times New Roman" panose="02020603050405020304" pitchFamily="18" charset="0"/>
                <a:cs typeface="Times New Roman" panose="02020603050405020304" pitchFamily="18" charset="0"/>
              </a:rPr>
              <a:t>Đăng nhập,đăng xuất,đổi mật khẩu,xem thông tin cá nhân,quản lý khách hàng,xem danh mục sản phẩm,quản lý sản phẩm ,quản lý đơn hàng.</a:t>
            </a:r>
          </a:p>
        </p:txBody>
      </p:sp>
      <p:sp>
        <p:nvSpPr>
          <p:cNvPr id="12" name="TextBox 11">
            <a:extLst>
              <a:ext uri="{FF2B5EF4-FFF2-40B4-BE49-F238E27FC236}">
                <a16:creationId xmlns:a16="http://schemas.microsoft.com/office/drawing/2014/main" id="{D8313BE5-B9CD-B268-3D42-78107A301ABE}"/>
              </a:ext>
            </a:extLst>
          </p:cNvPr>
          <p:cNvSpPr txBox="1"/>
          <p:nvPr/>
        </p:nvSpPr>
        <p:spPr>
          <a:xfrm>
            <a:off x="4897492" y="486816"/>
            <a:ext cx="10494029" cy="1723549"/>
          </a:xfrm>
          <a:prstGeom prst="rect">
            <a:avLst/>
          </a:prstGeom>
          <a:noFill/>
        </p:spPr>
        <p:txBody>
          <a:bodyPr wrap="square" rtlCol="0">
            <a:spAutoFit/>
          </a:bodyPr>
          <a:lstStyle/>
          <a:p>
            <a:r>
              <a:rPr lang="en-US" sz="8800">
                <a:latin typeface="Times New Roman" panose="02020603050405020304" pitchFamily="18" charset="0"/>
                <a:cs typeface="Times New Roman" panose="02020603050405020304" pitchFamily="18" charset="0"/>
              </a:rPr>
              <a:t>3.Chức năng</a:t>
            </a:r>
          </a:p>
          <a:p>
            <a:endParaRPr lang="en-US"/>
          </a:p>
        </p:txBody>
      </p:sp>
      <p:pic>
        <p:nvPicPr>
          <p:cNvPr id="14" name="Picture 13">
            <a:extLst>
              <a:ext uri="{FF2B5EF4-FFF2-40B4-BE49-F238E27FC236}">
                <a16:creationId xmlns:a16="http://schemas.microsoft.com/office/drawing/2014/main" id="{661254F4-DDF7-5AFB-E33F-3006A0A96D8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76609" y="2521947"/>
            <a:ext cx="3027772" cy="1679817"/>
          </a:xfrm>
          <a:prstGeom prst="rect">
            <a:avLst/>
          </a:prstGeom>
        </p:spPr>
      </p:pic>
      <p:sp>
        <p:nvSpPr>
          <p:cNvPr id="15" name="TextBox 14">
            <a:extLst>
              <a:ext uri="{FF2B5EF4-FFF2-40B4-BE49-F238E27FC236}">
                <a16:creationId xmlns:a16="http://schemas.microsoft.com/office/drawing/2014/main" id="{EE6E2AFA-6729-CC13-6712-DD16967601C7}"/>
              </a:ext>
            </a:extLst>
          </p:cNvPr>
          <p:cNvSpPr txBox="1"/>
          <p:nvPr/>
        </p:nvSpPr>
        <p:spPr>
          <a:xfrm>
            <a:off x="5384366" y="2233469"/>
            <a:ext cx="8046015" cy="2062103"/>
          </a:xfrm>
          <a:prstGeom prst="rect">
            <a:avLst/>
          </a:prstGeom>
          <a:noFill/>
        </p:spPr>
        <p:txBody>
          <a:bodyPr wrap="square" rtlCol="0">
            <a:spAutoFit/>
          </a:bodyPr>
          <a:lstStyle/>
          <a:p>
            <a:pPr marL="457200" indent="-457200">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Đăng kí ,đăng nhập ,đăng xuất ,đổi mật khẩu,xem danh sách sản phẩm ,xem sản phẩm ,xem đánh giá ,đặt hàng ,xem giỏ hàng ,xem lịch sử đơn hàng ,đánh giá sản phẩm .</a:t>
            </a:r>
          </a:p>
        </p:txBody>
      </p:sp>
      <p:pic>
        <p:nvPicPr>
          <p:cNvPr id="17" name="Picture 16">
            <a:extLst>
              <a:ext uri="{FF2B5EF4-FFF2-40B4-BE49-F238E27FC236}">
                <a16:creationId xmlns:a16="http://schemas.microsoft.com/office/drawing/2014/main" id="{2D447740-3888-C263-8059-7DE26A7AEEF1}"/>
              </a:ext>
            </a:extLst>
          </p:cNvPr>
          <p:cNvPicPr>
            <a:picLocks noChangeAspect="1"/>
          </p:cNvPicPr>
          <p:nvPr/>
        </p:nvPicPr>
        <p:blipFill>
          <a:blip r:embed="rId7"/>
          <a:stretch>
            <a:fillRect/>
          </a:stretch>
        </p:blipFill>
        <p:spPr>
          <a:xfrm>
            <a:off x="1583992" y="4991100"/>
            <a:ext cx="2813006" cy="1817079"/>
          </a:xfrm>
          <a:prstGeom prst="rect">
            <a:avLst/>
          </a:prstGeom>
        </p:spPr>
      </p:pic>
      <p:pic>
        <p:nvPicPr>
          <p:cNvPr id="19" name="Picture 18">
            <a:extLst>
              <a:ext uri="{FF2B5EF4-FFF2-40B4-BE49-F238E27FC236}">
                <a16:creationId xmlns:a16="http://schemas.microsoft.com/office/drawing/2014/main" id="{6A26DA82-BAC8-2B14-F366-735D7C80DFE6}"/>
              </a:ext>
            </a:extLst>
          </p:cNvPr>
          <p:cNvPicPr>
            <a:picLocks noChangeAspect="1"/>
          </p:cNvPicPr>
          <p:nvPr/>
        </p:nvPicPr>
        <p:blipFill>
          <a:blip r:embed="rId8"/>
          <a:stretch>
            <a:fillRect/>
          </a:stretch>
        </p:blipFill>
        <p:spPr>
          <a:xfrm>
            <a:off x="1836695" y="7535884"/>
            <a:ext cx="2307601" cy="2313161"/>
          </a:xfrm>
          <a:prstGeom prst="rect">
            <a:avLst/>
          </a:prstGeom>
        </p:spPr>
      </p:pic>
      <p:sp>
        <p:nvSpPr>
          <p:cNvPr id="9" name="TextBox 8">
            <a:extLst>
              <a:ext uri="{FF2B5EF4-FFF2-40B4-BE49-F238E27FC236}">
                <a16:creationId xmlns:a16="http://schemas.microsoft.com/office/drawing/2014/main" id="{A01F0842-4A17-E607-3893-108BAD344121}"/>
              </a:ext>
            </a:extLst>
          </p:cNvPr>
          <p:cNvSpPr txBox="1"/>
          <p:nvPr/>
        </p:nvSpPr>
        <p:spPr>
          <a:xfrm>
            <a:off x="2022011" y="1896485"/>
            <a:ext cx="2582905" cy="523220"/>
          </a:xfrm>
          <a:prstGeom prst="rect">
            <a:avLst/>
          </a:prstGeom>
          <a:noFill/>
        </p:spPr>
        <p:txBody>
          <a:bodyPr wrap="square" rtlCol="0">
            <a:spAutoFit/>
          </a:bodyPr>
          <a:lstStyle/>
          <a:p>
            <a:r>
              <a:rPr lang="en-US" sz="2800">
                <a:solidFill>
                  <a:schemeClr val="tx2">
                    <a:lumMod val="60000"/>
                    <a:lumOff val="40000"/>
                  </a:schemeClr>
                </a:solidFill>
                <a:latin typeface="Times New Roman" panose="02020603050405020304" pitchFamily="18" charset="0"/>
                <a:cs typeface="Times New Roman" panose="02020603050405020304" pitchFamily="18" charset="0"/>
              </a:rPr>
              <a:t>Khách hàng</a:t>
            </a:r>
          </a:p>
        </p:txBody>
      </p:sp>
      <p:sp>
        <p:nvSpPr>
          <p:cNvPr id="10" name="TextBox 9">
            <a:extLst>
              <a:ext uri="{FF2B5EF4-FFF2-40B4-BE49-F238E27FC236}">
                <a16:creationId xmlns:a16="http://schemas.microsoft.com/office/drawing/2014/main" id="{64A04EA9-893D-0046-7380-B1D0137D12A1}"/>
              </a:ext>
            </a:extLst>
          </p:cNvPr>
          <p:cNvSpPr txBox="1"/>
          <p:nvPr/>
        </p:nvSpPr>
        <p:spPr>
          <a:xfrm>
            <a:off x="2022011" y="4387500"/>
            <a:ext cx="2307601" cy="523220"/>
          </a:xfrm>
          <a:prstGeom prst="rect">
            <a:avLst/>
          </a:prstGeom>
          <a:noFill/>
        </p:spPr>
        <p:txBody>
          <a:bodyPr wrap="square" rtlCol="0">
            <a:spAutoFit/>
          </a:bodyPr>
          <a:lstStyle/>
          <a:p>
            <a:r>
              <a:rPr lang="en-US" sz="2800">
                <a:solidFill>
                  <a:schemeClr val="tx2">
                    <a:lumMod val="60000"/>
                    <a:lumOff val="40000"/>
                  </a:schemeClr>
                </a:solidFill>
                <a:latin typeface="Times New Roman" panose="02020603050405020304" pitchFamily="18" charset="0"/>
                <a:cs typeface="Times New Roman" panose="02020603050405020304" pitchFamily="18" charset="0"/>
              </a:rPr>
              <a:t>Nhân viên</a:t>
            </a:r>
          </a:p>
        </p:txBody>
      </p:sp>
      <p:sp>
        <p:nvSpPr>
          <p:cNvPr id="13" name="TextBox 12">
            <a:extLst>
              <a:ext uri="{FF2B5EF4-FFF2-40B4-BE49-F238E27FC236}">
                <a16:creationId xmlns:a16="http://schemas.microsoft.com/office/drawing/2014/main" id="{BB4C1E17-0391-0533-2135-1BE73235F150}"/>
              </a:ext>
            </a:extLst>
          </p:cNvPr>
          <p:cNvSpPr txBox="1"/>
          <p:nvPr/>
        </p:nvSpPr>
        <p:spPr>
          <a:xfrm>
            <a:off x="2367034" y="7012664"/>
            <a:ext cx="2644948" cy="523220"/>
          </a:xfrm>
          <a:prstGeom prst="rect">
            <a:avLst/>
          </a:prstGeom>
          <a:noFill/>
        </p:spPr>
        <p:txBody>
          <a:bodyPr wrap="square" rtlCol="0">
            <a:spAutoFit/>
          </a:bodyPr>
          <a:lstStyle/>
          <a:p>
            <a:r>
              <a:rPr lang="en-US" sz="2800">
                <a:solidFill>
                  <a:schemeClr val="tx2">
                    <a:lumMod val="60000"/>
                    <a:lumOff val="40000"/>
                  </a:schemeClr>
                </a:solidFill>
                <a:latin typeface="Times New Roman" panose="02020603050405020304" pitchFamily="18" charset="0"/>
                <a:cs typeface="Times New Roman" panose="02020603050405020304" pitchFamily="18" charset="0"/>
              </a:rPr>
              <a:t>Admin</a:t>
            </a:r>
          </a:p>
        </p:txBody>
      </p:sp>
      <p:sp>
        <p:nvSpPr>
          <p:cNvPr id="16" name="AutoShape 4">
            <a:extLst>
              <a:ext uri="{FF2B5EF4-FFF2-40B4-BE49-F238E27FC236}">
                <a16:creationId xmlns:a16="http://schemas.microsoft.com/office/drawing/2014/main" id="{F58AC736-B5A8-BBA7-F5E3-0FC90A4E9060}"/>
              </a:ext>
            </a:extLst>
          </p:cNvPr>
          <p:cNvSpPr/>
          <p:nvPr/>
        </p:nvSpPr>
        <p:spPr>
          <a:xfrm>
            <a:off x="4916590" y="7672707"/>
            <a:ext cx="45719" cy="2195197"/>
          </a:xfrm>
          <a:prstGeom prst="rect">
            <a:avLst/>
          </a:prstGeom>
          <a:solidFill>
            <a:srgbClr val="231F20"/>
          </a:solidFill>
        </p:spPr>
      </p:sp>
      <p:sp>
        <p:nvSpPr>
          <p:cNvPr id="18" name="AutoShape 4">
            <a:extLst>
              <a:ext uri="{FF2B5EF4-FFF2-40B4-BE49-F238E27FC236}">
                <a16:creationId xmlns:a16="http://schemas.microsoft.com/office/drawing/2014/main" id="{2C671473-FA84-FB01-99D5-51BAE10DA620}"/>
              </a:ext>
            </a:extLst>
          </p:cNvPr>
          <p:cNvSpPr/>
          <p:nvPr/>
        </p:nvSpPr>
        <p:spPr>
          <a:xfrm>
            <a:off x="4989123" y="2233469"/>
            <a:ext cx="45719" cy="2195197"/>
          </a:xfrm>
          <a:prstGeom prst="rect">
            <a:avLst/>
          </a:prstGeom>
          <a:solidFill>
            <a:srgbClr val="231F20"/>
          </a:solid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arn(inVertic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arn(inVertical)">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77200" y="253062"/>
            <a:ext cx="13053763" cy="1474763"/>
          </a:xfrm>
          <a:prstGeom prst="rect">
            <a:avLst/>
          </a:prstGeom>
        </p:spPr>
        <p:txBody>
          <a:bodyPr wrap="square" lIns="0" tIns="0" rIns="0" bIns="0" rtlCol="0" anchor="t">
            <a:spAutoFit/>
          </a:bodyPr>
          <a:lstStyle/>
          <a:p>
            <a:pPr algn="l">
              <a:lnSpc>
                <a:spcPts val="11519"/>
              </a:lnSpc>
            </a:pPr>
            <a:r>
              <a:rPr lang="en-US" sz="9600">
                <a:solidFill>
                  <a:srgbClr val="231F20"/>
                </a:solidFill>
                <a:latin typeface="Times New Roman" panose="02020603050405020304" pitchFamily="18" charset="0"/>
                <a:cs typeface="Times New Roman" panose="02020603050405020304" pitchFamily="18" charset="0"/>
              </a:rPr>
              <a:t>4.Demo.</a:t>
            </a:r>
          </a:p>
        </p:txBody>
      </p:sp>
      <p:grpSp>
        <p:nvGrpSpPr>
          <p:cNvPr id="4" name="Group 4"/>
          <p:cNvGrpSpPr/>
          <p:nvPr/>
        </p:nvGrpSpPr>
        <p:grpSpPr>
          <a:xfrm>
            <a:off x="-14248717" y="-579317"/>
            <a:ext cx="18858133" cy="11030178"/>
            <a:chOff x="0" y="0"/>
            <a:chExt cx="25144178" cy="14706903"/>
          </a:xfrm>
        </p:grpSpPr>
        <p:sp>
          <p:nvSpPr>
            <p:cNvPr id="5" name="AutoShape 5"/>
            <p:cNvSpPr/>
            <p:nvPr/>
          </p:nvSpPr>
          <p:spPr>
            <a:xfrm>
              <a:off x="21795704" y="0"/>
              <a:ext cx="32032" cy="14706903"/>
            </a:xfrm>
            <a:prstGeom prst="rect">
              <a:avLst/>
            </a:prstGeom>
            <a:solidFill>
              <a:srgbClr val="231F20">
                <a:alpha val="9804"/>
              </a:srgbClr>
            </a:solidFill>
          </p:spPr>
        </p:sp>
        <p:sp>
          <p:nvSpPr>
            <p:cNvPr id="6" name="AutoShape 6"/>
            <p:cNvSpPr/>
            <p:nvPr/>
          </p:nvSpPr>
          <p:spPr>
            <a:xfrm>
              <a:off x="25112145" y="0"/>
              <a:ext cx="32032" cy="14706903"/>
            </a:xfrm>
            <a:prstGeom prst="rect">
              <a:avLst/>
            </a:prstGeom>
            <a:solidFill>
              <a:srgbClr val="231F20">
                <a:alpha val="9804"/>
              </a:srgbClr>
            </a:solidFill>
          </p:spPr>
        </p:sp>
        <p:sp>
          <p:nvSpPr>
            <p:cNvPr id="7" name="AutoShape 7"/>
            <p:cNvSpPr/>
            <p:nvPr/>
          </p:nvSpPr>
          <p:spPr>
            <a:xfrm rot="-5400000">
              <a:off x="12556073" y="-9626701"/>
              <a:ext cx="32032" cy="25144178"/>
            </a:xfrm>
            <a:prstGeom prst="rect">
              <a:avLst/>
            </a:prstGeom>
            <a:solidFill>
              <a:srgbClr val="231F20">
                <a:alpha val="9804"/>
              </a:srgbClr>
            </a:solidFill>
          </p:spPr>
        </p:sp>
        <p:sp>
          <p:nvSpPr>
            <p:cNvPr id="8" name="AutoShape 8"/>
            <p:cNvSpPr/>
            <p:nvPr/>
          </p:nvSpPr>
          <p:spPr>
            <a:xfrm rot="-5400000">
              <a:off x="12556073" y="-6536199"/>
              <a:ext cx="32032" cy="25144178"/>
            </a:xfrm>
            <a:prstGeom prst="rect">
              <a:avLst/>
            </a:prstGeom>
            <a:solidFill>
              <a:srgbClr val="231F20">
                <a:alpha val="9804"/>
              </a:srgbClr>
            </a:solidFill>
          </p:spPr>
        </p:sp>
        <p:sp>
          <p:nvSpPr>
            <p:cNvPr id="9" name="AutoShape 9"/>
            <p:cNvSpPr/>
            <p:nvPr/>
          </p:nvSpPr>
          <p:spPr>
            <a:xfrm rot="-5400000">
              <a:off x="12556073" y="-3445697"/>
              <a:ext cx="32032" cy="25144178"/>
            </a:xfrm>
            <a:prstGeom prst="rect">
              <a:avLst/>
            </a:prstGeom>
            <a:solidFill>
              <a:srgbClr val="231F20">
                <a:alpha val="9804"/>
              </a:srgbClr>
            </a:solidFill>
          </p:spPr>
        </p:sp>
        <p:sp>
          <p:nvSpPr>
            <p:cNvPr id="10" name="AutoShape 10"/>
            <p:cNvSpPr/>
            <p:nvPr/>
          </p:nvSpPr>
          <p:spPr>
            <a:xfrm rot="-5400000">
              <a:off x="12556073" y="-355195"/>
              <a:ext cx="32032" cy="25144178"/>
            </a:xfrm>
            <a:prstGeom prst="rect">
              <a:avLst/>
            </a:prstGeom>
            <a:solidFill>
              <a:srgbClr val="231F20">
                <a:alpha val="9804"/>
              </a:srgbClr>
            </a:solidFill>
          </p:spPr>
        </p:sp>
      </p:grpSp>
      <p:pic>
        <p:nvPicPr>
          <p:cNvPr id="11" name="Picture 10">
            <a:extLst>
              <a:ext uri="{FF2B5EF4-FFF2-40B4-BE49-F238E27FC236}">
                <a16:creationId xmlns:a16="http://schemas.microsoft.com/office/drawing/2014/main" id="{9127ADAD-5262-2306-C0D2-75FCE43A5503}"/>
              </a:ext>
            </a:extLst>
          </p:cNvPr>
          <p:cNvPicPr>
            <a:picLocks noChangeAspect="1"/>
          </p:cNvPicPr>
          <p:nvPr/>
        </p:nvPicPr>
        <p:blipFill>
          <a:blip r:embed="rId2"/>
          <a:stretch>
            <a:fillRect/>
          </a:stretch>
        </p:blipFill>
        <p:spPr>
          <a:xfrm>
            <a:off x="2122084" y="1687261"/>
            <a:ext cx="15000509" cy="79636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B7B9"/>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78694"/>
            <a:ext cx="16230600" cy="8179606"/>
            <a:chOff x="0" y="0"/>
            <a:chExt cx="21640800" cy="10906142"/>
          </a:xfrm>
        </p:grpSpPr>
        <p:sp>
          <p:nvSpPr>
            <p:cNvPr id="3" name="AutoShape 3"/>
            <p:cNvSpPr/>
            <p:nvPr/>
          </p:nvSpPr>
          <p:spPr>
            <a:xfrm>
              <a:off x="21613418" y="0"/>
              <a:ext cx="27382" cy="10906142"/>
            </a:xfrm>
            <a:prstGeom prst="rect">
              <a:avLst/>
            </a:prstGeom>
            <a:solidFill>
              <a:srgbClr val="231F20">
                <a:alpha val="9804"/>
              </a:srgbClr>
            </a:solidFill>
          </p:spPr>
        </p:sp>
        <p:sp>
          <p:nvSpPr>
            <p:cNvPr id="4" name="AutoShape 4"/>
            <p:cNvSpPr/>
            <p:nvPr/>
          </p:nvSpPr>
          <p:spPr>
            <a:xfrm>
              <a:off x="5403355" y="0"/>
              <a:ext cx="27382" cy="10906142"/>
            </a:xfrm>
            <a:prstGeom prst="rect">
              <a:avLst/>
            </a:prstGeom>
            <a:solidFill>
              <a:srgbClr val="231F20">
                <a:alpha val="9804"/>
              </a:srgbClr>
            </a:solidFill>
          </p:spPr>
        </p:sp>
        <p:sp>
          <p:nvSpPr>
            <p:cNvPr id="5" name="AutoShape 5"/>
            <p:cNvSpPr/>
            <p:nvPr/>
          </p:nvSpPr>
          <p:spPr>
            <a:xfrm>
              <a:off x="13508386" y="0"/>
              <a:ext cx="27382" cy="10906142"/>
            </a:xfrm>
            <a:prstGeom prst="rect">
              <a:avLst/>
            </a:prstGeom>
            <a:solidFill>
              <a:srgbClr val="231F20">
                <a:alpha val="9804"/>
              </a:srgbClr>
            </a:solidFill>
          </p:spPr>
        </p:sp>
        <p:sp>
          <p:nvSpPr>
            <p:cNvPr id="6" name="AutoShape 6"/>
            <p:cNvSpPr/>
            <p:nvPr/>
          </p:nvSpPr>
          <p:spPr>
            <a:xfrm>
              <a:off x="18911741" y="0"/>
              <a:ext cx="27382" cy="10906142"/>
            </a:xfrm>
            <a:prstGeom prst="rect">
              <a:avLst/>
            </a:prstGeom>
            <a:solidFill>
              <a:srgbClr val="231F20">
                <a:alpha val="9804"/>
              </a:srgbClr>
            </a:solidFill>
          </p:spPr>
        </p:sp>
        <p:sp>
          <p:nvSpPr>
            <p:cNvPr id="7" name="AutoShape 7"/>
            <p:cNvSpPr/>
            <p:nvPr/>
          </p:nvSpPr>
          <p:spPr>
            <a:xfrm>
              <a:off x="2701677" y="0"/>
              <a:ext cx="27382" cy="10906142"/>
            </a:xfrm>
            <a:prstGeom prst="rect">
              <a:avLst/>
            </a:prstGeom>
            <a:solidFill>
              <a:srgbClr val="231F20">
                <a:alpha val="9804"/>
              </a:srgbClr>
            </a:solidFill>
          </p:spPr>
        </p:sp>
        <p:sp>
          <p:nvSpPr>
            <p:cNvPr id="8" name="AutoShape 8"/>
            <p:cNvSpPr/>
            <p:nvPr/>
          </p:nvSpPr>
          <p:spPr>
            <a:xfrm>
              <a:off x="10806709" y="0"/>
              <a:ext cx="27382" cy="10906142"/>
            </a:xfrm>
            <a:prstGeom prst="rect">
              <a:avLst/>
            </a:prstGeom>
            <a:solidFill>
              <a:srgbClr val="231F20">
                <a:alpha val="9804"/>
              </a:srgbClr>
            </a:solidFill>
          </p:spPr>
        </p:sp>
        <p:sp>
          <p:nvSpPr>
            <p:cNvPr id="9" name="AutoShape 9"/>
            <p:cNvSpPr/>
            <p:nvPr/>
          </p:nvSpPr>
          <p:spPr>
            <a:xfrm>
              <a:off x="16210064" y="0"/>
              <a:ext cx="27382" cy="10906142"/>
            </a:xfrm>
            <a:prstGeom prst="rect">
              <a:avLst/>
            </a:prstGeom>
            <a:solidFill>
              <a:srgbClr val="231F20">
                <a:alpha val="9804"/>
              </a:srgbClr>
            </a:solidFill>
          </p:spPr>
        </p:sp>
        <p:sp>
          <p:nvSpPr>
            <p:cNvPr id="10" name="AutoShape 10"/>
            <p:cNvSpPr/>
            <p:nvPr/>
          </p:nvSpPr>
          <p:spPr>
            <a:xfrm>
              <a:off x="0" y="0"/>
              <a:ext cx="27382" cy="10906142"/>
            </a:xfrm>
            <a:prstGeom prst="rect">
              <a:avLst/>
            </a:prstGeom>
            <a:solidFill>
              <a:srgbClr val="231F20">
                <a:alpha val="9804"/>
              </a:srgbClr>
            </a:solidFill>
          </p:spPr>
        </p:sp>
        <p:sp>
          <p:nvSpPr>
            <p:cNvPr id="11" name="AutoShape 11"/>
            <p:cNvSpPr/>
            <p:nvPr/>
          </p:nvSpPr>
          <p:spPr>
            <a:xfrm>
              <a:off x="8105032" y="0"/>
              <a:ext cx="27382" cy="10906142"/>
            </a:xfrm>
            <a:prstGeom prst="rect">
              <a:avLst/>
            </a:prstGeom>
            <a:solidFill>
              <a:srgbClr val="231F20">
                <a:alpha val="9804"/>
              </a:srgbClr>
            </a:solidFill>
          </p:spPr>
        </p:sp>
        <p:sp>
          <p:nvSpPr>
            <p:cNvPr id="12" name="AutoShape 12"/>
            <p:cNvSpPr/>
            <p:nvPr/>
          </p:nvSpPr>
          <p:spPr>
            <a:xfrm rot="-5400000">
              <a:off x="10806615" y="-8086972"/>
              <a:ext cx="27569" cy="21640800"/>
            </a:xfrm>
            <a:prstGeom prst="rect">
              <a:avLst/>
            </a:prstGeom>
            <a:solidFill>
              <a:srgbClr val="231F20">
                <a:alpha val="9804"/>
              </a:srgbClr>
            </a:solidFill>
          </p:spPr>
        </p:sp>
        <p:sp>
          <p:nvSpPr>
            <p:cNvPr id="13" name="AutoShape 13"/>
            <p:cNvSpPr/>
            <p:nvPr/>
          </p:nvSpPr>
          <p:spPr>
            <a:xfrm rot="-5400000">
              <a:off x="10806615" y="-10806615"/>
              <a:ext cx="27569" cy="21640800"/>
            </a:xfrm>
            <a:prstGeom prst="rect">
              <a:avLst/>
            </a:prstGeom>
            <a:solidFill>
              <a:srgbClr val="231F20">
                <a:alpha val="9804"/>
              </a:srgbClr>
            </a:solidFill>
          </p:spPr>
        </p:sp>
        <p:sp>
          <p:nvSpPr>
            <p:cNvPr id="14" name="AutoShape 14"/>
            <p:cNvSpPr/>
            <p:nvPr/>
          </p:nvSpPr>
          <p:spPr>
            <a:xfrm rot="-5400000">
              <a:off x="10806615" y="-5367329"/>
              <a:ext cx="27569" cy="21640800"/>
            </a:xfrm>
            <a:prstGeom prst="rect">
              <a:avLst/>
            </a:prstGeom>
            <a:solidFill>
              <a:srgbClr val="231F20">
                <a:alpha val="9804"/>
              </a:srgbClr>
            </a:solidFill>
          </p:spPr>
        </p:sp>
        <p:sp>
          <p:nvSpPr>
            <p:cNvPr id="15" name="AutoShape 15"/>
            <p:cNvSpPr/>
            <p:nvPr/>
          </p:nvSpPr>
          <p:spPr>
            <a:xfrm rot="-5400000">
              <a:off x="10806615" y="-2647686"/>
              <a:ext cx="27569" cy="21640800"/>
            </a:xfrm>
            <a:prstGeom prst="rect">
              <a:avLst/>
            </a:prstGeom>
            <a:solidFill>
              <a:srgbClr val="231F20">
                <a:alpha val="9804"/>
              </a:srgbClr>
            </a:solidFill>
          </p:spPr>
        </p:sp>
        <p:sp>
          <p:nvSpPr>
            <p:cNvPr id="16" name="AutoShape 16"/>
            <p:cNvSpPr/>
            <p:nvPr/>
          </p:nvSpPr>
          <p:spPr>
            <a:xfrm rot="-5400000">
              <a:off x="10806615" y="71957"/>
              <a:ext cx="27569" cy="21640800"/>
            </a:xfrm>
            <a:prstGeom prst="rect">
              <a:avLst/>
            </a:prstGeom>
            <a:solidFill>
              <a:srgbClr val="231F20">
                <a:alpha val="9804"/>
              </a:srgbClr>
            </a:solidFill>
          </p:spPr>
        </p:sp>
      </p:grpSp>
      <p:sp>
        <p:nvSpPr>
          <p:cNvPr id="17" name="TextBox 17"/>
          <p:cNvSpPr txBox="1"/>
          <p:nvPr/>
        </p:nvSpPr>
        <p:spPr>
          <a:xfrm>
            <a:off x="4800600" y="1188827"/>
            <a:ext cx="13022627" cy="2949525"/>
          </a:xfrm>
          <a:prstGeom prst="rect">
            <a:avLst/>
          </a:prstGeom>
        </p:spPr>
        <p:txBody>
          <a:bodyPr wrap="square" lIns="0" tIns="0" rIns="0" bIns="0" rtlCol="0" anchor="t">
            <a:spAutoFit/>
          </a:bodyPr>
          <a:lstStyle/>
          <a:p>
            <a:pPr algn="ctr">
              <a:lnSpc>
                <a:spcPts val="11519"/>
              </a:lnSpc>
            </a:pPr>
            <a:r>
              <a:rPr lang="en-US" sz="8800">
                <a:solidFill>
                  <a:srgbClr val="231F20"/>
                </a:solidFill>
                <a:latin typeface="Times New Roman" panose="02020603050405020304" pitchFamily="18" charset="0"/>
                <a:cs typeface="Times New Roman" panose="02020603050405020304" pitchFamily="18" charset="0"/>
              </a:rPr>
              <a:t>5.Hạn chế và hướng phát triển.</a:t>
            </a:r>
          </a:p>
        </p:txBody>
      </p:sp>
      <p:sp>
        <p:nvSpPr>
          <p:cNvPr id="18" name="Freeform 18"/>
          <p:cNvSpPr/>
          <p:nvPr/>
        </p:nvSpPr>
        <p:spPr>
          <a:xfrm>
            <a:off x="9788325" y="7673404"/>
            <a:ext cx="9885592" cy="3990184"/>
          </a:xfrm>
          <a:custGeom>
            <a:avLst/>
            <a:gdLst/>
            <a:ahLst/>
            <a:cxnLst/>
            <a:rect l="l" t="t" r="r" b="b"/>
            <a:pathLst>
              <a:path w="9885592" h="3990184">
                <a:moveTo>
                  <a:pt x="0" y="0"/>
                </a:moveTo>
                <a:lnTo>
                  <a:pt x="9885592" y="0"/>
                </a:lnTo>
                <a:lnTo>
                  <a:pt x="9885592" y="3990184"/>
                </a:lnTo>
                <a:lnTo>
                  <a:pt x="0" y="39901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5400000">
            <a:off x="207979" y="-2062304"/>
            <a:ext cx="5329807" cy="6345008"/>
          </a:xfrm>
          <a:custGeom>
            <a:avLst/>
            <a:gdLst/>
            <a:ahLst/>
            <a:cxnLst/>
            <a:rect l="l" t="t" r="r" b="b"/>
            <a:pathLst>
              <a:path w="5329807" h="6345008">
                <a:moveTo>
                  <a:pt x="0" y="0"/>
                </a:moveTo>
                <a:lnTo>
                  <a:pt x="5329806" y="0"/>
                </a:lnTo>
                <a:lnTo>
                  <a:pt x="5329806" y="6345007"/>
                </a:lnTo>
                <a:lnTo>
                  <a:pt x="0" y="63450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23" name="Picture 22">
            <a:extLst>
              <a:ext uri="{FF2B5EF4-FFF2-40B4-BE49-F238E27FC236}">
                <a16:creationId xmlns:a16="http://schemas.microsoft.com/office/drawing/2014/main" id="{DDD3C199-74A9-0980-17F6-C8310A9D398C}"/>
              </a:ext>
            </a:extLst>
          </p:cNvPr>
          <p:cNvPicPr>
            <a:picLocks noChangeAspect="1"/>
          </p:cNvPicPr>
          <p:nvPr/>
        </p:nvPicPr>
        <p:blipFill>
          <a:blip r:embed="rId6"/>
          <a:stretch>
            <a:fillRect/>
          </a:stretch>
        </p:blipFill>
        <p:spPr>
          <a:xfrm>
            <a:off x="1700499" y="4210811"/>
            <a:ext cx="11606130" cy="46875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10055" y="1125008"/>
            <a:ext cx="6549245" cy="8229600"/>
            <a:chOff x="0" y="0"/>
            <a:chExt cx="8732327" cy="10972800"/>
          </a:xfrm>
        </p:grpSpPr>
        <p:sp>
          <p:nvSpPr>
            <p:cNvPr id="3" name="AutoShape 3"/>
            <p:cNvSpPr/>
            <p:nvPr/>
          </p:nvSpPr>
          <p:spPr>
            <a:xfrm>
              <a:off x="5803185" y="0"/>
              <a:ext cx="27549" cy="10972800"/>
            </a:xfrm>
            <a:prstGeom prst="rect">
              <a:avLst/>
            </a:prstGeom>
            <a:solidFill>
              <a:srgbClr val="231F20">
                <a:alpha val="9804"/>
              </a:srgbClr>
            </a:solidFill>
          </p:spPr>
        </p:sp>
        <p:sp>
          <p:nvSpPr>
            <p:cNvPr id="4" name="AutoShape 4"/>
            <p:cNvSpPr/>
            <p:nvPr/>
          </p:nvSpPr>
          <p:spPr>
            <a:xfrm>
              <a:off x="2901593" y="0"/>
              <a:ext cx="27549" cy="10972800"/>
            </a:xfrm>
            <a:prstGeom prst="rect">
              <a:avLst/>
            </a:prstGeom>
            <a:solidFill>
              <a:srgbClr val="231F20">
                <a:alpha val="9804"/>
              </a:srgbClr>
            </a:solidFill>
          </p:spPr>
        </p:sp>
        <p:sp>
          <p:nvSpPr>
            <p:cNvPr id="5" name="AutoShape 5"/>
            <p:cNvSpPr/>
            <p:nvPr/>
          </p:nvSpPr>
          <p:spPr>
            <a:xfrm>
              <a:off x="0" y="0"/>
              <a:ext cx="27549" cy="10972800"/>
            </a:xfrm>
            <a:prstGeom prst="rect">
              <a:avLst/>
            </a:prstGeom>
            <a:solidFill>
              <a:srgbClr val="231F20">
                <a:alpha val="9804"/>
              </a:srgbClr>
            </a:solidFill>
          </p:spPr>
        </p:sp>
        <p:sp>
          <p:nvSpPr>
            <p:cNvPr id="6" name="AutoShape 6"/>
            <p:cNvSpPr/>
            <p:nvPr/>
          </p:nvSpPr>
          <p:spPr>
            <a:xfrm>
              <a:off x="8704778" y="0"/>
              <a:ext cx="27549" cy="10972800"/>
            </a:xfrm>
            <a:prstGeom prst="rect">
              <a:avLst/>
            </a:prstGeom>
            <a:solidFill>
              <a:srgbClr val="231F20">
                <a:alpha val="9804"/>
              </a:srgbClr>
            </a:solidFill>
          </p:spPr>
        </p:sp>
        <p:sp>
          <p:nvSpPr>
            <p:cNvPr id="7" name="AutoShape 7"/>
            <p:cNvSpPr/>
            <p:nvPr/>
          </p:nvSpPr>
          <p:spPr>
            <a:xfrm rot="-5400000">
              <a:off x="4352371" y="6592844"/>
              <a:ext cx="27584" cy="8732327"/>
            </a:xfrm>
            <a:prstGeom prst="rect">
              <a:avLst/>
            </a:prstGeom>
            <a:solidFill>
              <a:srgbClr val="231F20">
                <a:alpha val="9804"/>
              </a:srgbClr>
            </a:solidFill>
          </p:spPr>
        </p:sp>
        <p:sp>
          <p:nvSpPr>
            <p:cNvPr id="8" name="AutoShape 8"/>
            <p:cNvSpPr/>
            <p:nvPr/>
          </p:nvSpPr>
          <p:spPr>
            <a:xfrm rot="-5400000">
              <a:off x="4352371" y="4409356"/>
              <a:ext cx="27584" cy="8732327"/>
            </a:xfrm>
            <a:prstGeom prst="rect">
              <a:avLst/>
            </a:prstGeom>
            <a:solidFill>
              <a:srgbClr val="231F20">
                <a:alpha val="9804"/>
              </a:srgbClr>
            </a:solidFill>
          </p:spPr>
        </p:sp>
        <p:sp>
          <p:nvSpPr>
            <p:cNvPr id="9" name="AutoShape 9"/>
            <p:cNvSpPr/>
            <p:nvPr/>
          </p:nvSpPr>
          <p:spPr>
            <a:xfrm rot="-5400000">
              <a:off x="4352371" y="2212256"/>
              <a:ext cx="27584" cy="8732327"/>
            </a:xfrm>
            <a:prstGeom prst="rect">
              <a:avLst/>
            </a:prstGeom>
            <a:solidFill>
              <a:srgbClr val="231F20">
                <a:alpha val="9804"/>
              </a:srgbClr>
            </a:solidFill>
          </p:spPr>
        </p:sp>
        <p:sp>
          <p:nvSpPr>
            <p:cNvPr id="10" name="AutoShape 10"/>
            <p:cNvSpPr/>
            <p:nvPr/>
          </p:nvSpPr>
          <p:spPr>
            <a:xfrm rot="-5400000">
              <a:off x="4352371" y="27856"/>
              <a:ext cx="27584" cy="8732327"/>
            </a:xfrm>
            <a:prstGeom prst="rect">
              <a:avLst/>
            </a:prstGeom>
            <a:solidFill>
              <a:srgbClr val="231F20">
                <a:alpha val="9804"/>
              </a:srgbClr>
            </a:solidFill>
          </p:spPr>
        </p:sp>
        <p:sp>
          <p:nvSpPr>
            <p:cNvPr id="11" name="AutoShape 11"/>
            <p:cNvSpPr/>
            <p:nvPr/>
          </p:nvSpPr>
          <p:spPr>
            <a:xfrm rot="-5400000">
              <a:off x="4352371" y="-2141299"/>
              <a:ext cx="27584" cy="8732327"/>
            </a:xfrm>
            <a:prstGeom prst="rect">
              <a:avLst/>
            </a:prstGeom>
            <a:solidFill>
              <a:srgbClr val="231F20">
                <a:alpha val="9804"/>
              </a:srgbClr>
            </a:solidFill>
          </p:spPr>
        </p:sp>
        <p:sp>
          <p:nvSpPr>
            <p:cNvPr id="12" name="AutoShape 12"/>
            <p:cNvSpPr/>
            <p:nvPr/>
          </p:nvSpPr>
          <p:spPr>
            <a:xfrm rot="-5400000">
              <a:off x="4352371" y="-4324634"/>
              <a:ext cx="27584" cy="8732327"/>
            </a:xfrm>
            <a:prstGeom prst="rect">
              <a:avLst/>
            </a:prstGeom>
            <a:solidFill>
              <a:srgbClr val="231F20">
                <a:alpha val="9804"/>
              </a:srgbClr>
            </a:solidFill>
          </p:spPr>
        </p:sp>
      </p:grpSp>
      <p:sp>
        <p:nvSpPr>
          <p:cNvPr id="15" name="Freeform 15"/>
          <p:cNvSpPr/>
          <p:nvPr/>
        </p:nvSpPr>
        <p:spPr>
          <a:xfrm>
            <a:off x="14782800" y="8122928"/>
            <a:ext cx="4190899" cy="3708905"/>
          </a:xfrm>
          <a:custGeom>
            <a:avLst/>
            <a:gdLst/>
            <a:ahLst/>
            <a:cxnLst/>
            <a:rect l="l" t="t" r="r" b="b"/>
            <a:pathLst>
              <a:path w="4190899" h="3708905">
                <a:moveTo>
                  <a:pt x="0" y="0"/>
                </a:moveTo>
                <a:lnTo>
                  <a:pt x="4190899" y="0"/>
                </a:lnTo>
                <a:lnTo>
                  <a:pt x="4190899" y="3708905"/>
                </a:lnTo>
                <a:lnTo>
                  <a:pt x="0" y="3708905"/>
                </a:lnTo>
                <a:lnTo>
                  <a:pt x="0" y="0"/>
                </a:lnTo>
                <a:close/>
              </a:path>
            </a:pathLst>
          </a:custGeom>
          <a:blipFill>
            <a:blip r:embed="rId2">
              <a:extLst>
                <a:ext uri="{96DAC541-7B7A-43D3-8B79-37D633B846F1}">
                  <asvg:svgBlip xmlns:asvg="http://schemas.microsoft.com/office/drawing/2016/SVG/main" r:embed="rId3"/>
                </a:ext>
              </a:extLst>
            </a:blip>
            <a:stretch>
              <a:fillRect b="-27091"/>
            </a:stretch>
          </a:blipFill>
        </p:spPr>
      </p:sp>
      <p:sp>
        <p:nvSpPr>
          <p:cNvPr id="16" name="TextBox 16"/>
          <p:cNvSpPr txBox="1"/>
          <p:nvPr/>
        </p:nvSpPr>
        <p:spPr>
          <a:xfrm>
            <a:off x="3204894" y="1639618"/>
            <a:ext cx="9367152" cy="987450"/>
          </a:xfrm>
          <a:prstGeom prst="rect">
            <a:avLst/>
          </a:prstGeom>
        </p:spPr>
        <p:txBody>
          <a:bodyPr lIns="0" tIns="0" rIns="0" bIns="0" rtlCol="0" anchor="t">
            <a:spAutoFit/>
          </a:bodyPr>
          <a:lstStyle/>
          <a:p>
            <a:pPr algn="l">
              <a:lnSpc>
                <a:spcPts val="7740"/>
              </a:lnSpc>
            </a:pPr>
            <a:r>
              <a:rPr lang="en-US" sz="7200">
                <a:solidFill>
                  <a:srgbClr val="231F20"/>
                </a:solidFill>
                <a:latin typeface="Times New Roman" panose="02020603050405020304" pitchFamily="18" charset="0"/>
                <a:cs typeface="Times New Roman" panose="02020603050405020304" pitchFamily="18" charset="0"/>
              </a:rPr>
              <a:t>Hạn chế </a:t>
            </a:r>
            <a:endParaRPr lang="en-US" sz="6000">
              <a:solidFill>
                <a:srgbClr val="231F20"/>
              </a:solidFill>
              <a:latin typeface="Muli Bold"/>
            </a:endParaRPr>
          </a:p>
        </p:txBody>
      </p:sp>
      <p:pic>
        <p:nvPicPr>
          <p:cNvPr id="20" name="Picture 19">
            <a:extLst>
              <a:ext uri="{FF2B5EF4-FFF2-40B4-BE49-F238E27FC236}">
                <a16:creationId xmlns:a16="http://schemas.microsoft.com/office/drawing/2014/main" id="{B7CBA196-3587-FCA3-C20A-E21046B0F4AE}"/>
              </a:ext>
            </a:extLst>
          </p:cNvPr>
          <p:cNvPicPr>
            <a:picLocks noChangeAspect="1"/>
          </p:cNvPicPr>
          <p:nvPr/>
        </p:nvPicPr>
        <p:blipFill>
          <a:blip r:embed="rId4"/>
          <a:stretch>
            <a:fillRect/>
          </a:stretch>
        </p:blipFill>
        <p:spPr>
          <a:xfrm>
            <a:off x="10158553" y="1658491"/>
            <a:ext cx="8091706" cy="5725324"/>
          </a:xfrm>
          <a:prstGeom prst="rect">
            <a:avLst/>
          </a:prstGeom>
        </p:spPr>
      </p:pic>
      <p:sp>
        <p:nvSpPr>
          <p:cNvPr id="21" name="TextBox 20">
            <a:extLst>
              <a:ext uri="{FF2B5EF4-FFF2-40B4-BE49-F238E27FC236}">
                <a16:creationId xmlns:a16="http://schemas.microsoft.com/office/drawing/2014/main" id="{6BACA083-D3D6-4FFF-3B08-10A450C2EEFE}"/>
              </a:ext>
            </a:extLst>
          </p:cNvPr>
          <p:cNvSpPr txBox="1"/>
          <p:nvPr/>
        </p:nvSpPr>
        <p:spPr>
          <a:xfrm>
            <a:off x="1559564" y="4127837"/>
            <a:ext cx="8323238" cy="2031325"/>
          </a:xfrm>
          <a:prstGeom prst="rect">
            <a:avLst/>
          </a:prstGeom>
          <a:noFill/>
        </p:spPr>
        <p:txBody>
          <a:bodyPr wrap="square" rtlCol="0">
            <a:spAutoFit/>
          </a:bodyPr>
          <a:lstStyle/>
          <a:p>
            <a:pPr marL="285750" indent="-285750">
              <a:buFont typeface="Wingdings" panose="05000000000000000000" pitchFamily="2" charset="2"/>
              <a:buChar char="v"/>
            </a:pPr>
            <a:r>
              <a:rPr lang="en-US" sz="3600">
                <a:latin typeface="Times New Roman" panose="02020603050405020304" pitchFamily="18" charset="0"/>
                <a:cs typeface="Times New Roman" panose="02020603050405020304" pitchFamily="18" charset="0"/>
              </a:rPr>
              <a:t>Giao diện chưa tối ưu .</a:t>
            </a:r>
          </a:p>
          <a:p>
            <a:pPr marL="285750" indent="-285750">
              <a:buFont typeface="Wingdings" panose="05000000000000000000" pitchFamily="2" charset="2"/>
              <a:buChar char="v"/>
            </a:pPr>
            <a:r>
              <a:rPr lang="en-US" sz="3600">
                <a:latin typeface="Times New Roman" panose="02020603050405020304" pitchFamily="18" charset="0"/>
                <a:cs typeface="Times New Roman" panose="02020603050405020304" pitchFamily="18" charset="0"/>
              </a:rPr>
              <a:t>Còn nhiều tính năng cần được bổ sung.</a:t>
            </a:r>
          </a:p>
          <a:p>
            <a:pPr marL="285750" indent="-285750">
              <a:buFont typeface="Wingdings" panose="05000000000000000000" pitchFamily="2" charset="2"/>
              <a:buChar char="v"/>
            </a:pPr>
            <a:r>
              <a:rPr lang="en-US" sz="3600">
                <a:latin typeface="Times New Roman" panose="02020603050405020304" pitchFamily="18" charset="0"/>
                <a:cs typeface="Times New Roman" panose="02020603050405020304" pitchFamily="18" charset="0"/>
              </a:rPr>
              <a:t>Người dùng còn ít hình thức thanh toán.</a:t>
            </a: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524</Words>
  <Application>Microsoft Office PowerPoint</Application>
  <PresentationFormat>Custom</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Muli Bold</vt:lpstr>
      <vt:lpstr>Arial</vt:lpstr>
      <vt:lpstr>Wingdings</vt:lpstr>
      <vt:lpstr>Calibri</vt:lpstr>
      <vt:lpstr>Times New Roman</vt:lpstr>
      <vt:lpstr>Courier New</vt:lpstr>
      <vt:lpstr>Muli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LaptopAZ.vn</cp:lastModifiedBy>
  <cp:revision>6</cp:revision>
  <dcterms:created xsi:type="dcterms:W3CDTF">2006-08-16T00:00:00Z</dcterms:created>
  <dcterms:modified xsi:type="dcterms:W3CDTF">2024-06-06T09:03:22Z</dcterms:modified>
  <dc:identifier>DAGHGLr_MKw</dc:identifier>
</cp:coreProperties>
</file>